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72" r:id="rId5"/>
    <p:sldId id="263" r:id="rId6"/>
    <p:sldId id="264" r:id="rId7"/>
    <p:sldId id="265" r:id="rId8"/>
    <p:sldId id="267" r:id="rId9"/>
    <p:sldId id="268" r:id="rId10"/>
    <p:sldId id="269" r:id="rId11"/>
    <p:sldId id="270" r:id="rId12"/>
    <p:sldId id="271"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D22"/>
    <a:srgbClr val="204679"/>
    <a:srgbClr val="7C7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2" d="100"/>
          <a:sy n="62" d="100"/>
        </p:scale>
        <p:origin x="762"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9840-A1ED-C208-3BFF-DE098CA51D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43E45C-3CA8-AE31-A77C-37B35B797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A48939-4FC9-9D60-A943-9B753B081A0D}"/>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5" name="Footer Placeholder 4">
            <a:extLst>
              <a:ext uri="{FF2B5EF4-FFF2-40B4-BE49-F238E27FC236}">
                <a16:creationId xmlns:a16="http://schemas.microsoft.com/office/drawing/2014/main" id="{8857EE15-E7C2-B5FF-79EE-4BE9F25741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E1926A-9A9F-D855-2863-8A9A661343EE}"/>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148261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281B-3A0D-C1C1-E83F-F3C5488DCA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2D8825-C10D-6761-7B17-6111EFA158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B894B7-9E61-8CC8-414C-0E030A72AADB}"/>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5" name="Footer Placeholder 4">
            <a:extLst>
              <a:ext uri="{FF2B5EF4-FFF2-40B4-BE49-F238E27FC236}">
                <a16:creationId xmlns:a16="http://schemas.microsoft.com/office/drawing/2014/main" id="{A9430C17-619C-4EE5-45AB-7D18D1E0B5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1002B-2FDB-6FEF-0D9F-F3E13D94E742}"/>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390294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B9D927-9B53-3799-01DE-4D70160E2D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53F45A-B119-2620-BDE2-A3A94D2C23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3BB12-3AEF-28B0-5F54-5F71A5F87701}"/>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5" name="Footer Placeholder 4">
            <a:extLst>
              <a:ext uri="{FF2B5EF4-FFF2-40B4-BE49-F238E27FC236}">
                <a16:creationId xmlns:a16="http://schemas.microsoft.com/office/drawing/2014/main" id="{DF7B0AD3-DF7A-13E0-75B5-5DBB03B6CF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9EF82-90AD-C94E-C371-56E110BBAF45}"/>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71545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5152-E1BA-A523-5690-A98DE79B8D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245533-2202-025C-F6A2-31E6FF1243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97FEB5-38E3-3F53-0BC9-933F7CC3C067}"/>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5" name="Footer Placeholder 4">
            <a:extLst>
              <a:ext uri="{FF2B5EF4-FFF2-40B4-BE49-F238E27FC236}">
                <a16:creationId xmlns:a16="http://schemas.microsoft.com/office/drawing/2014/main" id="{73AC8DEE-6E68-F956-A013-B1E302C723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71EDB-39CB-5F47-1486-CF82C582A525}"/>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279264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1657-2B41-6952-7A58-6877914A32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58C66F-EE75-3061-26DE-C376904935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97C1E5-1F98-8B2F-3474-94651F04E557}"/>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5" name="Footer Placeholder 4">
            <a:extLst>
              <a:ext uri="{FF2B5EF4-FFF2-40B4-BE49-F238E27FC236}">
                <a16:creationId xmlns:a16="http://schemas.microsoft.com/office/drawing/2014/main" id="{6B24527C-B514-9B59-0746-403D727ABC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45A991-2A32-2248-E427-0EA5283420F8}"/>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407494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EFB0-04B5-3E3B-D932-848C157B25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EC74B5-5F8A-6D5F-7EED-150552FF04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964B8C-363B-DCA0-79D5-9BF3E3746B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01E012-E739-5EF6-9AE1-22B3D22A93B5}"/>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6" name="Footer Placeholder 5">
            <a:extLst>
              <a:ext uri="{FF2B5EF4-FFF2-40B4-BE49-F238E27FC236}">
                <a16:creationId xmlns:a16="http://schemas.microsoft.com/office/drawing/2014/main" id="{F56CAF23-9142-C2A7-E769-EE5099F179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6AD9F4-0D9A-6B49-3BB2-5A0800FD9232}"/>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327183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A92B-0B2D-AD16-F08D-B37D728F8D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508EFB-5AB1-A1C2-162E-29A64D486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9CDA58-DDD2-49F0-2C74-9017400C39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FD9F6E-D58D-EBE6-4AEE-A86E97534B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FA0985-542A-D1F0-96D7-7A4910CB42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E83527-18A7-B7FF-86CC-69205374B340}"/>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8" name="Footer Placeholder 7">
            <a:extLst>
              <a:ext uri="{FF2B5EF4-FFF2-40B4-BE49-F238E27FC236}">
                <a16:creationId xmlns:a16="http://schemas.microsoft.com/office/drawing/2014/main" id="{D1CD9236-4946-66A6-1567-76BE241706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20D9F0-6A04-0544-C3E2-7E627D5A8DEB}"/>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62530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C209-E324-8E56-CC09-525A630E21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44F09A-924E-2915-D178-5BD9ED14D92C}"/>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4" name="Footer Placeholder 3">
            <a:extLst>
              <a:ext uri="{FF2B5EF4-FFF2-40B4-BE49-F238E27FC236}">
                <a16:creationId xmlns:a16="http://schemas.microsoft.com/office/drawing/2014/main" id="{B34BF26D-32C4-5C0F-FB22-CA9EF6096B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4EBB9E-C90C-731D-85CA-66A0C278DC5C}"/>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143027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A2A1D-3545-330D-727B-1705E76B52B6}"/>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3" name="Footer Placeholder 2">
            <a:extLst>
              <a:ext uri="{FF2B5EF4-FFF2-40B4-BE49-F238E27FC236}">
                <a16:creationId xmlns:a16="http://schemas.microsoft.com/office/drawing/2014/main" id="{7052ECAB-A98B-932C-77D3-99EE0991FA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D25207-036D-2390-74E5-BF1B1191AB20}"/>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46442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F14B-8CF0-3051-0D39-FFCD83A37E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2F0475-1196-5FF5-B4C7-7DF5AEE65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1BC815-4E28-58C8-1E8C-12EA6E618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64D04-E6E5-C0F9-A3DC-40ECA7B8B02D}"/>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6" name="Footer Placeholder 5">
            <a:extLst>
              <a:ext uri="{FF2B5EF4-FFF2-40B4-BE49-F238E27FC236}">
                <a16:creationId xmlns:a16="http://schemas.microsoft.com/office/drawing/2014/main" id="{B1869AEB-EE03-7B9A-8990-2C090B81A0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5EE572-3570-0258-B776-AE21014FCB21}"/>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403277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1819-D5AB-E96F-547E-8A29B66578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734763-B5BA-10CB-1708-3D642D0E3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14DA04-BDE6-D914-D943-28E704CE4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83F83-5F9C-288A-812A-FC805D0D88E6}"/>
              </a:ext>
            </a:extLst>
          </p:cNvPr>
          <p:cNvSpPr>
            <a:spLocks noGrp="1"/>
          </p:cNvSpPr>
          <p:nvPr>
            <p:ph type="dt" sz="half" idx="10"/>
          </p:nvPr>
        </p:nvSpPr>
        <p:spPr/>
        <p:txBody>
          <a:bodyPr/>
          <a:lstStyle/>
          <a:p>
            <a:fld id="{580ED542-4E54-4D4F-B730-1CCC6FA09D39}" type="datetimeFigureOut">
              <a:rPr lang="en-GB" smtClean="0"/>
              <a:t>31/01/2023</a:t>
            </a:fld>
            <a:endParaRPr lang="en-GB"/>
          </a:p>
        </p:txBody>
      </p:sp>
      <p:sp>
        <p:nvSpPr>
          <p:cNvPr id="6" name="Footer Placeholder 5">
            <a:extLst>
              <a:ext uri="{FF2B5EF4-FFF2-40B4-BE49-F238E27FC236}">
                <a16:creationId xmlns:a16="http://schemas.microsoft.com/office/drawing/2014/main" id="{2832F028-68CE-DB05-CA55-F4CF4695B2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C00716-FDDD-7563-53FB-006585B04DF4}"/>
              </a:ext>
            </a:extLst>
          </p:cNvPr>
          <p:cNvSpPr>
            <a:spLocks noGrp="1"/>
          </p:cNvSpPr>
          <p:nvPr>
            <p:ph type="sldNum" sz="quarter" idx="12"/>
          </p:nvPr>
        </p:nvSpPr>
        <p:spPr/>
        <p:txBody>
          <a:bodyPr/>
          <a:lstStyle/>
          <a:p>
            <a:fld id="{7D7AB1D7-A010-4823-ADA1-F4BA7C271DB5}" type="slidenum">
              <a:rPr lang="en-GB" smtClean="0"/>
              <a:t>‹#›</a:t>
            </a:fld>
            <a:endParaRPr lang="en-GB"/>
          </a:p>
        </p:txBody>
      </p:sp>
    </p:spTree>
    <p:extLst>
      <p:ext uri="{BB962C8B-B14F-4D97-AF65-F5344CB8AC3E}">
        <p14:creationId xmlns:p14="http://schemas.microsoft.com/office/powerpoint/2010/main" val="12920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DB89C-E6F5-6059-DBEB-4876AB7EF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75B118-2CC1-B4C2-6ED7-F04168F465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31A2A6-0D3F-BBA2-DFF3-C4670CC69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ED542-4E54-4D4F-B730-1CCC6FA09D39}" type="datetimeFigureOut">
              <a:rPr lang="en-GB" smtClean="0"/>
              <a:t>31/01/2023</a:t>
            </a:fld>
            <a:endParaRPr lang="en-GB"/>
          </a:p>
        </p:txBody>
      </p:sp>
      <p:sp>
        <p:nvSpPr>
          <p:cNvPr id="5" name="Footer Placeholder 4">
            <a:extLst>
              <a:ext uri="{FF2B5EF4-FFF2-40B4-BE49-F238E27FC236}">
                <a16:creationId xmlns:a16="http://schemas.microsoft.com/office/drawing/2014/main" id="{78EE3D9D-EFFE-B9CE-9A06-4C24A0BEB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B54502-F2AD-0681-A4C3-CA9CCB607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AB1D7-A010-4823-ADA1-F4BA7C271DB5}" type="slidenum">
              <a:rPr lang="en-GB" smtClean="0"/>
              <a:t>‹#›</a:t>
            </a:fld>
            <a:endParaRPr lang="en-GB"/>
          </a:p>
        </p:txBody>
      </p:sp>
    </p:spTree>
    <p:extLst>
      <p:ext uri="{BB962C8B-B14F-4D97-AF65-F5344CB8AC3E}">
        <p14:creationId xmlns:p14="http://schemas.microsoft.com/office/powerpoint/2010/main" val="168006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inyurl.com/bb5xu79h"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41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D8DA-AAFC-D3C4-F2E9-FE415FB13495}"/>
              </a:ext>
            </a:extLst>
          </p:cNvPr>
          <p:cNvSpPr>
            <a:spLocks noGrp="1"/>
          </p:cNvSpPr>
          <p:nvPr>
            <p:ph type="title"/>
          </p:nvPr>
        </p:nvSpPr>
        <p:spPr>
          <a:xfrm>
            <a:off x="4059731" y="-132953"/>
            <a:ext cx="8132269" cy="1325563"/>
          </a:xfrm>
        </p:spPr>
        <p:txBody>
          <a:bodyPr/>
          <a:lstStyle/>
          <a:p>
            <a:r>
              <a:rPr lang="en-GB" dirty="0">
                <a:solidFill>
                  <a:srgbClr val="EF7D22"/>
                </a:solidFill>
                <a:latin typeface="Aharoni" panose="02010803020104030203" pitchFamily="2" charset="-79"/>
                <a:cs typeface="Aharoni" panose="02010803020104030203" pitchFamily="2" charset="-79"/>
              </a:rPr>
              <a:t>Delegates – who will you be?</a:t>
            </a:r>
          </a:p>
        </p:txBody>
      </p:sp>
      <p:sp>
        <p:nvSpPr>
          <p:cNvPr id="3" name="Rectangle: Rounded Corners 2">
            <a:extLst>
              <a:ext uri="{FF2B5EF4-FFF2-40B4-BE49-F238E27FC236}">
                <a16:creationId xmlns:a16="http://schemas.microsoft.com/office/drawing/2014/main" id="{F9177AB3-AA63-7FE7-96BF-3CC3C1712FF6}"/>
              </a:ext>
            </a:extLst>
          </p:cNvPr>
          <p:cNvSpPr/>
          <p:nvPr/>
        </p:nvSpPr>
        <p:spPr>
          <a:xfrm>
            <a:off x="4218535" y="1003967"/>
            <a:ext cx="3611496" cy="1470292"/>
          </a:xfrm>
          <a:prstGeom prst="roundRect">
            <a:avLst/>
          </a:prstGeom>
          <a:solidFill>
            <a:srgbClr val="204679"/>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Aharoni" panose="02010803020104030203" pitchFamily="2" charset="-79"/>
                <a:cs typeface="Aharoni" panose="02010803020104030203" pitchFamily="2" charset="-79"/>
              </a:rPr>
              <a:t>Teacher/lecturer of Biology and/or chemistry</a:t>
            </a:r>
          </a:p>
        </p:txBody>
      </p:sp>
      <p:sp>
        <p:nvSpPr>
          <p:cNvPr id="4" name="Rectangle: Rounded Corners 3">
            <a:extLst>
              <a:ext uri="{FF2B5EF4-FFF2-40B4-BE49-F238E27FC236}">
                <a16:creationId xmlns:a16="http://schemas.microsoft.com/office/drawing/2014/main" id="{7D597750-A9F4-4A3B-045D-18A2D7B36DAA}"/>
              </a:ext>
            </a:extLst>
          </p:cNvPr>
          <p:cNvSpPr/>
          <p:nvPr/>
        </p:nvSpPr>
        <p:spPr>
          <a:xfrm>
            <a:off x="8205267" y="1003967"/>
            <a:ext cx="3611496" cy="1470292"/>
          </a:xfrm>
          <a:prstGeom prst="roundRect">
            <a:avLst/>
          </a:prstGeom>
          <a:solidFill>
            <a:srgbClr val="204679"/>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Aharoni" panose="02010803020104030203" pitchFamily="2" charset="-79"/>
                <a:cs typeface="Aharoni" panose="02010803020104030203" pitchFamily="2" charset="-79"/>
              </a:rPr>
              <a:t>Aspiring to, or currently occupying, a leadership position</a:t>
            </a:r>
          </a:p>
        </p:txBody>
      </p:sp>
      <p:sp>
        <p:nvSpPr>
          <p:cNvPr id="5" name="Rectangle: Rounded Corners 4">
            <a:extLst>
              <a:ext uri="{FF2B5EF4-FFF2-40B4-BE49-F238E27FC236}">
                <a16:creationId xmlns:a16="http://schemas.microsoft.com/office/drawing/2014/main" id="{40EEA3AF-3E1A-4BE5-E45B-D7B065275AE5}"/>
              </a:ext>
            </a:extLst>
          </p:cNvPr>
          <p:cNvSpPr/>
          <p:nvPr/>
        </p:nvSpPr>
        <p:spPr>
          <a:xfrm>
            <a:off x="4218535" y="2876033"/>
            <a:ext cx="3611496" cy="1470292"/>
          </a:xfrm>
          <a:prstGeom prst="roundRect">
            <a:avLst/>
          </a:prstGeom>
          <a:solidFill>
            <a:srgbClr val="204679"/>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Aharoni" panose="02010803020104030203" pitchFamily="2" charset="-79"/>
                <a:cs typeface="Aharoni" panose="02010803020104030203" pitchFamily="2" charset="-79"/>
              </a:rPr>
              <a:t>STEM or DYW lead</a:t>
            </a:r>
          </a:p>
        </p:txBody>
      </p:sp>
      <p:sp>
        <p:nvSpPr>
          <p:cNvPr id="6" name="Rectangle: Rounded Corners 5">
            <a:extLst>
              <a:ext uri="{FF2B5EF4-FFF2-40B4-BE49-F238E27FC236}">
                <a16:creationId xmlns:a16="http://schemas.microsoft.com/office/drawing/2014/main" id="{5F319864-0B3B-BE7C-62B2-F049BF482088}"/>
              </a:ext>
            </a:extLst>
          </p:cNvPr>
          <p:cNvSpPr/>
          <p:nvPr/>
        </p:nvSpPr>
        <p:spPr>
          <a:xfrm>
            <a:off x="8205267" y="2876033"/>
            <a:ext cx="3611496" cy="1470292"/>
          </a:xfrm>
          <a:prstGeom prst="roundRect">
            <a:avLst/>
          </a:prstGeom>
          <a:solidFill>
            <a:srgbClr val="204679"/>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Aharoni" panose="02010803020104030203" pitchFamily="2" charset="-79"/>
                <a:cs typeface="Aharoni" panose="02010803020104030203" pitchFamily="2" charset="-79"/>
              </a:rPr>
              <a:t>In a school delivering Skills for Work courses</a:t>
            </a:r>
          </a:p>
        </p:txBody>
      </p:sp>
      <p:sp>
        <p:nvSpPr>
          <p:cNvPr id="7" name="Rectangle: Rounded Corners 6">
            <a:extLst>
              <a:ext uri="{FF2B5EF4-FFF2-40B4-BE49-F238E27FC236}">
                <a16:creationId xmlns:a16="http://schemas.microsoft.com/office/drawing/2014/main" id="{EC1066BF-D05E-976A-AC46-5FEE0649CEC1}"/>
              </a:ext>
            </a:extLst>
          </p:cNvPr>
          <p:cNvSpPr/>
          <p:nvPr/>
        </p:nvSpPr>
        <p:spPr>
          <a:xfrm>
            <a:off x="4218535" y="4866554"/>
            <a:ext cx="3611496" cy="1470292"/>
          </a:xfrm>
          <a:prstGeom prst="roundRect">
            <a:avLst/>
          </a:prstGeom>
          <a:solidFill>
            <a:srgbClr val="204679"/>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Aharoni" panose="02010803020104030203" pitchFamily="2" charset="-79"/>
                <a:cs typeface="Aharoni" panose="02010803020104030203" pitchFamily="2" charset="-79"/>
              </a:rPr>
              <a:t>Realistically, probably living reasonably close to Merck.</a:t>
            </a:r>
          </a:p>
        </p:txBody>
      </p:sp>
      <p:sp>
        <p:nvSpPr>
          <p:cNvPr id="8" name="Rectangle: Rounded Corners 7">
            <a:extLst>
              <a:ext uri="{FF2B5EF4-FFF2-40B4-BE49-F238E27FC236}">
                <a16:creationId xmlns:a16="http://schemas.microsoft.com/office/drawing/2014/main" id="{F8C5F538-34C1-6E23-9E75-93C29684D6AC}"/>
              </a:ext>
            </a:extLst>
          </p:cNvPr>
          <p:cNvSpPr/>
          <p:nvPr/>
        </p:nvSpPr>
        <p:spPr>
          <a:xfrm>
            <a:off x="8205267" y="4866554"/>
            <a:ext cx="3611496" cy="1470292"/>
          </a:xfrm>
          <a:prstGeom prst="roundRect">
            <a:avLst/>
          </a:prstGeom>
          <a:solidFill>
            <a:srgbClr val="204679"/>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Aharoni" panose="02010803020104030203" pitchFamily="2" charset="-79"/>
                <a:cs typeface="Aharoni" panose="02010803020104030203" pitchFamily="2" charset="-79"/>
              </a:rPr>
              <a:t>Able to be out of school on 9</a:t>
            </a:r>
            <a:r>
              <a:rPr lang="en-GB" sz="2200" baseline="30000" dirty="0">
                <a:latin typeface="Aharoni" panose="02010803020104030203" pitchFamily="2" charset="-79"/>
                <a:cs typeface="Aharoni" panose="02010803020104030203" pitchFamily="2" charset="-79"/>
              </a:rPr>
              <a:t>th</a:t>
            </a:r>
            <a:r>
              <a:rPr lang="en-GB" sz="2200" dirty="0">
                <a:latin typeface="Aharoni" panose="02010803020104030203" pitchFamily="2" charset="-79"/>
                <a:cs typeface="Aharoni" panose="02010803020104030203" pitchFamily="2" charset="-79"/>
              </a:rPr>
              <a:t>-10</a:t>
            </a:r>
            <a:r>
              <a:rPr lang="en-GB" sz="2200" baseline="30000" dirty="0">
                <a:latin typeface="Aharoni" panose="02010803020104030203" pitchFamily="2" charset="-79"/>
                <a:cs typeface="Aharoni" panose="02010803020104030203" pitchFamily="2" charset="-79"/>
              </a:rPr>
              <a:t>th</a:t>
            </a:r>
            <a:r>
              <a:rPr lang="en-GB" sz="2200" dirty="0">
                <a:latin typeface="Aharoni" panose="02010803020104030203" pitchFamily="2" charset="-79"/>
                <a:cs typeface="Aharoni" panose="02010803020104030203" pitchFamily="2" charset="-79"/>
              </a:rPr>
              <a:t> May, and for the recall day.</a:t>
            </a:r>
          </a:p>
        </p:txBody>
      </p:sp>
    </p:spTree>
    <p:extLst>
      <p:ext uri="{BB962C8B-B14F-4D97-AF65-F5344CB8AC3E}">
        <p14:creationId xmlns:p14="http://schemas.microsoft.com/office/powerpoint/2010/main" val="171529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D8DA-AAFC-D3C4-F2E9-FE415FB13495}"/>
              </a:ext>
            </a:extLst>
          </p:cNvPr>
          <p:cNvSpPr>
            <a:spLocks noGrp="1"/>
          </p:cNvSpPr>
          <p:nvPr>
            <p:ph type="title"/>
          </p:nvPr>
        </p:nvSpPr>
        <p:spPr>
          <a:xfrm>
            <a:off x="4059731" y="-132953"/>
            <a:ext cx="8132269" cy="1325563"/>
          </a:xfrm>
        </p:spPr>
        <p:txBody>
          <a:bodyPr/>
          <a:lstStyle/>
          <a:p>
            <a:r>
              <a:rPr lang="en-GB" dirty="0">
                <a:solidFill>
                  <a:srgbClr val="EF7D22"/>
                </a:solidFill>
                <a:latin typeface="Aharoni" panose="02010803020104030203" pitchFamily="2" charset="-79"/>
                <a:cs typeface="Aharoni" panose="02010803020104030203" pitchFamily="2" charset="-79"/>
              </a:rPr>
              <a:t>What next?</a:t>
            </a:r>
          </a:p>
        </p:txBody>
      </p:sp>
      <p:sp>
        <p:nvSpPr>
          <p:cNvPr id="9" name="TextBox 8">
            <a:extLst>
              <a:ext uri="{FF2B5EF4-FFF2-40B4-BE49-F238E27FC236}">
                <a16:creationId xmlns:a16="http://schemas.microsoft.com/office/drawing/2014/main" id="{61A2B72B-7155-F408-4FB6-BDDA3D827F07}"/>
              </a:ext>
            </a:extLst>
          </p:cNvPr>
          <p:cNvSpPr txBox="1"/>
          <p:nvPr/>
        </p:nvSpPr>
        <p:spPr>
          <a:xfrm>
            <a:off x="3964962" y="1186471"/>
            <a:ext cx="8160444" cy="1846659"/>
          </a:xfrm>
          <a:prstGeom prst="rect">
            <a:avLst/>
          </a:prstGeom>
          <a:noFill/>
        </p:spPr>
        <p:txBody>
          <a:bodyPr wrap="square" rtlCol="0">
            <a:spAutoFit/>
          </a:bodyPr>
          <a:lstStyle/>
          <a:p>
            <a:r>
              <a:rPr lang="en-GB" sz="2200" dirty="0">
                <a:solidFill>
                  <a:srgbClr val="204679"/>
                </a:solidFill>
                <a:latin typeface="Aharoni" panose="02010803020104030203" pitchFamily="2" charset="-79"/>
                <a:cs typeface="Aharoni" panose="02010803020104030203" pitchFamily="2" charset="-79"/>
              </a:rPr>
              <a:t>If you’re interested, complete an application form on our website.</a:t>
            </a:r>
          </a:p>
          <a:p>
            <a:endParaRPr lang="en-GB" sz="2200" dirty="0">
              <a:solidFill>
                <a:srgbClr val="204679"/>
              </a:solidFill>
              <a:latin typeface="Aharoni" panose="02010803020104030203" pitchFamily="2" charset="-79"/>
              <a:cs typeface="Aharoni" panose="02010803020104030203" pitchFamily="2" charset="-79"/>
            </a:endParaRPr>
          </a:p>
          <a:p>
            <a:r>
              <a:rPr lang="en-GB" sz="2400" dirty="0">
                <a:solidFill>
                  <a:srgbClr val="204679"/>
                </a:solidFill>
                <a:latin typeface="Aharoni" panose="02010803020104030203" pitchFamily="2" charset="-79"/>
                <a:cs typeface="Aharoni" panose="02010803020104030203" pitchFamily="2" charset="-79"/>
                <a:hlinkClick r:id="rId3"/>
              </a:rPr>
              <a:t>https://tinyurl.com/bb5xu79h</a:t>
            </a:r>
            <a:endParaRPr lang="en-GB" sz="2400" dirty="0">
              <a:solidFill>
                <a:srgbClr val="204679"/>
              </a:solidFill>
              <a:latin typeface="Aharoni" panose="02010803020104030203" pitchFamily="2" charset="-79"/>
              <a:cs typeface="Aharoni" panose="02010803020104030203" pitchFamily="2" charset="-79"/>
            </a:endParaRPr>
          </a:p>
          <a:p>
            <a:endParaRPr lang="en-GB" sz="2400" dirty="0">
              <a:solidFill>
                <a:srgbClr val="204679"/>
              </a:solidFill>
              <a:latin typeface="Aharoni" panose="02010803020104030203" pitchFamily="2" charset="-79"/>
              <a:cs typeface="Aharoni" panose="02010803020104030203" pitchFamily="2" charset="-79"/>
            </a:endParaRPr>
          </a:p>
        </p:txBody>
      </p:sp>
      <p:pic>
        <p:nvPicPr>
          <p:cNvPr id="11" name="Picture 10">
            <a:extLst>
              <a:ext uri="{FF2B5EF4-FFF2-40B4-BE49-F238E27FC236}">
                <a16:creationId xmlns:a16="http://schemas.microsoft.com/office/drawing/2014/main" id="{5DF15566-3F2D-0F48-CE8D-EED1FEB65C1A}"/>
              </a:ext>
            </a:extLst>
          </p:cNvPr>
          <p:cNvPicPr>
            <a:picLocks noChangeAspect="1"/>
          </p:cNvPicPr>
          <p:nvPr/>
        </p:nvPicPr>
        <p:blipFill>
          <a:blip r:embed="rId4"/>
          <a:stretch>
            <a:fillRect/>
          </a:stretch>
        </p:blipFill>
        <p:spPr>
          <a:xfrm>
            <a:off x="6096000" y="2789304"/>
            <a:ext cx="3765067" cy="3748333"/>
          </a:xfrm>
          <a:prstGeom prst="rect">
            <a:avLst/>
          </a:prstGeom>
        </p:spPr>
      </p:pic>
    </p:spTree>
    <p:extLst>
      <p:ext uri="{BB962C8B-B14F-4D97-AF65-F5344CB8AC3E}">
        <p14:creationId xmlns:p14="http://schemas.microsoft.com/office/powerpoint/2010/main" val="112206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94426-EE36-4F20-9CF2-B6DCD82BE023}"/>
              </a:ext>
            </a:extLst>
          </p:cNvPr>
          <p:cNvPicPr>
            <a:picLocks noChangeAspect="1"/>
          </p:cNvPicPr>
          <p:nvPr/>
        </p:nvPicPr>
        <p:blipFill>
          <a:blip r:embed="rId2"/>
          <a:stretch>
            <a:fillRect/>
          </a:stretch>
        </p:blipFill>
        <p:spPr>
          <a:xfrm>
            <a:off x="-1" y="-1"/>
            <a:ext cx="12032177" cy="4356847"/>
          </a:xfrm>
          <a:prstGeom prst="rect">
            <a:avLst/>
          </a:prstGeom>
        </p:spPr>
      </p:pic>
    </p:spTree>
    <p:extLst>
      <p:ext uri="{BB962C8B-B14F-4D97-AF65-F5344CB8AC3E}">
        <p14:creationId xmlns:p14="http://schemas.microsoft.com/office/powerpoint/2010/main" val="204712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1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07BE11-82ED-2A29-7134-90F79E0E9C6F}"/>
              </a:ext>
            </a:extLst>
          </p:cNvPr>
          <p:cNvSpPr txBox="1"/>
          <p:nvPr/>
        </p:nvSpPr>
        <p:spPr>
          <a:xfrm>
            <a:off x="138313" y="2843092"/>
            <a:ext cx="11902568" cy="461665"/>
          </a:xfrm>
          <a:prstGeom prst="rect">
            <a:avLst/>
          </a:prstGeom>
          <a:noFill/>
        </p:spPr>
        <p:txBody>
          <a:bodyPr wrap="square" rtlCol="0">
            <a:spAutoFit/>
          </a:bodyPr>
          <a:lstStyle/>
          <a:p>
            <a:pPr algn="ctr"/>
            <a:r>
              <a:rPr lang="en-GB" sz="2400" i="1" dirty="0">
                <a:solidFill>
                  <a:srgbClr val="204679"/>
                </a:solidFill>
                <a:latin typeface="Aharoni" panose="02010803020104030203" pitchFamily="2" charset="-79"/>
                <a:cs typeface="Aharoni" panose="02010803020104030203" pitchFamily="2" charset="-79"/>
              </a:rPr>
              <a:t>To inspire, enthuse and support STEM educators for the benefit of all learners.</a:t>
            </a:r>
          </a:p>
        </p:txBody>
      </p:sp>
      <p:sp>
        <p:nvSpPr>
          <p:cNvPr id="7" name="TextBox 6">
            <a:extLst>
              <a:ext uri="{FF2B5EF4-FFF2-40B4-BE49-F238E27FC236}">
                <a16:creationId xmlns:a16="http://schemas.microsoft.com/office/drawing/2014/main" id="{8F65F49C-C47A-874F-4553-174024477CEE}"/>
              </a:ext>
            </a:extLst>
          </p:cNvPr>
          <p:cNvSpPr txBox="1"/>
          <p:nvPr/>
        </p:nvSpPr>
        <p:spPr>
          <a:xfrm>
            <a:off x="138312" y="3464183"/>
            <a:ext cx="11701503" cy="2462213"/>
          </a:xfrm>
          <a:prstGeom prst="rect">
            <a:avLst/>
          </a:prstGeom>
          <a:noFill/>
        </p:spPr>
        <p:txBody>
          <a:bodyPr wrap="square" rtlCol="0">
            <a:spAutoFit/>
          </a:bodyPr>
          <a:lstStyle/>
          <a:p>
            <a:pPr marL="342900" indent="-342900">
              <a:buFont typeface="Arial" panose="020B0604020202020204" pitchFamily="34" charset="0"/>
              <a:buChar char="•"/>
            </a:pPr>
            <a:r>
              <a:rPr lang="en-GB" sz="2200" dirty="0">
                <a:solidFill>
                  <a:srgbClr val="204679"/>
                </a:solidFill>
                <a:latin typeface="Aharoni" panose="02010803020104030203" pitchFamily="2" charset="-79"/>
                <a:cs typeface="Aharoni" panose="02010803020104030203" pitchFamily="2" charset="-79"/>
              </a:rPr>
              <a:t>When: Tues 9</a:t>
            </a:r>
            <a:r>
              <a:rPr lang="en-GB" sz="2200" baseline="30000" dirty="0">
                <a:solidFill>
                  <a:srgbClr val="204679"/>
                </a:solidFill>
                <a:latin typeface="Aharoni" panose="02010803020104030203" pitchFamily="2" charset="-79"/>
                <a:cs typeface="Aharoni" panose="02010803020104030203" pitchFamily="2" charset="-79"/>
              </a:rPr>
              <a:t>th</a:t>
            </a:r>
            <a:r>
              <a:rPr lang="en-GB" sz="2200" dirty="0">
                <a:solidFill>
                  <a:srgbClr val="204679"/>
                </a:solidFill>
                <a:latin typeface="Aharoni" panose="02010803020104030203" pitchFamily="2" charset="-79"/>
                <a:cs typeface="Aharoni" panose="02010803020104030203" pitchFamily="2" charset="-79"/>
              </a:rPr>
              <a:t> and Wed 10</a:t>
            </a:r>
            <a:r>
              <a:rPr lang="en-GB" sz="2200" baseline="30000" dirty="0">
                <a:solidFill>
                  <a:srgbClr val="204679"/>
                </a:solidFill>
                <a:latin typeface="Aharoni" panose="02010803020104030203" pitchFamily="2" charset="-79"/>
                <a:cs typeface="Aharoni" panose="02010803020104030203" pitchFamily="2" charset="-79"/>
              </a:rPr>
              <a:t>th</a:t>
            </a:r>
            <a:r>
              <a:rPr lang="en-GB" sz="2200" dirty="0">
                <a:solidFill>
                  <a:srgbClr val="204679"/>
                </a:solidFill>
                <a:latin typeface="Aharoni" panose="02010803020104030203" pitchFamily="2" charset="-79"/>
                <a:cs typeface="Aharoni" panose="02010803020104030203" pitchFamily="2" charset="-79"/>
              </a:rPr>
              <a:t> May 2023</a:t>
            </a:r>
          </a:p>
          <a:p>
            <a:pPr marL="342900" indent="-342900">
              <a:buFont typeface="Arial" panose="020B0604020202020204" pitchFamily="34" charset="0"/>
              <a:buChar char="•"/>
            </a:pPr>
            <a:r>
              <a:rPr lang="en-GB" sz="2200" dirty="0">
                <a:solidFill>
                  <a:srgbClr val="204679"/>
                </a:solidFill>
                <a:latin typeface="Aharoni" panose="02010803020104030203" pitchFamily="2" charset="-79"/>
                <a:cs typeface="Aharoni" panose="02010803020104030203" pitchFamily="2" charset="-79"/>
              </a:rPr>
              <a:t>Where: Merck </a:t>
            </a:r>
            <a:r>
              <a:rPr lang="en-GB" sz="2200" dirty="0" err="1">
                <a:solidFill>
                  <a:srgbClr val="204679"/>
                </a:solidFill>
                <a:latin typeface="Aharoni" panose="02010803020104030203" pitchFamily="2" charset="-79"/>
                <a:cs typeface="Aharoni" panose="02010803020104030203" pitchFamily="2" charset="-79"/>
              </a:rPr>
              <a:t>BioReliance</a:t>
            </a:r>
            <a:r>
              <a:rPr lang="en-GB" sz="2200" dirty="0">
                <a:solidFill>
                  <a:srgbClr val="204679"/>
                </a:solidFill>
                <a:latin typeface="Aharoni" panose="02010803020104030203" pitchFamily="2" charset="-79"/>
                <a:cs typeface="Aharoni" panose="02010803020104030203" pitchFamily="2" charset="-79"/>
              </a:rPr>
              <a:t>, West of Scotland Science Park, Glasgow</a:t>
            </a:r>
          </a:p>
          <a:p>
            <a:pPr marL="342900" indent="-342900">
              <a:buFont typeface="Arial" panose="020B0604020202020204" pitchFamily="34" charset="0"/>
              <a:buChar char="•"/>
            </a:pPr>
            <a:r>
              <a:rPr lang="en-GB" sz="2200" dirty="0">
                <a:solidFill>
                  <a:srgbClr val="204679"/>
                </a:solidFill>
                <a:latin typeface="Aharoni" panose="02010803020104030203" pitchFamily="2" charset="-79"/>
                <a:cs typeface="Aharoni" panose="02010803020104030203" pitchFamily="2" charset="-79"/>
              </a:rPr>
              <a:t>Cost: Fully funded, thanks to The Biochemical Society</a:t>
            </a:r>
          </a:p>
          <a:p>
            <a:pPr marL="342900" indent="-342900">
              <a:buFont typeface="Arial" panose="020B0604020202020204" pitchFamily="34" charset="0"/>
              <a:buChar char="•"/>
            </a:pPr>
            <a:r>
              <a:rPr lang="en-GB" sz="2200" dirty="0">
                <a:solidFill>
                  <a:srgbClr val="204679"/>
                </a:solidFill>
                <a:latin typeface="Aharoni" panose="02010803020104030203" pitchFamily="2" charset="-79"/>
                <a:cs typeface="Aharoni" panose="02010803020104030203" pitchFamily="2" charset="-79"/>
              </a:rPr>
              <a:t>Target delegates: Secondary or further education science teachers (teaching biology and/or chemistry) at state-funded schools and colleges in Scotland.</a:t>
            </a:r>
          </a:p>
          <a:p>
            <a:pPr marL="342900" indent="-342900">
              <a:buFont typeface="Arial" panose="020B0604020202020204" pitchFamily="34" charset="0"/>
              <a:buChar char="•"/>
            </a:pPr>
            <a:r>
              <a:rPr lang="en-GB" sz="2200" dirty="0">
                <a:solidFill>
                  <a:srgbClr val="204679"/>
                </a:solidFill>
                <a:latin typeface="Aharoni" panose="02010803020104030203" pitchFamily="2" charset="-79"/>
                <a:cs typeface="Aharoni" panose="02010803020104030203" pitchFamily="2" charset="-79"/>
              </a:rPr>
              <a:t>Placement requirements: Funding must be used to support placements with biotechnology employers and research institutes in Scotland.</a:t>
            </a:r>
          </a:p>
        </p:txBody>
      </p:sp>
    </p:spTree>
    <p:extLst>
      <p:ext uri="{BB962C8B-B14F-4D97-AF65-F5344CB8AC3E}">
        <p14:creationId xmlns:p14="http://schemas.microsoft.com/office/powerpoint/2010/main" val="22330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D8DA-AAFC-D3C4-F2E9-FE415FB13495}"/>
              </a:ext>
            </a:extLst>
          </p:cNvPr>
          <p:cNvSpPr>
            <a:spLocks noGrp="1"/>
          </p:cNvSpPr>
          <p:nvPr>
            <p:ph type="title"/>
          </p:nvPr>
        </p:nvSpPr>
        <p:spPr>
          <a:xfrm>
            <a:off x="4059731" y="-132953"/>
            <a:ext cx="7376033" cy="1325563"/>
          </a:xfrm>
        </p:spPr>
        <p:txBody>
          <a:bodyPr/>
          <a:lstStyle/>
          <a:p>
            <a:r>
              <a:rPr lang="en-GB" dirty="0">
                <a:solidFill>
                  <a:srgbClr val="EF7D22"/>
                </a:solidFill>
                <a:latin typeface="Aharoni" panose="02010803020104030203" pitchFamily="2" charset="-79"/>
                <a:cs typeface="Aharoni" panose="02010803020104030203" pitchFamily="2" charset="-79"/>
              </a:rPr>
              <a:t>What is the SSPP?</a:t>
            </a:r>
          </a:p>
        </p:txBody>
      </p:sp>
      <p:sp>
        <p:nvSpPr>
          <p:cNvPr id="3" name="Rectangle: Rounded Corners 2">
            <a:extLst>
              <a:ext uri="{FF2B5EF4-FFF2-40B4-BE49-F238E27FC236}">
                <a16:creationId xmlns:a16="http://schemas.microsoft.com/office/drawing/2014/main" id="{F9177AB3-AA63-7FE7-96BF-3CC3C1712FF6}"/>
              </a:ext>
            </a:extLst>
          </p:cNvPr>
          <p:cNvSpPr/>
          <p:nvPr/>
        </p:nvSpPr>
        <p:spPr>
          <a:xfrm>
            <a:off x="4329239" y="1050071"/>
            <a:ext cx="7949847" cy="1173345"/>
          </a:xfrm>
          <a:prstGeom prst="roundRect">
            <a:avLst/>
          </a:prstGeom>
          <a:solidFill>
            <a:schemeClr val="accent2"/>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bg1"/>
                </a:solidFill>
                <a:latin typeface="Aharoni" panose="02010803020104030203" pitchFamily="2" charset="-79"/>
                <a:cs typeface="Aharoni" panose="02010803020104030203" pitchFamily="2" charset="-79"/>
              </a:rPr>
              <a:t>Aim: To connect educators with industry partners, reflecting responsibilities outlined in the Career Education Standard and the GTCS Standards for Middle Leadership.</a:t>
            </a:r>
            <a:endParaRPr lang="en-GB" sz="2200" dirty="0"/>
          </a:p>
        </p:txBody>
      </p:sp>
      <p:sp>
        <p:nvSpPr>
          <p:cNvPr id="5" name="Rectangle: Rounded Corners 4">
            <a:extLst>
              <a:ext uri="{FF2B5EF4-FFF2-40B4-BE49-F238E27FC236}">
                <a16:creationId xmlns:a16="http://schemas.microsoft.com/office/drawing/2014/main" id="{27B46DAF-3FEF-AB18-B57F-571AC5FD6551}"/>
              </a:ext>
            </a:extLst>
          </p:cNvPr>
          <p:cNvSpPr/>
          <p:nvPr/>
        </p:nvSpPr>
        <p:spPr>
          <a:xfrm>
            <a:off x="4329239" y="2393713"/>
            <a:ext cx="8026687" cy="2712180"/>
          </a:xfrm>
          <a:prstGeom prst="roundRect">
            <a:avLst/>
          </a:prstGeom>
          <a:solidFill>
            <a:srgbClr val="204679"/>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Aharoni" panose="02010803020104030203" pitchFamily="2" charset="-79"/>
                <a:cs typeface="Aharoni" panose="02010803020104030203" pitchFamily="2" charset="-79"/>
              </a:rPr>
              <a:t>The programme offers educators a valuable insight into the world of work:</a:t>
            </a:r>
          </a:p>
          <a:p>
            <a:pPr marL="342900" indent="-342900">
              <a:buFontTx/>
              <a:buChar char="-"/>
            </a:pPr>
            <a:r>
              <a:rPr lang="en-GB" sz="2400" dirty="0">
                <a:solidFill>
                  <a:schemeClr val="bg1"/>
                </a:solidFill>
                <a:latin typeface="Aharoni" panose="02010803020104030203" pitchFamily="2" charset="-79"/>
                <a:cs typeface="Aharoni" panose="02010803020104030203" pitchFamily="2" charset="-79"/>
              </a:rPr>
              <a:t>Employment strategies, e.g. school leaver, apprenticeship, degree</a:t>
            </a:r>
          </a:p>
          <a:p>
            <a:pPr marL="342900" indent="-342900">
              <a:buFontTx/>
              <a:buChar char="-"/>
            </a:pPr>
            <a:r>
              <a:rPr lang="en-GB" sz="2400" dirty="0">
                <a:solidFill>
                  <a:schemeClr val="bg1"/>
                </a:solidFill>
                <a:latin typeface="Aharoni" panose="02010803020104030203" pitchFamily="2" charset="-79"/>
                <a:cs typeface="Aharoni" panose="02010803020104030203" pitchFamily="2" charset="-79"/>
              </a:rPr>
              <a:t>Roles within a Life Sciences organisation</a:t>
            </a:r>
          </a:p>
          <a:p>
            <a:pPr marL="342900" indent="-342900">
              <a:buFontTx/>
              <a:buChar char="-"/>
            </a:pPr>
            <a:r>
              <a:rPr lang="en-GB" sz="2400" dirty="0">
                <a:solidFill>
                  <a:schemeClr val="bg1"/>
                </a:solidFill>
                <a:latin typeface="Aharoni" panose="02010803020104030203" pitchFamily="2" charset="-79"/>
                <a:cs typeface="Aharoni" panose="02010803020104030203" pitchFamily="2" charset="-79"/>
              </a:rPr>
              <a:t>Process for recruitment</a:t>
            </a:r>
          </a:p>
          <a:p>
            <a:pPr marL="342900" indent="-342900">
              <a:buFontTx/>
              <a:buChar char="-"/>
            </a:pPr>
            <a:r>
              <a:rPr lang="en-GB" sz="2400" dirty="0">
                <a:solidFill>
                  <a:schemeClr val="bg1"/>
                </a:solidFill>
                <a:latin typeface="Aharoni" panose="02010803020104030203" pitchFamily="2" charset="-79"/>
                <a:cs typeface="Aharoni" panose="02010803020104030203" pitchFamily="2" charset="-79"/>
              </a:rPr>
              <a:t>Relevant skills and abilities</a:t>
            </a:r>
          </a:p>
        </p:txBody>
      </p:sp>
      <p:sp>
        <p:nvSpPr>
          <p:cNvPr id="6" name="Rectangle: Rounded Corners 5">
            <a:extLst>
              <a:ext uri="{FF2B5EF4-FFF2-40B4-BE49-F238E27FC236}">
                <a16:creationId xmlns:a16="http://schemas.microsoft.com/office/drawing/2014/main" id="{E53FC84F-7D5F-D98B-6D0D-1397D269B51E}"/>
              </a:ext>
            </a:extLst>
          </p:cNvPr>
          <p:cNvSpPr/>
          <p:nvPr/>
        </p:nvSpPr>
        <p:spPr>
          <a:xfrm>
            <a:off x="4329239" y="5276190"/>
            <a:ext cx="7949848" cy="1424016"/>
          </a:xfrm>
          <a:prstGeom prst="roundRect">
            <a:avLst/>
          </a:prstGeom>
          <a:solidFill>
            <a:srgbClr val="7C7C7D"/>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bg1"/>
                </a:solidFill>
                <a:latin typeface="Aharoni" panose="02010803020104030203" pitchFamily="2" charset="-79"/>
                <a:cs typeface="Aharoni" panose="02010803020104030203" pitchFamily="2" charset="-79"/>
              </a:rPr>
              <a:t>The SSPP will help you contextualise the curriculum for learners, enhancing the learning and teaching by relating content to current and relevant local STEM industries and issues.</a:t>
            </a:r>
          </a:p>
        </p:txBody>
      </p:sp>
    </p:spTree>
    <p:extLst>
      <p:ext uri="{BB962C8B-B14F-4D97-AF65-F5344CB8AC3E}">
        <p14:creationId xmlns:p14="http://schemas.microsoft.com/office/powerpoint/2010/main" val="9752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7E94CC7-D56A-4317-148C-A1A6AECD6405}"/>
              </a:ext>
            </a:extLst>
          </p:cNvPr>
          <p:cNvGrpSpPr/>
          <p:nvPr/>
        </p:nvGrpSpPr>
        <p:grpSpPr>
          <a:xfrm>
            <a:off x="-1" y="0"/>
            <a:ext cx="4433687" cy="6264992"/>
            <a:chOff x="-1" y="0"/>
            <a:chExt cx="4433687" cy="6264992"/>
          </a:xfrm>
        </p:grpSpPr>
        <p:pic>
          <p:nvPicPr>
            <p:cNvPr id="5" name="Picture 4">
              <a:extLst>
                <a:ext uri="{FF2B5EF4-FFF2-40B4-BE49-F238E27FC236}">
                  <a16:creationId xmlns:a16="http://schemas.microsoft.com/office/drawing/2014/main" id="{51B55FAD-7827-7449-300E-0D275BF67EEA}"/>
                </a:ext>
              </a:extLst>
            </p:cNvPr>
            <p:cNvPicPr>
              <a:picLocks noChangeAspect="1"/>
            </p:cNvPicPr>
            <p:nvPr/>
          </p:nvPicPr>
          <p:blipFill>
            <a:blip r:embed="rId2"/>
            <a:stretch>
              <a:fillRect/>
            </a:stretch>
          </p:blipFill>
          <p:spPr>
            <a:xfrm>
              <a:off x="-1" y="0"/>
              <a:ext cx="4433687" cy="6264992"/>
            </a:xfrm>
            <a:prstGeom prst="rect">
              <a:avLst/>
            </a:prstGeom>
          </p:spPr>
        </p:pic>
        <p:pic>
          <p:nvPicPr>
            <p:cNvPr id="9" name="Picture 8">
              <a:extLst>
                <a:ext uri="{FF2B5EF4-FFF2-40B4-BE49-F238E27FC236}">
                  <a16:creationId xmlns:a16="http://schemas.microsoft.com/office/drawing/2014/main" id="{00D193F3-7803-106C-0147-F0A3FBFBC786}"/>
                </a:ext>
              </a:extLst>
            </p:cNvPr>
            <p:cNvPicPr>
              <a:picLocks noChangeAspect="1"/>
            </p:cNvPicPr>
            <p:nvPr/>
          </p:nvPicPr>
          <p:blipFill>
            <a:blip r:embed="rId3"/>
            <a:stretch>
              <a:fillRect/>
            </a:stretch>
          </p:blipFill>
          <p:spPr>
            <a:xfrm>
              <a:off x="1346036" y="5373973"/>
              <a:ext cx="1741612" cy="732751"/>
            </a:xfrm>
            <a:prstGeom prst="rect">
              <a:avLst/>
            </a:prstGeom>
          </p:spPr>
        </p:pic>
      </p:grpSp>
      <p:grpSp>
        <p:nvGrpSpPr>
          <p:cNvPr id="13" name="Group 12">
            <a:extLst>
              <a:ext uri="{FF2B5EF4-FFF2-40B4-BE49-F238E27FC236}">
                <a16:creationId xmlns:a16="http://schemas.microsoft.com/office/drawing/2014/main" id="{15CA0371-8CDA-B6A2-974B-AEC89BEB8A81}"/>
              </a:ext>
            </a:extLst>
          </p:cNvPr>
          <p:cNvGrpSpPr/>
          <p:nvPr/>
        </p:nvGrpSpPr>
        <p:grpSpPr>
          <a:xfrm>
            <a:off x="20010" y="83244"/>
            <a:ext cx="1874002" cy="2936582"/>
            <a:chOff x="-1" y="0"/>
            <a:chExt cx="4433687" cy="6264992"/>
          </a:xfrm>
        </p:grpSpPr>
        <p:pic>
          <p:nvPicPr>
            <p:cNvPr id="14" name="Picture 13">
              <a:extLst>
                <a:ext uri="{FF2B5EF4-FFF2-40B4-BE49-F238E27FC236}">
                  <a16:creationId xmlns:a16="http://schemas.microsoft.com/office/drawing/2014/main" id="{AA2265C9-1FFE-3378-EBA4-4BCE0C6C56CC}"/>
                </a:ext>
              </a:extLst>
            </p:cNvPr>
            <p:cNvPicPr>
              <a:picLocks noChangeAspect="1"/>
            </p:cNvPicPr>
            <p:nvPr/>
          </p:nvPicPr>
          <p:blipFill>
            <a:blip r:embed="rId2"/>
            <a:stretch>
              <a:fillRect/>
            </a:stretch>
          </p:blipFill>
          <p:spPr>
            <a:xfrm>
              <a:off x="-1" y="0"/>
              <a:ext cx="4433687" cy="6264992"/>
            </a:xfrm>
            <a:prstGeom prst="rect">
              <a:avLst/>
            </a:prstGeom>
          </p:spPr>
        </p:pic>
        <p:pic>
          <p:nvPicPr>
            <p:cNvPr id="15" name="Picture 14">
              <a:extLst>
                <a:ext uri="{FF2B5EF4-FFF2-40B4-BE49-F238E27FC236}">
                  <a16:creationId xmlns:a16="http://schemas.microsoft.com/office/drawing/2014/main" id="{C476F792-8B82-AAC9-648A-60AE8E0AA80E}"/>
                </a:ext>
              </a:extLst>
            </p:cNvPr>
            <p:cNvPicPr>
              <a:picLocks noChangeAspect="1"/>
            </p:cNvPicPr>
            <p:nvPr/>
          </p:nvPicPr>
          <p:blipFill>
            <a:blip r:embed="rId3"/>
            <a:stretch>
              <a:fillRect/>
            </a:stretch>
          </p:blipFill>
          <p:spPr>
            <a:xfrm>
              <a:off x="1346036" y="5373973"/>
              <a:ext cx="1741612" cy="732751"/>
            </a:xfrm>
            <a:prstGeom prst="rect">
              <a:avLst/>
            </a:prstGeom>
          </p:spPr>
        </p:pic>
      </p:grpSp>
      <p:pic>
        <p:nvPicPr>
          <p:cNvPr id="7" name="Picture 6">
            <a:extLst>
              <a:ext uri="{FF2B5EF4-FFF2-40B4-BE49-F238E27FC236}">
                <a16:creationId xmlns:a16="http://schemas.microsoft.com/office/drawing/2014/main" id="{0465E4CC-FA06-B913-7AD6-DAC2C30B9357}"/>
              </a:ext>
            </a:extLst>
          </p:cNvPr>
          <p:cNvPicPr>
            <a:picLocks noChangeAspect="1"/>
          </p:cNvPicPr>
          <p:nvPr/>
        </p:nvPicPr>
        <p:blipFill>
          <a:blip r:embed="rId4"/>
          <a:stretch>
            <a:fillRect/>
          </a:stretch>
        </p:blipFill>
        <p:spPr>
          <a:xfrm>
            <a:off x="1914024" y="60810"/>
            <a:ext cx="3636824" cy="3020487"/>
          </a:xfrm>
          <a:prstGeom prst="rect">
            <a:avLst/>
          </a:prstGeom>
        </p:spPr>
      </p:pic>
      <p:pic>
        <p:nvPicPr>
          <p:cNvPr id="11" name="Picture 10">
            <a:extLst>
              <a:ext uri="{FF2B5EF4-FFF2-40B4-BE49-F238E27FC236}">
                <a16:creationId xmlns:a16="http://schemas.microsoft.com/office/drawing/2014/main" id="{BBA9FFF0-2A90-4CFC-1721-051D4B539C5C}"/>
              </a:ext>
            </a:extLst>
          </p:cNvPr>
          <p:cNvPicPr>
            <a:picLocks noChangeAspect="1"/>
          </p:cNvPicPr>
          <p:nvPr/>
        </p:nvPicPr>
        <p:blipFill>
          <a:blip r:embed="rId5"/>
          <a:stretch>
            <a:fillRect/>
          </a:stretch>
        </p:blipFill>
        <p:spPr>
          <a:xfrm>
            <a:off x="5183681" y="83244"/>
            <a:ext cx="7008319" cy="3716598"/>
          </a:xfrm>
          <a:prstGeom prst="rect">
            <a:avLst/>
          </a:prstGeom>
        </p:spPr>
      </p:pic>
      <p:pic>
        <p:nvPicPr>
          <p:cNvPr id="17" name="Picture 16">
            <a:extLst>
              <a:ext uri="{FF2B5EF4-FFF2-40B4-BE49-F238E27FC236}">
                <a16:creationId xmlns:a16="http://schemas.microsoft.com/office/drawing/2014/main" id="{08D2AB72-FE97-6714-0F07-F26FC8A30B00}"/>
              </a:ext>
            </a:extLst>
          </p:cNvPr>
          <p:cNvPicPr>
            <a:picLocks noChangeAspect="1"/>
          </p:cNvPicPr>
          <p:nvPr/>
        </p:nvPicPr>
        <p:blipFill>
          <a:blip r:embed="rId6"/>
          <a:stretch>
            <a:fillRect/>
          </a:stretch>
        </p:blipFill>
        <p:spPr>
          <a:xfrm>
            <a:off x="588944" y="-110978"/>
            <a:ext cx="10503301" cy="6968978"/>
          </a:xfrm>
          <a:prstGeom prst="rect">
            <a:avLst/>
          </a:prstGeom>
        </p:spPr>
      </p:pic>
    </p:spTree>
    <p:extLst>
      <p:ext uri="{BB962C8B-B14F-4D97-AF65-F5344CB8AC3E}">
        <p14:creationId xmlns:p14="http://schemas.microsoft.com/office/powerpoint/2010/main" val="29261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D8DA-AAFC-D3C4-F2E9-FE415FB13495}"/>
              </a:ext>
            </a:extLst>
          </p:cNvPr>
          <p:cNvSpPr>
            <a:spLocks noGrp="1"/>
          </p:cNvSpPr>
          <p:nvPr>
            <p:ph type="title"/>
          </p:nvPr>
        </p:nvSpPr>
        <p:spPr>
          <a:xfrm>
            <a:off x="3964962" y="-34443"/>
            <a:ext cx="7388838" cy="1325563"/>
          </a:xfrm>
        </p:spPr>
        <p:txBody>
          <a:bodyPr/>
          <a:lstStyle/>
          <a:p>
            <a:r>
              <a:rPr lang="en-GB" dirty="0">
                <a:solidFill>
                  <a:srgbClr val="EF7D22"/>
                </a:solidFill>
                <a:latin typeface="Aharoni" panose="02010803020104030203" pitchFamily="2" charset="-79"/>
                <a:cs typeface="Aharoni" panose="02010803020104030203" pitchFamily="2" charset="-79"/>
              </a:rPr>
              <a:t>Who are Merck?</a:t>
            </a:r>
          </a:p>
        </p:txBody>
      </p:sp>
      <p:sp>
        <p:nvSpPr>
          <p:cNvPr id="4" name="TextBox 3">
            <a:extLst>
              <a:ext uri="{FF2B5EF4-FFF2-40B4-BE49-F238E27FC236}">
                <a16:creationId xmlns:a16="http://schemas.microsoft.com/office/drawing/2014/main" id="{CD5174A6-806B-8CE3-0336-84F6CCFFB8AF}"/>
              </a:ext>
            </a:extLst>
          </p:cNvPr>
          <p:cNvSpPr txBox="1"/>
          <p:nvPr/>
        </p:nvSpPr>
        <p:spPr>
          <a:xfrm>
            <a:off x="3964962" y="1186471"/>
            <a:ext cx="8160444" cy="2308324"/>
          </a:xfrm>
          <a:prstGeom prst="rect">
            <a:avLst/>
          </a:prstGeom>
          <a:noFill/>
        </p:spPr>
        <p:txBody>
          <a:bodyPr wrap="square" rtlCol="0">
            <a:spAutoFit/>
          </a:bodyPr>
          <a:lstStyle/>
          <a:p>
            <a:pPr marL="342900" indent="-342900">
              <a:buFont typeface="Arial" panose="020B0604020202020204" pitchFamily="34" charset="0"/>
              <a:buChar char="•"/>
            </a:pPr>
            <a:r>
              <a:rPr lang="en-GB" sz="2400">
                <a:solidFill>
                  <a:srgbClr val="204679"/>
                </a:solidFill>
                <a:latin typeface="Aharoni" panose="02010803020104030203" pitchFamily="2" charset="-79"/>
                <a:cs typeface="Aharoni" panose="02010803020104030203" pitchFamily="2" charset="-79"/>
              </a:rPr>
              <a:t>Contract </a:t>
            </a:r>
            <a:r>
              <a:rPr lang="en-GB" sz="2400" dirty="0">
                <a:solidFill>
                  <a:srgbClr val="204679"/>
                </a:solidFill>
                <a:latin typeface="Aharoni" panose="02010803020104030203" pitchFamily="2" charset="-79"/>
                <a:cs typeface="Aharoni" panose="02010803020104030203" pitchFamily="2" charset="-79"/>
              </a:rPr>
              <a:t>testing services for biopharmaceutical industry.</a:t>
            </a:r>
          </a:p>
          <a:p>
            <a:pPr marL="342900" indent="-342900">
              <a:buFont typeface="Arial" panose="020B0604020202020204" pitchFamily="34" charset="0"/>
              <a:buChar char="•"/>
            </a:pPr>
            <a:r>
              <a:rPr lang="en-GB" sz="2400" dirty="0">
                <a:solidFill>
                  <a:srgbClr val="204679"/>
                </a:solidFill>
                <a:latin typeface="Aharoni" panose="02010803020104030203" pitchFamily="2" charset="-79"/>
                <a:cs typeface="Aharoni" panose="02010803020104030203" pitchFamily="2" charset="-79"/>
              </a:rPr>
              <a:t>Testing, development and manufacture of biopharmaceuticals.</a:t>
            </a:r>
          </a:p>
          <a:p>
            <a:pPr marL="342900" indent="-342900">
              <a:buFont typeface="Arial" panose="020B0604020202020204" pitchFamily="34" charset="0"/>
              <a:buChar char="•"/>
            </a:pPr>
            <a:r>
              <a:rPr lang="en-GB" sz="2400" dirty="0">
                <a:solidFill>
                  <a:srgbClr val="204679"/>
                </a:solidFill>
                <a:latin typeface="Aharoni" panose="02010803020104030203" pitchFamily="2" charset="-79"/>
                <a:cs typeface="Aharoni" panose="02010803020104030203" pitchFamily="2" charset="-79"/>
              </a:rPr>
              <a:t>Leading provider of Good Manufacturing Practice (GMP) and Good Laboratory Practice (GLP).</a:t>
            </a:r>
          </a:p>
        </p:txBody>
      </p:sp>
      <p:sp>
        <p:nvSpPr>
          <p:cNvPr id="5" name="TextBox 4">
            <a:extLst>
              <a:ext uri="{FF2B5EF4-FFF2-40B4-BE49-F238E27FC236}">
                <a16:creationId xmlns:a16="http://schemas.microsoft.com/office/drawing/2014/main" id="{C1BF2E55-7B0B-AD47-817E-B5C4E8D8EAB5}"/>
              </a:ext>
            </a:extLst>
          </p:cNvPr>
          <p:cNvSpPr txBox="1"/>
          <p:nvPr/>
        </p:nvSpPr>
        <p:spPr>
          <a:xfrm>
            <a:off x="5454030" y="4615424"/>
            <a:ext cx="6237019" cy="1846659"/>
          </a:xfrm>
          <a:prstGeom prst="rect">
            <a:avLst/>
          </a:prstGeom>
          <a:noFill/>
        </p:spPr>
        <p:txBody>
          <a:bodyPr wrap="square" rtlCol="0">
            <a:spAutoFit/>
          </a:bodyPr>
          <a:lstStyle/>
          <a:p>
            <a:r>
              <a:rPr lang="en-GB" sz="1900" i="1" dirty="0">
                <a:solidFill>
                  <a:schemeClr val="bg1"/>
                </a:solidFill>
                <a:latin typeface="Arial Nova" panose="020B0604020202020204" pitchFamily="34" charset="0"/>
                <a:cs typeface="Arabic Typesetting" panose="020B0604020202020204" pitchFamily="66" charset="-78"/>
              </a:rPr>
              <a:t>We are passionate about highlighting the impact STEM education can make on healthcare and local communities. We strive to foster an interest in STEM from an early age and aspire to ignite a love for STEM within future generations in Scotland. The SSPP aims to forge long-term connections between us and you.</a:t>
            </a:r>
          </a:p>
        </p:txBody>
      </p:sp>
    </p:spTree>
    <p:extLst>
      <p:ext uri="{BB962C8B-B14F-4D97-AF65-F5344CB8AC3E}">
        <p14:creationId xmlns:p14="http://schemas.microsoft.com/office/powerpoint/2010/main" val="2043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D8DA-AAFC-D3C4-F2E9-FE415FB13495}"/>
              </a:ext>
            </a:extLst>
          </p:cNvPr>
          <p:cNvSpPr>
            <a:spLocks noGrp="1"/>
          </p:cNvSpPr>
          <p:nvPr>
            <p:ph type="title"/>
          </p:nvPr>
        </p:nvSpPr>
        <p:spPr>
          <a:xfrm>
            <a:off x="3964962" y="-34443"/>
            <a:ext cx="7388838" cy="1325563"/>
          </a:xfrm>
        </p:spPr>
        <p:txBody>
          <a:bodyPr/>
          <a:lstStyle/>
          <a:p>
            <a:r>
              <a:rPr lang="en-GB" dirty="0">
                <a:solidFill>
                  <a:srgbClr val="EF7D22"/>
                </a:solidFill>
                <a:latin typeface="Aharoni" panose="02010803020104030203" pitchFamily="2" charset="-79"/>
                <a:cs typeface="Aharoni" panose="02010803020104030203" pitchFamily="2" charset="-79"/>
              </a:rPr>
              <a:t>Who are Merck?</a:t>
            </a:r>
          </a:p>
        </p:txBody>
      </p:sp>
      <p:sp>
        <p:nvSpPr>
          <p:cNvPr id="4" name="TextBox 3">
            <a:extLst>
              <a:ext uri="{FF2B5EF4-FFF2-40B4-BE49-F238E27FC236}">
                <a16:creationId xmlns:a16="http://schemas.microsoft.com/office/drawing/2014/main" id="{CD5174A6-806B-8CE3-0336-84F6CCFFB8AF}"/>
              </a:ext>
            </a:extLst>
          </p:cNvPr>
          <p:cNvSpPr txBox="1"/>
          <p:nvPr/>
        </p:nvSpPr>
        <p:spPr>
          <a:xfrm>
            <a:off x="3964962" y="1186471"/>
            <a:ext cx="8160444" cy="2831544"/>
          </a:xfrm>
          <a:prstGeom prst="rect">
            <a:avLst/>
          </a:prstGeom>
          <a:noFill/>
        </p:spPr>
        <p:txBody>
          <a:bodyPr wrap="square" rtlCol="0">
            <a:spAutoFit/>
          </a:bodyPr>
          <a:lstStyle/>
          <a:p>
            <a:pPr marL="342900" indent="-342900">
              <a:buFont typeface="Arial" panose="020B0604020202020204" pitchFamily="34" charset="0"/>
              <a:buChar char="•"/>
            </a:pPr>
            <a:r>
              <a:rPr lang="en-GB" sz="2600" dirty="0">
                <a:solidFill>
                  <a:srgbClr val="204679"/>
                </a:solidFill>
                <a:latin typeface="Aharoni" panose="02010803020104030203" pitchFamily="2" charset="-79"/>
                <a:cs typeface="Aharoni" panose="02010803020104030203" pitchFamily="2" charset="-79"/>
              </a:rPr>
              <a:t>Cutting-edge work performed within Scotland’s Life Sciences sector, e.g. automated methodologies, sequencing, rapid molecular methods, that generate multiple large data sets to assess bacterial and viral contaminants that may be present in client and patient samples.</a:t>
            </a:r>
          </a:p>
          <a:p>
            <a:pPr marL="342900" indent="-342900">
              <a:buFont typeface="Arial" panose="020B0604020202020204" pitchFamily="34" charset="0"/>
              <a:buChar char="•"/>
            </a:pPr>
            <a:endParaRPr lang="en-GB" sz="2200" dirty="0">
              <a:solidFill>
                <a:srgbClr val="204679"/>
              </a:solidFill>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C1BF2E55-7B0B-AD47-817E-B5C4E8D8EAB5}"/>
              </a:ext>
            </a:extLst>
          </p:cNvPr>
          <p:cNvSpPr txBox="1"/>
          <p:nvPr/>
        </p:nvSpPr>
        <p:spPr>
          <a:xfrm>
            <a:off x="5454030" y="4615424"/>
            <a:ext cx="6237019" cy="1938992"/>
          </a:xfrm>
          <a:prstGeom prst="rect">
            <a:avLst/>
          </a:prstGeom>
          <a:noFill/>
        </p:spPr>
        <p:txBody>
          <a:bodyPr wrap="square" rtlCol="0">
            <a:spAutoFit/>
          </a:bodyPr>
          <a:lstStyle/>
          <a:p>
            <a:r>
              <a:rPr lang="en-GB" sz="2400" i="1" dirty="0">
                <a:solidFill>
                  <a:schemeClr val="bg1"/>
                </a:solidFill>
                <a:latin typeface="Arial Nova" panose="020B0604020202020204" pitchFamily="34" charset="0"/>
                <a:cs typeface="Arabic Typesetting" panose="020B0604020202020204" pitchFamily="66" charset="-78"/>
              </a:rPr>
              <a:t>We want to provide a hands-on experience for teachers visiting our site, while providing insight into GMP and GLP. This is relevant to the Skills for Work courses, e.g. National 5 Health Sector and Laboratory Science.</a:t>
            </a:r>
          </a:p>
        </p:txBody>
      </p:sp>
    </p:spTree>
    <p:extLst>
      <p:ext uri="{BB962C8B-B14F-4D97-AF65-F5344CB8AC3E}">
        <p14:creationId xmlns:p14="http://schemas.microsoft.com/office/powerpoint/2010/main" val="38475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D8DA-AAFC-D3C4-F2E9-FE415FB13495}"/>
              </a:ext>
            </a:extLst>
          </p:cNvPr>
          <p:cNvSpPr>
            <a:spLocks noGrp="1"/>
          </p:cNvSpPr>
          <p:nvPr>
            <p:ph type="title"/>
          </p:nvPr>
        </p:nvSpPr>
        <p:spPr>
          <a:xfrm>
            <a:off x="3977767" y="365125"/>
            <a:ext cx="7376033" cy="1325563"/>
          </a:xfrm>
        </p:spPr>
        <p:txBody>
          <a:bodyPr/>
          <a:lstStyle/>
          <a:p>
            <a:r>
              <a:rPr lang="en-GB" dirty="0">
                <a:solidFill>
                  <a:srgbClr val="EF7D22"/>
                </a:solidFill>
                <a:latin typeface="Aharoni" panose="02010803020104030203" pitchFamily="2" charset="-79"/>
                <a:cs typeface="Aharoni" panose="02010803020104030203" pitchFamily="2" charset="-79"/>
              </a:rPr>
              <a:t>Where are Merck?</a:t>
            </a:r>
          </a:p>
        </p:txBody>
      </p:sp>
      <p:sp>
        <p:nvSpPr>
          <p:cNvPr id="4" name="TextBox 3">
            <a:extLst>
              <a:ext uri="{FF2B5EF4-FFF2-40B4-BE49-F238E27FC236}">
                <a16:creationId xmlns:a16="http://schemas.microsoft.com/office/drawing/2014/main" id="{CD5174A6-806B-8CE3-0336-84F6CCFFB8AF}"/>
              </a:ext>
            </a:extLst>
          </p:cNvPr>
          <p:cNvSpPr txBox="1"/>
          <p:nvPr/>
        </p:nvSpPr>
        <p:spPr>
          <a:xfrm>
            <a:off x="3911173" y="1586039"/>
            <a:ext cx="8198863" cy="430887"/>
          </a:xfrm>
          <a:prstGeom prst="rect">
            <a:avLst/>
          </a:prstGeom>
          <a:noFill/>
        </p:spPr>
        <p:txBody>
          <a:bodyPr wrap="square" rtlCol="0">
            <a:spAutoFit/>
          </a:bodyPr>
          <a:lstStyle/>
          <a:p>
            <a:r>
              <a:rPr lang="en-GB" sz="2200" dirty="0">
                <a:solidFill>
                  <a:srgbClr val="204679"/>
                </a:solidFill>
                <a:latin typeface="Aharoni" panose="02010803020104030203" pitchFamily="2" charset="-79"/>
                <a:cs typeface="Aharoni" panose="02010803020104030203" pitchFamily="2" charset="-79"/>
              </a:rPr>
              <a:t>Merck </a:t>
            </a:r>
            <a:r>
              <a:rPr lang="en-GB" sz="2200" dirty="0" err="1">
                <a:solidFill>
                  <a:srgbClr val="204679"/>
                </a:solidFill>
                <a:latin typeface="Aharoni" panose="02010803020104030203" pitchFamily="2" charset="-79"/>
                <a:cs typeface="Aharoni" panose="02010803020104030203" pitchFamily="2" charset="-79"/>
              </a:rPr>
              <a:t>BioReliance</a:t>
            </a:r>
            <a:r>
              <a:rPr lang="en-GB" sz="2200" dirty="0">
                <a:solidFill>
                  <a:srgbClr val="204679"/>
                </a:solidFill>
                <a:latin typeface="Aharoni" panose="02010803020104030203" pitchFamily="2" charset="-79"/>
                <a:cs typeface="Aharoni" panose="02010803020104030203" pitchFamily="2" charset="-79"/>
              </a:rPr>
              <a:t>, West of Scotland Science Park, Glasgow</a:t>
            </a:r>
          </a:p>
        </p:txBody>
      </p:sp>
      <p:pic>
        <p:nvPicPr>
          <p:cNvPr id="6" name="Picture 5">
            <a:extLst>
              <a:ext uri="{FF2B5EF4-FFF2-40B4-BE49-F238E27FC236}">
                <a16:creationId xmlns:a16="http://schemas.microsoft.com/office/drawing/2014/main" id="{F5AE0B16-7C71-5498-414C-B9ACCF6AF810}"/>
              </a:ext>
            </a:extLst>
          </p:cNvPr>
          <p:cNvPicPr>
            <a:picLocks noChangeAspect="1"/>
          </p:cNvPicPr>
          <p:nvPr/>
        </p:nvPicPr>
        <p:blipFill>
          <a:blip r:embed="rId3"/>
          <a:stretch>
            <a:fillRect/>
          </a:stretch>
        </p:blipFill>
        <p:spPr>
          <a:xfrm>
            <a:off x="3977767" y="2206023"/>
            <a:ext cx="8065674" cy="4189898"/>
          </a:xfrm>
          <a:prstGeom prst="rect">
            <a:avLst/>
          </a:prstGeom>
        </p:spPr>
      </p:pic>
    </p:spTree>
    <p:extLst>
      <p:ext uri="{BB962C8B-B14F-4D97-AF65-F5344CB8AC3E}">
        <p14:creationId xmlns:p14="http://schemas.microsoft.com/office/powerpoint/2010/main" val="23979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D8DA-AAFC-D3C4-F2E9-FE415FB13495}"/>
              </a:ext>
            </a:extLst>
          </p:cNvPr>
          <p:cNvSpPr>
            <a:spLocks noGrp="1"/>
          </p:cNvSpPr>
          <p:nvPr>
            <p:ph type="title"/>
          </p:nvPr>
        </p:nvSpPr>
        <p:spPr>
          <a:xfrm>
            <a:off x="4059731" y="-132953"/>
            <a:ext cx="7376033" cy="1325563"/>
          </a:xfrm>
        </p:spPr>
        <p:txBody>
          <a:bodyPr/>
          <a:lstStyle/>
          <a:p>
            <a:r>
              <a:rPr lang="en-GB" dirty="0">
                <a:solidFill>
                  <a:srgbClr val="EF7D22"/>
                </a:solidFill>
                <a:latin typeface="Aharoni" panose="02010803020104030203" pitchFamily="2" charset="-79"/>
                <a:cs typeface="Aharoni" panose="02010803020104030203" pitchFamily="2" charset="-79"/>
              </a:rPr>
              <a:t>Programme Structure</a:t>
            </a:r>
          </a:p>
        </p:txBody>
      </p:sp>
      <p:sp>
        <p:nvSpPr>
          <p:cNvPr id="3" name="Rectangle: Rounded Corners 2">
            <a:extLst>
              <a:ext uri="{FF2B5EF4-FFF2-40B4-BE49-F238E27FC236}">
                <a16:creationId xmlns:a16="http://schemas.microsoft.com/office/drawing/2014/main" id="{F9177AB3-AA63-7FE7-96BF-3CC3C1712FF6}"/>
              </a:ext>
            </a:extLst>
          </p:cNvPr>
          <p:cNvSpPr/>
          <p:nvPr/>
        </p:nvSpPr>
        <p:spPr>
          <a:xfrm>
            <a:off x="4329239" y="1050071"/>
            <a:ext cx="7949847" cy="1173345"/>
          </a:xfrm>
          <a:prstGeom prst="roundRect">
            <a:avLst/>
          </a:prstGeom>
          <a:solidFill>
            <a:schemeClr val="accent2"/>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bg1"/>
                </a:solidFill>
                <a:latin typeface="Aharoni" panose="02010803020104030203" pitchFamily="2" charset="-79"/>
                <a:cs typeface="Aharoni" panose="02010803020104030203" pitchFamily="2" charset="-79"/>
              </a:rPr>
              <a:t>2-day placement at Merck </a:t>
            </a:r>
            <a:r>
              <a:rPr lang="en-GB" sz="2200" dirty="0" err="1">
                <a:solidFill>
                  <a:schemeClr val="bg1"/>
                </a:solidFill>
                <a:latin typeface="Aharoni" panose="02010803020104030203" pitchFamily="2" charset="-79"/>
                <a:cs typeface="Aharoni" panose="02010803020104030203" pitchFamily="2" charset="-79"/>
              </a:rPr>
              <a:t>BioReliance</a:t>
            </a:r>
            <a:r>
              <a:rPr lang="en-GB" sz="2200" dirty="0">
                <a:solidFill>
                  <a:schemeClr val="bg1"/>
                </a:solidFill>
                <a:latin typeface="Aharoni" panose="02010803020104030203" pitchFamily="2" charset="-79"/>
                <a:cs typeface="Aharoni" panose="02010803020104030203" pitchFamily="2" charset="-79"/>
              </a:rPr>
              <a:t> in Glasgow. This is not a residential offer. Travel expenses will be reimbursed. Lunch and refreshments will be provided.</a:t>
            </a:r>
            <a:endParaRPr lang="en-GB" sz="2200" dirty="0"/>
          </a:p>
        </p:txBody>
      </p:sp>
      <p:sp>
        <p:nvSpPr>
          <p:cNvPr id="5" name="Rectangle: Rounded Corners 4">
            <a:extLst>
              <a:ext uri="{FF2B5EF4-FFF2-40B4-BE49-F238E27FC236}">
                <a16:creationId xmlns:a16="http://schemas.microsoft.com/office/drawing/2014/main" id="{27B46DAF-3FEF-AB18-B57F-571AC5FD6551}"/>
              </a:ext>
            </a:extLst>
          </p:cNvPr>
          <p:cNvSpPr/>
          <p:nvPr/>
        </p:nvSpPr>
        <p:spPr>
          <a:xfrm>
            <a:off x="4329239" y="2393713"/>
            <a:ext cx="8026687" cy="2712180"/>
          </a:xfrm>
          <a:prstGeom prst="roundRect">
            <a:avLst/>
          </a:prstGeom>
          <a:solidFill>
            <a:srgbClr val="204679"/>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Aharoni" panose="02010803020104030203" pitchFamily="2" charset="-79"/>
                <a:cs typeface="Aharoni" panose="02010803020104030203" pitchFamily="2" charset="-79"/>
              </a:rPr>
              <a:t>The placement will provide a range of practical training opportunities, demonstrating how Merck perform aseptic technique, analyse GMP studies and will also discuss the impact to medicines, patients and gene products.</a:t>
            </a:r>
          </a:p>
        </p:txBody>
      </p:sp>
      <p:sp>
        <p:nvSpPr>
          <p:cNvPr id="6" name="Rectangle: Rounded Corners 5">
            <a:extLst>
              <a:ext uri="{FF2B5EF4-FFF2-40B4-BE49-F238E27FC236}">
                <a16:creationId xmlns:a16="http://schemas.microsoft.com/office/drawing/2014/main" id="{E53FC84F-7D5F-D98B-6D0D-1397D269B51E}"/>
              </a:ext>
            </a:extLst>
          </p:cNvPr>
          <p:cNvSpPr/>
          <p:nvPr/>
        </p:nvSpPr>
        <p:spPr>
          <a:xfrm>
            <a:off x="4329239" y="5276190"/>
            <a:ext cx="7949848" cy="1424016"/>
          </a:xfrm>
          <a:prstGeom prst="roundRect">
            <a:avLst/>
          </a:prstGeom>
          <a:solidFill>
            <a:srgbClr val="7C7C7D"/>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bg1"/>
                </a:solidFill>
                <a:latin typeface="Aharoni" panose="02010803020104030203" pitchFamily="2" charset="-79"/>
                <a:cs typeface="Aharoni" panose="02010803020104030203" pitchFamily="2" charset="-79"/>
              </a:rPr>
              <a:t>Delegates will be given a complete overview of a Contract Testing Services Company to understand the skills required for careers in STEM and the Life Sciences industry.</a:t>
            </a:r>
          </a:p>
        </p:txBody>
      </p:sp>
    </p:spTree>
    <p:extLst>
      <p:ext uri="{BB962C8B-B14F-4D97-AF65-F5344CB8AC3E}">
        <p14:creationId xmlns:p14="http://schemas.microsoft.com/office/powerpoint/2010/main" val="404950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D8DA-AAFC-D3C4-F2E9-FE415FB13495}"/>
              </a:ext>
            </a:extLst>
          </p:cNvPr>
          <p:cNvSpPr>
            <a:spLocks noGrp="1"/>
          </p:cNvSpPr>
          <p:nvPr>
            <p:ph type="title"/>
          </p:nvPr>
        </p:nvSpPr>
        <p:spPr>
          <a:xfrm>
            <a:off x="4059731" y="-132953"/>
            <a:ext cx="7376033" cy="1325563"/>
          </a:xfrm>
        </p:spPr>
        <p:txBody>
          <a:bodyPr/>
          <a:lstStyle/>
          <a:p>
            <a:r>
              <a:rPr lang="en-GB" dirty="0">
                <a:solidFill>
                  <a:srgbClr val="EF7D22"/>
                </a:solidFill>
                <a:latin typeface="Aharoni" panose="02010803020104030203" pitchFamily="2" charset="-79"/>
                <a:cs typeface="Aharoni" panose="02010803020104030203" pitchFamily="2" charset="-79"/>
              </a:rPr>
              <a:t>Delegates</a:t>
            </a:r>
          </a:p>
        </p:txBody>
      </p:sp>
      <p:sp>
        <p:nvSpPr>
          <p:cNvPr id="3" name="Rectangle: Rounded Corners 2">
            <a:extLst>
              <a:ext uri="{FF2B5EF4-FFF2-40B4-BE49-F238E27FC236}">
                <a16:creationId xmlns:a16="http://schemas.microsoft.com/office/drawing/2014/main" id="{F9177AB3-AA63-7FE7-96BF-3CC3C1712FF6}"/>
              </a:ext>
            </a:extLst>
          </p:cNvPr>
          <p:cNvSpPr/>
          <p:nvPr/>
        </p:nvSpPr>
        <p:spPr>
          <a:xfrm>
            <a:off x="4329239" y="875980"/>
            <a:ext cx="7949847" cy="5655449"/>
          </a:xfrm>
          <a:prstGeom prst="roundRect">
            <a:avLst/>
          </a:prstGeom>
          <a:solidFill>
            <a:srgbClr val="204679"/>
          </a:solidFill>
          <a:ln>
            <a:noFill/>
          </a:ln>
          <a:effectLst>
            <a:outerShdw blurRad="50800" dist="38100" dir="5400000" algn="t"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Aharoni" panose="02010803020104030203" pitchFamily="2" charset="-79"/>
                <a:cs typeface="Aharoni" panose="02010803020104030203" pitchFamily="2" charset="-79"/>
              </a:rPr>
              <a:t>As a group, you will document your experiences, collating photos, video footage and perhaps short interview material or quotes that reflect your time in Merck </a:t>
            </a:r>
            <a:r>
              <a:rPr lang="en-GB" sz="2000" dirty="0" err="1">
                <a:solidFill>
                  <a:schemeClr val="bg1"/>
                </a:solidFill>
                <a:latin typeface="Aharoni" panose="02010803020104030203" pitchFamily="2" charset="-79"/>
                <a:cs typeface="Aharoni" panose="02010803020104030203" pitchFamily="2" charset="-79"/>
              </a:rPr>
              <a:t>BioReliance</a:t>
            </a:r>
            <a:r>
              <a:rPr lang="en-GB" sz="2000" dirty="0">
                <a:solidFill>
                  <a:schemeClr val="bg1"/>
                </a:solidFill>
                <a:latin typeface="Aharoni" panose="02010803020104030203" pitchFamily="2" charset="-79"/>
                <a:cs typeface="Aharoni" panose="02010803020104030203" pitchFamily="2" charset="-79"/>
              </a:rPr>
              <a:t>. </a:t>
            </a:r>
          </a:p>
          <a:p>
            <a:endParaRPr lang="en-GB" sz="2000" dirty="0">
              <a:solidFill>
                <a:schemeClr val="bg1"/>
              </a:solidFill>
              <a:latin typeface="Aharoni" panose="02010803020104030203" pitchFamily="2" charset="-79"/>
              <a:cs typeface="Aharoni" panose="02010803020104030203" pitchFamily="2" charset="-79"/>
            </a:endParaRPr>
          </a:p>
          <a:p>
            <a:r>
              <a:rPr lang="en-GB" sz="2000" dirty="0">
                <a:solidFill>
                  <a:schemeClr val="bg1"/>
                </a:solidFill>
                <a:latin typeface="Aharoni" panose="02010803020104030203" pitchFamily="2" charset="-79"/>
                <a:cs typeface="Aharoni" panose="02010803020104030203" pitchFamily="2" charset="-79"/>
              </a:rPr>
              <a:t>You will share aspects of your experience on social media.</a:t>
            </a:r>
          </a:p>
          <a:p>
            <a:endParaRPr lang="en-GB" sz="2000" dirty="0">
              <a:solidFill>
                <a:schemeClr val="bg1"/>
              </a:solidFill>
              <a:latin typeface="Aharoni" panose="02010803020104030203" pitchFamily="2" charset="-79"/>
              <a:cs typeface="Aharoni" panose="02010803020104030203" pitchFamily="2" charset="-79"/>
            </a:endParaRPr>
          </a:p>
          <a:p>
            <a:r>
              <a:rPr lang="en-GB" sz="2000" dirty="0">
                <a:solidFill>
                  <a:schemeClr val="bg1"/>
                </a:solidFill>
                <a:latin typeface="Aharoni" panose="02010803020104030203" pitchFamily="2" charset="-79"/>
                <a:cs typeface="Aharoni" panose="02010803020104030203" pitchFamily="2" charset="-79"/>
              </a:rPr>
              <a:t>There will be a follow-up recall day (Tues 6</a:t>
            </a:r>
            <a:r>
              <a:rPr lang="en-GB" sz="2000" baseline="30000" dirty="0">
                <a:solidFill>
                  <a:schemeClr val="bg1"/>
                </a:solidFill>
                <a:latin typeface="Aharoni" panose="02010803020104030203" pitchFamily="2" charset="-79"/>
                <a:cs typeface="Aharoni" panose="02010803020104030203" pitchFamily="2" charset="-79"/>
              </a:rPr>
              <a:t>th</a:t>
            </a:r>
            <a:r>
              <a:rPr lang="en-GB" sz="2000" dirty="0">
                <a:solidFill>
                  <a:schemeClr val="bg1"/>
                </a:solidFill>
                <a:latin typeface="Aharoni" panose="02010803020104030203" pitchFamily="2" charset="-79"/>
                <a:cs typeface="Aharoni" panose="02010803020104030203" pitchFamily="2" charset="-79"/>
              </a:rPr>
              <a:t> June, TBC) during which you will work together to create a learner resource about STEM careers in the Life Sciences industry. This will be shared with the wider Scottish teaching profession. </a:t>
            </a:r>
          </a:p>
          <a:p>
            <a:endParaRPr lang="en-GB" sz="2000" dirty="0">
              <a:solidFill>
                <a:schemeClr val="bg1"/>
              </a:solidFill>
              <a:latin typeface="Aharoni" panose="02010803020104030203" pitchFamily="2" charset="-79"/>
              <a:cs typeface="Aharoni" panose="02010803020104030203" pitchFamily="2" charset="-79"/>
            </a:endParaRPr>
          </a:p>
          <a:p>
            <a:r>
              <a:rPr lang="en-GB" sz="2000" dirty="0">
                <a:solidFill>
                  <a:schemeClr val="bg1"/>
                </a:solidFill>
                <a:latin typeface="Aharoni" panose="02010803020104030203" pitchFamily="2" charset="-79"/>
                <a:cs typeface="Aharoni" panose="02010803020104030203" pitchFamily="2" charset="-79"/>
              </a:rPr>
              <a:t>You will also be in a position to speak with Merck about suitable potential Nuffield projects they could offer learners.</a:t>
            </a:r>
            <a:endParaRPr lang="en-GB" sz="2000" dirty="0"/>
          </a:p>
        </p:txBody>
      </p:sp>
    </p:spTree>
    <p:extLst>
      <p:ext uri="{BB962C8B-B14F-4D97-AF65-F5344CB8AC3E}">
        <p14:creationId xmlns:p14="http://schemas.microsoft.com/office/powerpoint/2010/main" val="416332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669</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Aharoni</vt:lpstr>
      <vt:lpstr>Arial</vt:lpstr>
      <vt:lpstr>Arial Nova</vt:lpstr>
      <vt:lpstr>Calibri</vt:lpstr>
      <vt:lpstr>Calibri Light</vt:lpstr>
      <vt:lpstr>Office Theme</vt:lpstr>
      <vt:lpstr>PowerPoint Presentation</vt:lpstr>
      <vt:lpstr>PowerPoint Presentation</vt:lpstr>
      <vt:lpstr>What is the SSPP?</vt:lpstr>
      <vt:lpstr>PowerPoint Presentation</vt:lpstr>
      <vt:lpstr>Who are Merck?</vt:lpstr>
      <vt:lpstr>Who are Merck?</vt:lpstr>
      <vt:lpstr>Where are Merck?</vt:lpstr>
      <vt:lpstr>Programme Structure</vt:lpstr>
      <vt:lpstr>Delegates</vt:lpstr>
      <vt:lpstr>Delegates – who will you be?</vt:lpstr>
      <vt:lpstr>What next?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mcrobbie</dc:creator>
  <cp:lastModifiedBy>annie mcrobbie</cp:lastModifiedBy>
  <cp:revision>11</cp:revision>
  <dcterms:created xsi:type="dcterms:W3CDTF">2023-01-31T11:25:59Z</dcterms:created>
  <dcterms:modified xsi:type="dcterms:W3CDTF">2023-01-31T16:45:43Z</dcterms:modified>
</cp:coreProperties>
</file>