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6E9550D-2F20-43F8-89E8-3AFDCE73B0FA}" type="datetimeFigureOut">
              <a:rPr lang="en-GB" smtClean="0"/>
              <a:pPr/>
              <a:t>08/02/2013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F4CE43B-F53B-48C5-AC8F-29ECFBB97BA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7772400" cy="720080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chemeClr val="accent3">
                    <a:lumMod val="50000"/>
                  </a:schemeClr>
                </a:solidFill>
              </a:rPr>
              <a:t>Hermione the Horticulturalist</a:t>
            </a:r>
            <a:endParaRPr lang="en-GB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916832"/>
            <a:ext cx="8136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Hermione is a Horticulturalist and she works for ‘Fresh-Grow’</a:t>
            </a:r>
          </a:p>
          <a:p>
            <a:r>
              <a:rPr lang="en-GB" dirty="0" smtClean="0"/>
              <a:t>near Dundee in Scotland. Their main commercial crop is tomatoes which they grow in huge </a:t>
            </a:r>
            <a:r>
              <a:rPr lang="en-GB" dirty="0" smtClean="0"/>
              <a:t>poly-tunnels</a:t>
            </a:r>
            <a:endParaRPr lang="en-GB" dirty="0" smtClean="0"/>
          </a:p>
          <a:p>
            <a:endParaRPr lang="en-GB" dirty="0" smtClean="0"/>
          </a:p>
        </p:txBody>
      </p:sp>
      <p:pic>
        <p:nvPicPr>
          <p:cNvPr id="6" name="Picture 5" descr="MH9004432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573016"/>
            <a:ext cx="2880320" cy="2880320"/>
          </a:xfrm>
          <a:prstGeom prst="rect">
            <a:avLst/>
          </a:prstGeom>
        </p:spPr>
      </p:pic>
      <p:pic>
        <p:nvPicPr>
          <p:cNvPr id="7" name="Picture 6" descr="MH900399308.JPG"/>
          <p:cNvPicPr>
            <a:picLocks noChangeAspect="1"/>
          </p:cNvPicPr>
          <p:nvPr/>
        </p:nvPicPr>
        <p:blipFill>
          <a:blip r:embed="rId3" cstate="print"/>
          <a:srcRect t="11631" b="13934"/>
          <a:stretch>
            <a:fillRect/>
          </a:stretch>
        </p:blipFill>
        <p:spPr>
          <a:xfrm>
            <a:off x="4788024" y="3645024"/>
            <a:ext cx="3095625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772400" cy="720080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chemeClr val="accent3">
                    <a:lumMod val="50000"/>
                  </a:schemeClr>
                </a:solidFill>
              </a:rPr>
              <a:t>Hermione the Horticulturalist</a:t>
            </a:r>
            <a:endParaRPr lang="en-GB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67544" y="1556792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If Fresh-Grow are going to be successful Hermione has </a:t>
            </a:r>
          </a:p>
          <a:p>
            <a:r>
              <a:rPr lang="en-GB" dirty="0" smtClean="0"/>
              <a:t>to make sure that she gets maximum yield with minimum </a:t>
            </a:r>
          </a:p>
          <a:p>
            <a:r>
              <a:rPr lang="en-GB" dirty="0" smtClean="0"/>
              <a:t>costs. Last season Hermione had a problem with greenback, a disease which causes the fruit to remain hard and unripe. Fertilisers high in potassium help to control greenback but too much potassium can cause blossom-end rot. There was also an outbreak of red spider mite which caused no end of problems.</a:t>
            </a:r>
          </a:p>
          <a:p>
            <a:endParaRPr lang="en-GB" dirty="0" smtClean="0"/>
          </a:p>
        </p:txBody>
      </p:sp>
      <p:pic>
        <p:nvPicPr>
          <p:cNvPr id="8" name="Picture 7" descr="MB90023314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196752"/>
            <a:ext cx="936104" cy="936104"/>
          </a:xfrm>
          <a:prstGeom prst="rect">
            <a:avLst/>
          </a:prstGeom>
        </p:spPr>
      </p:pic>
      <p:pic>
        <p:nvPicPr>
          <p:cNvPr id="1034" name="Picture 10" descr="C:\Users\Marjorie\AppData\Local\Microsoft\Windows\Temporary Internet Files\Content.IE5\HGU3QWJY\MC900202422[1].wmf"/>
          <p:cNvPicPr>
            <a:picLocks noChangeAspect="1" noChangeArrowheads="1"/>
          </p:cNvPicPr>
          <p:nvPr/>
        </p:nvPicPr>
        <p:blipFill>
          <a:blip r:embed="rId3" cstate="print"/>
          <a:srcRect l="9248" t="27371" r="2892"/>
          <a:stretch>
            <a:fillRect/>
          </a:stretch>
        </p:blipFill>
        <p:spPr bwMode="auto">
          <a:xfrm>
            <a:off x="5652120" y="3933056"/>
            <a:ext cx="1224136" cy="620359"/>
          </a:xfrm>
          <a:prstGeom prst="rect">
            <a:avLst/>
          </a:prstGeom>
          <a:noFill/>
        </p:spPr>
      </p:pic>
      <p:pic>
        <p:nvPicPr>
          <p:cNvPr id="15" name="Picture 10" descr="C:\Users\Marjorie\AppData\Local\Microsoft\Windows\Temporary Internet Files\Content.IE5\HGU3QWJY\MC900202422[1].wmf"/>
          <p:cNvPicPr>
            <a:picLocks noChangeAspect="1" noChangeArrowheads="1"/>
          </p:cNvPicPr>
          <p:nvPr/>
        </p:nvPicPr>
        <p:blipFill>
          <a:blip r:embed="rId3" cstate="print"/>
          <a:srcRect l="9248" t="27371" r="2892"/>
          <a:stretch>
            <a:fillRect/>
          </a:stretch>
        </p:blipFill>
        <p:spPr bwMode="auto">
          <a:xfrm>
            <a:off x="6804248" y="3861048"/>
            <a:ext cx="1296144" cy="656851"/>
          </a:xfrm>
          <a:prstGeom prst="rect">
            <a:avLst/>
          </a:prstGeom>
          <a:noFill/>
        </p:spPr>
      </p:pic>
      <p:pic>
        <p:nvPicPr>
          <p:cNvPr id="16" name="Picture 10" descr="C:\Users\Marjorie\AppData\Local\Microsoft\Windows\Temporary Internet Files\Content.IE5\HGU3QWJY\MC900202422[1].wmf"/>
          <p:cNvPicPr>
            <a:picLocks noChangeAspect="1" noChangeArrowheads="1"/>
          </p:cNvPicPr>
          <p:nvPr/>
        </p:nvPicPr>
        <p:blipFill>
          <a:blip r:embed="rId3" cstate="print"/>
          <a:srcRect l="9248" t="27371" r="2892"/>
          <a:stretch>
            <a:fillRect/>
          </a:stretch>
        </p:blipFill>
        <p:spPr bwMode="auto">
          <a:xfrm>
            <a:off x="6084168" y="4437112"/>
            <a:ext cx="1152128" cy="583868"/>
          </a:xfrm>
          <a:prstGeom prst="rect">
            <a:avLst/>
          </a:prstGeom>
          <a:noFill/>
        </p:spPr>
      </p:pic>
      <p:pic>
        <p:nvPicPr>
          <p:cNvPr id="1036" name="Picture 12" descr="C:\Users\Marjorie\AppData\Local\Microsoft\Windows\Temporary Internet Files\Content.IE5\2CVJOFOM\MP900426647[1].jpg"/>
          <p:cNvPicPr>
            <a:picLocks noChangeAspect="1" noChangeArrowheads="1"/>
          </p:cNvPicPr>
          <p:nvPr/>
        </p:nvPicPr>
        <p:blipFill>
          <a:blip r:embed="rId4" cstate="print"/>
          <a:srcRect t="26771" r="62600" b="37146"/>
          <a:stretch>
            <a:fillRect/>
          </a:stretch>
        </p:blipFill>
        <p:spPr bwMode="auto">
          <a:xfrm>
            <a:off x="1043608" y="4005064"/>
            <a:ext cx="3530190" cy="2304256"/>
          </a:xfrm>
          <a:prstGeom prst="rect">
            <a:avLst/>
          </a:prstGeom>
          <a:noFill/>
        </p:spPr>
      </p:pic>
      <p:pic>
        <p:nvPicPr>
          <p:cNvPr id="19" name="Picture 10" descr="C:\Users\Marjorie\AppData\Local\Microsoft\Windows\Temporary Internet Files\Content.IE5\HGU3QWJY\MC900202422[1].wmf"/>
          <p:cNvPicPr>
            <a:picLocks noChangeAspect="1" noChangeArrowheads="1"/>
          </p:cNvPicPr>
          <p:nvPr/>
        </p:nvPicPr>
        <p:blipFill>
          <a:blip r:embed="rId3" cstate="print"/>
          <a:srcRect l="9248" t="27371" r="2892"/>
          <a:stretch>
            <a:fillRect/>
          </a:stretch>
        </p:blipFill>
        <p:spPr bwMode="auto">
          <a:xfrm>
            <a:off x="7164288" y="4509120"/>
            <a:ext cx="1152128" cy="5838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720080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chemeClr val="accent3">
                    <a:lumMod val="50000"/>
                  </a:schemeClr>
                </a:solidFill>
              </a:rPr>
              <a:t>Hermione the Horticulturalist</a:t>
            </a:r>
            <a:endParaRPr lang="en-GB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717032"/>
            <a:ext cx="7772400" cy="914400"/>
          </a:xfrm>
        </p:spPr>
        <p:txBody>
          <a:bodyPr>
            <a:normAutofit/>
          </a:bodyPr>
          <a:lstStyle/>
          <a:p>
            <a:pPr algn="l"/>
            <a:r>
              <a:rPr lang="en-GB" sz="1800" dirty="0" smtClean="0">
                <a:solidFill>
                  <a:schemeClr val="tx1"/>
                </a:solidFill>
              </a:rPr>
              <a:t>This website might help Hermione</a:t>
            </a:r>
          </a:p>
          <a:p>
            <a:pPr algn="l"/>
            <a:r>
              <a:rPr lang="en-GB" sz="1800" dirty="0" smtClean="0">
                <a:solidFill>
                  <a:schemeClr val="tx1"/>
                </a:solidFill>
              </a:rPr>
              <a:t>http://www.defenders.co.uk/pest-problems/red-spider-mite.html</a:t>
            </a:r>
            <a:endParaRPr lang="en-GB" sz="18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412776"/>
            <a:ext cx="8363187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Hermione knows she needs to fertilise her tomatoes but she needs to </a:t>
            </a:r>
          </a:p>
          <a:p>
            <a:r>
              <a:rPr lang="en-GB" dirty="0" smtClean="0"/>
              <a:t>get it right. Changing the variety of tomato she plants to ‘Shirley’ </a:t>
            </a:r>
          </a:p>
          <a:p>
            <a:r>
              <a:rPr lang="en-GB" dirty="0" smtClean="0"/>
              <a:t>might help to control greenback but her customers might not like </a:t>
            </a:r>
          </a:p>
          <a:p>
            <a:r>
              <a:rPr lang="en-GB" dirty="0" smtClean="0"/>
              <a:t>that variety so much. Too little nitrogen will cause low yield and too </a:t>
            </a:r>
          </a:p>
          <a:p>
            <a:r>
              <a:rPr lang="en-GB" dirty="0" smtClean="0"/>
              <a:t>much causes the leaves to grow more than the fruit.</a:t>
            </a:r>
          </a:p>
          <a:p>
            <a:endParaRPr lang="en-GB" sz="800" dirty="0" smtClean="0"/>
          </a:p>
          <a:p>
            <a:r>
              <a:rPr lang="en-GB" dirty="0" smtClean="0"/>
              <a:t>The spider mites are also an issue and Hermione is interested in </a:t>
            </a:r>
          </a:p>
          <a:p>
            <a:r>
              <a:rPr lang="en-GB" dirty="0" smtClean="0"/>
              <a:t>trying ‘biological’ control. 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10" name="Picture 9" descr="MH900399308.JPG"/>
          <p:cNvPicPr>
            <a:picLocks noChangeAspect="1"/>
          </p:cNvPicPr>
          <p:nvPr/>
        </p:nvPicPr>
        <p:blipFill>
          <a:blip r:embed="rId2" cstate="print"/>
          <a:srcRect t="11631" b="13934"/>
          <a:stretch>
            <a:fillRect/>
          </a:stretch>
        </p:blipFill>
        <p:spPr>
          <a:xfrm>
            <a:off x="3419872" y="4293096"/>
            <a:ext cx="2952328" cy="2197592"/>
          </a:xfrm>
          <a:prstGeom prst="rect">
            <a:avLst/>
          </a:prstGeom>
        </p:spPr>
      </p:pic>
      <p:pic>
        <p:nvPicPr>
          <p:cNvPr id="2050" name="Picture 2" descr="C:\Users\Marjorie\AppData\Local\Microsoft\Windows\Temporary Internet Files\Content.IE5\3VI2AAT3\MP900406557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6296" y="4005064"/>
            <a:ext cx="1536920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052736"/>
            <a:ext cx="7772400" cy="720080"/>
          </a:xfrm>
        </p:spPr>
        <p:txBody>
          <a:bodyPr>
            <a:normAutofit/>
          </a:bodyPr>
          <a:lstStyle/>
          <a:p>
            <a:pPr algn="l"/>
            <a:r>
              <a:rPr lang="en-GB" sz="3600" dirty="0" smtClean="0">
                <a:solidFill>
                  <a:schemeClr val="accent3">
                    <a:lumMod val="50000"/>
                  </a:schemeClr>
                </a:solidFill>
              </a:rPr>
              <a:t>Hermione the Horticulturalist</a:t>
            </a:r>
            <a:endParaRPr lang="en-GB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GB" smtClean="0">
                <a:solidFill>
                  <a:srgbClr val="7030A0"/>
                </a:solidFill>
              </a:rPr>
              <a:t>Advice </a:t>
            </a:r>
            <a:r>
              <a:rPr lang="en-GB" dirty="0" smtClean="0">
                <a:solidFill>
                  <a:srgbClr val="7030A0"/>
                </a:solidFill>
              </a:rPr>
              <a:t>for Hermione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916832"/>
            <a:ext cx="81369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Your job is to consider all the things which Hermione has to think</a:t>
            </a:r>
          </a:p>
          <a:p>
            <a:r>
              <a:rPr lang="en-GB" dirty="0" smtClean="0"/>
              <a:t>about and come up with a list of what should be in her fertiliser and </a:t>
            </a:r>
          </a:p>
          <a:p>
            <a:r>
              <a:rPr lang="en-GB" dirty="0" smtClean="0"/>
              <a:t>some of the other things she needs to take into consideration.</a:t>
            </a:r>
          </a:p>
          <a:p>
            <a:endParaRPr lang="en-GB" dirty="0" smtClean="0"/>
          </a:p>
          <a:p>
            <a:r>
              <a:rPr lang="en-GB" dirty="0" smtClean="0"/>
              <a:t>For example what should she do about the pests and diseases?</a:t>
            </a:r>
          </a:p>
        </p:txBody>
      </p:sp>
      <p:pic>
        <p:nvPicPr>
          <p:cNvPr id="6" name="Picture 5" descr="MH90044327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868144" y="3573016"/>
            <a:ext cx="2880320" cy="2880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205</TotalTime>
  <Words>259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Hermione the Horticulturalist</vt:lpstr>
      <vt:lpstr>Hermione the Horticulturalist</vt:lpstr>
      <vt:lpstr>Hermione the Horticulturalist</vt:lpstr>
      <vt:lpstr>Hermione the Horticulturalist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Fred the Farmer</dc:title>
  <dc:creator>Marjorie Anne Smith</dc:creator>
  <cp:lastModifiedBy>Kate Andrews</cp:lastModifiedBy>
  <cp:revision>29</cp:revision>
  <dcterms:created xsi:type="dcterms:W3CDTF">2012-12-07T01:13:37Z</dcterms:created>
  <dcterms:modified xsi:type="dcterms:W3CDTF">2013-02-08T14:29:22Z</dcterms:modified>
</cp:coreProperties>
</file>