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19"/>
  </p:notesMasterIdLst>
  <p:sldIdLst>
    <p:sldId id="258" r:id="rId3"/>
    <p:sldId id="262" r:id="rId4"/>
    <p:sldId id="293" r:id="rId5"/>
    <p:sldId id="294" r:id="rId6"/>
    <p:sldId id="295" r:id="rId7"/>
    <p:sldId id="296" r:id="rId8"/>
    <p:sldId id="297" r:id="rId9"/>
    <p:sldId id="298" r:id="rId10"/>
    <p:sldId id="299" r:id="rId11"/>
    <p:sldId id="303" r:id="rId12"/>
    <p:sldId id="302" r:id="rId13"/>
    <p:sldId id="307" r:id="rId14"/>
    <p:sldId id="306" r:id="rId15"/>
    <p:sldId id="304" r:id="rId16"/>
    <p:sldId id="284" r:id="rId17"/>
    <p:sldId id="282" r:id="rId18"/>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RINGER Michael" initials="SM" lastIdx="2" clrIdx="0">
    <p:extLst>
      <p:ext uri="{19B8F6BF-5375-455C-9EA6-DF929625EA0E}">
        <p15:presenceInfo xmlns:p15="http://schemas.microsoft.com/office/powerpoint/2012/main" userId="S-1-5-21-861567501-1417001333-682003330-6589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232"/>
    <a:srgbClr val="06000C"/>
    <a:srgbClr val="BDDEFF"/>
    <a:srgbClr val="000000"/>
    <a:srgbClr val="19305C"/>
    <a:srgbClr val="000066"/>
    <a:srgbClr val="FF7C80"/>
    <a:srgbClr val="FF6D6D"/>
    <a:srgbClr val="99CCFF"/>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262" autoAdjust="0"/>
  </p:normalViewPr>
  <p:slideViewPr>
    <p:cSldViewPr>
      <p:cViewPr varScale="1">
        <p:scale>
          <a:sx n="108" d="100"/>
          <a:sy n="108" d="100"/>
        </p:scale>
        <p:origin x="197" y="8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66" d="100"/>
          <a:sy n="66" d="100"/>
        </p:scale>
        <p:origin x="313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ea typeface="ＭＳ Ｐゴシック" charset="-128"/>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ea typeface="ＭＳ Ｐゴシック" charset="-128"/>
                <a:cs typeface="+mn-cs"/>
              </a:defRPr>
            </a:lvl1pPr>
          </a:lstStyle>
          <a:p>
            <a:pPr>
              <a:defRPr/>
            </a:pPr>
            <a:fld id="{7450E649-7841-4084-8974-5F95669967FF}" type="datetime1">
              <a:rPr lang="en-US"/>
              <a:pPr>
                <a:defRPr/>
              </a:pPr>
              <a:t>3/15/2022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ea typeface="ＭＳ Ｐゴシック" charset="-128"/>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ea typeface="ＭＳ Ｐゴシック" charset="-128"/>
                <a:cs typeface="+mn-cs"/>
              </a:defRPr>
            </a:lvl1pPr>
          </a:lstStyle>
          <a:p>
            <a:pPr>
              <a:defRPr/>
            </a:pPr>
            <a:fld id="{9DADBD10-4395-4133-8C64-DBD6BDC56C25}" type="slidenum">
              <a:rPr lang="en-US"/>
              <a:pPr>
                <a:defRPr/>
              </a:pPr>
              <a:t>‹#›</a:t>
            </a:fld>
            <a:endParaRPr lang="en-US"/>
          </a:p>
        </p:txBody>
      </p:sp>
    </p:spTree>
    <p:extLst>
      <p:ext uri="{BB962C8B-B14F-4D97-AF65-F5344CB8AC3E}">
        <p14:creationId xmlns:p14="http://schemas.microsoft.com/office/powerpoint/2010/main" val="342237903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5A94C6-B0FA-49BA-B334-C7EF0181C8CA}" type="datetimeFigureOut">
              <a:rPr lang="en-US" smtClean="0">
                <a:solidFill>
                  <a:srgbClr val="00B050">
                    <a:tint val="75000"/>
                  </a:srgbClr>
                </a:solidFill>
              </a:rPr>
              <a:pPr/>
              <a:t>3/15/2022</a:t>
            </a:fld>
            <a:endParaRPr lang="en-US">
              <a:solidFill>
                <a:srgbClr val="00B050">
                  <a:tint val="75000"/>
                </a:srgbClr>
              </a:solidFill>
            </a:endParaRPr>
          </a:p>
        </p:txBody>
      </p:sp>
      <p:sp>
        <p:nvSpPr>
          <p:cNvPr id="5" name="Footer Placeholder 4"/>
          <p:cNvSpPr>
            <a:spLocks noGrp="1"/>
          </p:cNvSpPr>
          <p:nvPr>
            <p:ph type="ftr" sz="quarter" idx="11"/>
          </p:nvPr>
        </p:nvSpPr>
        <p:spPr/>
        <p:txBody>
          <a:bodyPr/>
          <a:lstStyle/>
          <a:p>
            <a:endParaRPr lang="en-US">
              <a:solidFill>
                <a:srgbClr val="00B050">
                  <a:tint val="75000"/>
                </a:srgbClr>
              </a:solidFill>
            </a:endParaRPr>
          </a:p>
        </p:txBody>
      </p:sp>
      <p:sp>
        <p:nvSpPr>
          <p:cNvPr id="6" name="Slide Number Placeholder 5"/>
          <p:cNvSpPr>
            <a:spLocks noGrp="1"/>
          </p:cNvSpPr>
          <p:nvPr>
            <p:ph type="sldNum" sz="quarter" idx="12"/>
          </p:nvPr>
        </p:nvSpPr>
        <p:spPr/>
        <p:txBody>
          <a:bodyPr/>
          <a:lstStyle/>
          <a:p>
            <a:fld id="{D05D5751-79B0-43A0-A543-EECE5F194014}" type="slidenum">
              <a:rPr lang="en-US" smtClean="0">
                <a:solidFill>
                  <a:srgbClr val="00B050">
                    <a:tint val="75000"/>
                  </a:srgbClr>
                </a:solidFill>
              </a:rPr>
              <a:pPr/>
              <a:t>‹#›</a:t>
            </a:fld>
            <a:endParaRPr lang="en-US">
              <a:solidFill>
                <a:srgbClr val="00B050">
                  <a:tint val="75000"/>
                </a:srgbClr>
              </a:solidFill>
            </a:endParaRPr>
          </a:p>
        </p:txBody>
      </p:sp>
    </p:spTree>
    <p:extLst>
      <p:ext uri="{BB962C8B-B14F-4D97-AF65-F5344CB8AC3E}">
        <p14:creationId xmlns:p14="http://schemas.microsoft.com/office/powerpoint/2010/main" val="3183731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5A94C6-B0FA-49BA-B334-C7EF0181C8CA}" type="datetimeFigureOut">
              <a:rPr lang="en-US" smtClean="0">
                <a:solidFill>
                  <a:srgbClr val="00B050">
                    <a:tint val="75000"/>
                  </a:srgbClr>
                </a:solidFill>
              </a:rPr>
              <a:pPr/>
              <a:t>3/15/2022</a:t>
            </a:fld>
            <a:endParaRPr lang="en-US">
              <a:solidFill>
                <a:srgbClr val="00B050">
                  <a:tint val="75000"/>
                </a:srgbClr>
              </a:solidFill>
            </a:endParaRPr>
          </a:p>
        </p:txBody>
      </p:sp>
      <p:sp>
        <p:nvSpPr>
          <p:cNvPr id="5" name="Footer Placeholder 4"/>
          <p:cNvSpPr>
            <a:spLocks noGrp="1"/>
          </p:cNvSpPr>
          <p:nvPr>
            <p:ph type="ftr" sz="quarter" idx="11"/>
          </p:nvPr>
        </p:nvSpPr>
        <p:spPr/>
        <p:txBody>
          <a:bodyPr/>
          <a:lstStyle/>
          <a:p>
            <a:endParaRPr lang="en-US">
              <a:solidFill>
                <a:srgbClr val="00B050">
                  <a:tint val="75000"/>
                </a:srgbClr>
              </a:solidFill>
            </a:endParaRPr>
          </a:p>
        </p:txBody>
      </p:sp>
      <p:sp>
        <p:nvSpPr>
          <p:cNvPr id="6" name="Slide Number Placeholder 5"/>
          <p:cNvSpPr>
            <a:spLocks noGrp="1"/>
          </p:cNvSpPr>
          <p:nvPr>
            <p:ph type="sldNum" sz="quarter" idx="12"/>
          </p:nvPr>
        </p:nvSpPr>
        <p:spPr/>
        <p:txBody>
          <a:bodyPr/>
          <a:lstStyle/>
          <a:p>
            <a:fld id="{D05D5751-79B0-43A0-A543-EECE5F194014}" type="slidenum">
              <a:rPr lang="en-US" smtClean="0">
                <a:solidFill>
                  <a:srgbClr val="00B050">
                    <a:tint val="75000"/>
                  </a:srgbClr>
                </a:solidFill>
              </a:rPr>
              <a:pPr/>
              <a:t>‹#›</a:t>
            </a:fld>
            <a:endParaRPr lang="en-US">
              <a:solidFill>
                <a:srgbClr val="00B050">
                  <a:tint val="75000"/>
                </a:srgbClr>
              </a:solidFill>
            </a:endParaRPr>
          </a:p>
        </p:txBody>
      </p:sp>
    </p:spTree>
    <p:extLst>
      <p:ext uri="{BB962C8B-B14F-4D97-AF65-F5344CB8AC3E}">
        <p14:creationId xmlns:p14="http://schemas.microsoft.com/office/powerpoint/2010/main" val="2011126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5A94C6-B0FA-49BA-B334-C7EF0181C8CA}" type="datetimeFigureOut">
              <a:rPr lang="en-US" smtClean="0">
                <a:solidFill>
                  <a:srgbClr val="00B050">
                    <a:tint val="75000"/>
                  </a:srgbClr>
                </a:solidFill>
              </a:rPr>
              <a:pPr/>
              <a:t>3/15/2022</a:t>
            </a:fld>
            <a:endParaRPr lang="en-US">
              <a:solidFill>
                <a:srgbClr val="00B050">
                  <a:tint val="75000"/>
                </a:srgbClr>
              </a:solidFill>
            </a:endParaRPr>
          </a:p>
        </p:txBody>
      </p:sp>
      <p:sp>
        <p:nvSpPr>
          <p:cNvPr id="5" name="Footer Placeholder 4"/>
          <p:cNvSpPr>
            <a:spLocks noGrp="1"/>
          </p:cNvSpPr>
          <p:nvPr>
            <p:ph type="ftr" sz="quarter" idx="11"/>
          </p:nvPr>
        </p:nvSpPr>
        <p:spPr/>
        <p:txBody>
          <a:bodyPr/>
          <a:lstStyle/>
          <a:p>
            <a:endParaRPr lang="en-US">
              <a:solidFill>
                <a:srgbClr val="00B050">
                  <a:tint val="75000"/>
                </a:srgbClr>
              </a:solidFill>
            </a:endParaRPr>
          </a:p>
        </p:txBody>
      </p:sp>
      <p:sp>
        <p:nvSpPr>
          <p:cNvPr id="6" name="Slide Number Placeholder 5"/>
          <p:cNvSpPr>
            <a:spLocks noGrp="1"/>
          </p:cNvSpPr>
          <p:nvPr>
            <p:ph type="sldNum" sz="quarter" idx="12"/>
          </p:nvPr>
        </p:nvSpPr>
        <p:spPr/>
        <p:txBody>
          <a:bodyPr/>
          <a:lstStyle/>
          <a:p>
            <a:fld id="{D05D5751-79B0-43A0-A543-EECE5F194014}" type="slidenum">
              <a:rPr lang="en-US" smtClean="0">
                <a:solidFill>
                  <a:srgbClr val="00B050">
                    <a:tint val="75000"/>
                  </a:srgbClr>
                </a:solidFill>
              </a:rPr>
              <a:pPr/>
              <a:t>‹#›</a:t>
            </a:fld>
            <a:endParaRPr lang="en-US">
              <a:solidFill>
                <a:srgbClr val="00B050">
                  <a:tint val="75000"/>
                </a:srgbClr>
              </a:solidFill>
            </a:endParaRPr>
          </a:p>
        </p:txBody>
      </p:sp>
    </p:spTree>
    <p:extLst>
      <p:ext uri="{BB962C8B-B14F-4D97-AF65-F5344CB8AC3E}">
        <p14:creationId xmlns:p14="http://schemas.microsoft.com/office/powerpoint/2010/main" val="972727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2552EDC-B271-4A4E-87C2-DF59B6B5DB42}" type="datetimeFigureOut">
              <a:rPr lang="en-GB" smtClean="0">
                <a:solidFill>
                  <a:prstClr val="black">
                    <a:tint val="75000"/>
                  </a:prstClr>
                </a:solidFill>
              </a:rPr>
              <a:pPr/>
              <a:t>15/03/2022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DE393D3-8C41-429D-BA9B-59B108D753A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62638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2552EDC-B271-4A4E-87C2-DF59B6B5DB42}" type="datetimeFigureOut">
              <a:rPr lang="en-GB" smtClean="0">
                <a:solidFill>
                  <a:prstClr val="black">
                    <a:tint val="75000"/>
                  </a:prstClr>
                </a:solidFill>
              </a:rPr>
              <a:pPr/>
              <a:t>15/03/2022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DE393D3-8C41-429D-BA9B-59B108D753A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25991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552EDC-B271-4A4E-87C2-DF59B6B5DB42}" type="datetimeFigureOut">
              <a:rPr lang="en-GB" smtClean="0">
                <a:solidFill>
                  <a:prstClr val="black">
                    <a:tint val="75000"/>
                  </a:prstClr>
                </a:solidFill>
              </a:rPr>
              <a:pPr/>
              <a:t>15/03/2022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DE393D3-8C41-429D-BA9B-59B108D753A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300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2552EDC-B271-4A4E-87C2-DF59B6B5DB42}" type="datetimeFigureOut">
              <a:rPr lang="en-GB" smtClean="0">
                <a:solidFill>
                  <a:prstClr val="black">
                    <a:tint val="75000"/>
                  </a:prstClr>
                </a:solidFill>
              </a:rPr>
              <a:pPr/>
              <a:t>15/03/2022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DE393D3-8C41-429D-BA9B-59B108D753A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20094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2552EDC-B271-4A4E-87C2-DF59B6B5DB42}" type="datetimeFigureOut">
              <a:rPr lang="en-GB" smtClean="0">
                <a:solidFill>
                  <a:prstClr val="black">
                    <a:tint val="75000"/>
                  </a:prstClr>
                </a:solidFill>
              </a:rPr>
              <a:pPr/>
              <a:t>15/03/2022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9DE393D3-8C41-429D-BA9B-59B108D753A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544703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2552EDC-B271-4A4E-87C2-DF59B6B5DB42}" type="datetimeFigureOut">
              <a:rPr lang="en-GB" smtClean="0">
                <a:solidFill>
                  <a:prstClr val="black">
                    <a:tint val="75000"/>
                  </a:prstClr>
                </a:solidFill>
              </a:rPr>
              <a:pPr/>
              <a:t>15/03/2022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9DE393D3-8C41-429D-BA9B-59B108D753A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8691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552EDC-B271-4A4E-87C2-DF59B6B5DB42}" type="datetimeFigureOut">
              <a:rPr lang="en-GB" smtClean="0">
                <a:solidFill>
                  <a:prstClr val="black">
                    <a:tint val="75000"/>
                  </a:prstClr>
                </a:solidFill>
              </a:rPr>
              <a:pPr/>
              <a:t>15/03/2022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9DE393D3-8C41-429D-BA9B-59B108D753A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68132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552EDC-B271-4A4E-87C2-DF59B6B5DB42}" type="datetimeFigureOut">
              <a:rPr lang="en-GB" smtClean="0">
                <a:solidFill>
                  <a:prstClr val="black">
                    <a:tint val="75000"/>
                  </a:prstClr>
                </a:solidFill>
              </a:rPr>
              <a:pPr/>
              <a:t>15/03/2022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DE393D3-8C41-429D-BA9B-59B108D753A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44890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62200" y="0"/>
            <a:ext cx="6781800" cy="1085850"/>
          </a:xfrm>
        </p:spPr>
        <p:txBody>
          <a:bodyPr/>
          <a:lstStyle>
            <a:lvl1pPr>
              <a:defRPr>
                <a:solidFill>
                  <a:srgbClr val="00336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5A94C6-B0FA-49BA-B334-C7EF0181C8CA}" type="datetimeFigureOut">
              <a:rPr lang="en-US" smtClean="0">
                <a:solidFill>
                  <a:srgbClr val="00B050">
                    <a:tint val="75000"/>
                  </a:srgbClr>
                </a:solidFill>
              </a:rPr>
              <a:pPr/>
              <a:t>3/15/2022</a:t>
            </a:fld>
            <a:endParaRPr lang="en-US">
              <a:solidFill>
                <a:srgbClr val="00B050">
                  <a:tint val="75000"/>
                </a:srgbClr>
              </a:solidFill>
            </a:endParaRPr>
          </a:p>
        </p:txBody>
      </p:sp>
      <p:sp>
        <p:nvSpPr>
          <p:cNvPr id="5" name="Footer Placeholder 4"/>
          <p:cNvSpPr>
            <a:spLocks noGrp="1"/>
          </p:cNvSpPr>
          <p:nvPr>
            <p:ph type="ftr" sz="quarter" idx="11"/>
          </p:nvPr>
        </p:nvSpPr>
        <p:spPr/>
        <p:txBody>
          <a:bodyPr/>
          <a:lstStyle/>
          <a:p>
            <a:endParaRPr lang="en-US">
              <a:solidFill>
                <a:srgbClr val="00B050">
                  <a:tint val="75000"/>
                </a:srgbClr>
              </a:solidFill>
            </a:endParaRPr>
          </a:p>
        </p:txBody>
      </p:sp>
      <p:sp>
        <p:nvSpPr>
          <p:cNvPr id="6" name="Slide Number Placeholder 5"/>
          <p:cNvSpPr>
            <a:spLocks noGrp="1"/>
          </p:cNvSpPr>
          <p:nvPr>
            <p:ph type="sldNum" sz="quarter" idx="12"/>
          </p:nvPr>
        </p:nvSpPr>
        <p:spPr/>
        <p:txBody>
          <a:bodyPr/>
          <a:lstStyle/>
          <a:p>
            <a:fld id="{D05D5751-79B0-43A0-A543-EECE5F194014}" type="slidenum">
              <a:rPr lang="en-US" smtClean="0">
                <a:solidFill>
                  <a:srgbClr val="00B050">
                    <a:tint val="75000"/>
                  </a:srgbClr>
                </a:solidFill>
              </a:rPr>
              <a:pPr/>
              <a:t>‹#›</a:t>
            </a:fld>
            <a:endParaRPr lang="en-US">
              <a:solidFill>
                <a:srgbClr val="00B050">
                  <a:tint val="75000"/>
                </a:srgbClr>
              </a:solidFill>
            </a:endParaRPr>
          </a:p>
        </p:txBody>
      </p:sp>
    </p:spTree>
    <p:extLst>
      <p:ext uri="{BB962C8B-B14F-4D97-AF65-F5344CB8AC3E}">
        <p14:creationId xmlns:p14="http://schemas.microsoft.com/office/powerpoint/2010/main" val="36814562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552EDC-B271-4A4E-87C2-DF59B6B5DB42}" type="datetimeFigureOut">
              <a:rPr lang="en-GB" smtClean="0">
                <a:solidFill>
                  <a:prstClr val="black">
                    <a:tint val="75000"/>
                  </a:prstClr>
                </a:solidFill>
              </a:rPr>
              <a:pPr/>
              <a:t>15/03/2022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DE393D3-8C41-429D-BA9B-59B108D753A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68153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2552EDC-B271-4A4E-87C2-DF59B6B5DB42}" type="datetimeFigureOut">
              <a:rPr lang="en-GB" smtClean="0">
                <a:solidFill>
                  <a:prstClr val="black">
                    <a:tint val="75000"/>
                  </a:prstClr>
                </a:solidFill>
              </a:rPr>
              <a:pPr/>
              <a:t>15/03/2022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DE393D3-8C41-429D-BA9B-59B108D753A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67076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2552EDC-B271-4A4E-87C2-DF59B6B5DB42}" type="datetimeFigureOut">
              <a:rPr lang="en-GB" smtClean="0">
                <a:solidFill>
                  <a:prstClr val="black">
                    <a:tint val="75000"/>
                  </a:prstClr>
                </a:solidFill>
              </a:rPr>
              <a:pPr/>
              <a:t>15/03/2022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DE393D3-8C41-429D-BA9B-59B108D753A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10924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5A94C6-B0FA-49BA-B334-C7EF0181C8CA}" type="datetimeFigureOut">
              <a:rPr lang="en-US" smtClean="0">
                <a:solidFill>
                  <a:srgbClr val="00B050">
                    <a:tint val="75000"/>
                  </a:srgbClr>
                </a:solidFill>
              </a:rPr>
              <a:pPr/>
              <a:t>3/15/2022</a:t>
            </a:fld>
            <a:endParaRPr lang="en-US">
              <a:solidFill>
                <a:srgbClr val="00B050">
                  <a:tint val="75000"/>
                </a:srgbClr>
              </a:solidFill>
            </a:endParaRPr>
          </a:p>
        </p:txBody>
      </p:sp>
      <p:sp>
        <p:nvSpPr>
          <p:cNvPr id="5" name="Footer Placeholder 4"/>
          <p:cNvSpPr>
            <a:spLocks noGrp="1"/>
          </p:cNvSpPr>
          <p:nvPr>
            <p:ph type="ftr" sz="quarter" idx="11"/>
          </p:nvPr>
        </p:nvSpPr>
        <p:spPr/>
        <p:txBody>
          <a:bodyPr/>
          <a:lstStyle/>
          <a:p>
            <a:endParaRPr lang="en-US">
              <a:solidFill>
                <a:srgbClr val="00B050">
                  <a:tint val="75000"/>
                </a:srgbClr>
              </a:solidFill>
            </a:endParaRPr>
          </a:p>
        </p:txBody>
      </p:sp>
      <p:sp>
        <p:nvSpPr>
          <p:cNvPr id="6" name="Slide Number Placeholder 5"/>
          <p:cNvSpPr>
            <a:spLocks noGrp="1"/>
          </p:cNvSpPr>
          <p:nvPr>
            <p:ph type="sldNum" sz="quarter" idx="12"/>
          </p:nvPr>
        </p:nvSpPr>
        <p:spPr/>
        <p:txBody>
          <a:bodyPr/>
          <a:lstStyle/>
          <a:p>
            <a:fld id="{D05D5751-79B0-43A0-A543-EECE5F194014}" type="slidenum">
              <a:rPr lang="en-US" smtClean="0">
                <a:solidFill>
                  <a:srgbClr val="00B050">
                    <a:tint val="75000"/>
                  </a:srgbClr>
                </a:solidFill>
              </a:rPr>
              <a:pPr/>
              <a:t>‹#›</a:t>
            </a:fld>
            <a:endParaRPr lang="en-US">
              <a:solidFill>
                <a:srgbClr val="00B050">
                  <a:tint val="75000"/>
                </a:srgbClr>
              </a:solidFill>
            </a:endParaRPr>
          </a:p>
        </p:txBody>
      </p:sp>
    </p:spTree>
    <p:extLst>
      <p:ext uri="{BB962C8B-B14F-4D97-AF65-F5344CB8AC3E}">
        <p14:creationId xmlns:p14="http://schemas.microsoft.com/office/powerpoint/2010/main" val="2577935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5A94C6-B0FA-49BA-B334-C7EF0181C8CA}" type="datetimeFigureOut">
              <a:rPr lang="en-US" smtClean="0">
                <a:solidFill>
                  <a:srgbClr val="00B050">
                    <a:tint val="75000"/>
                  </a:srgbClr>
                </a:solidFill>
              </a:rPr>
              <a:pPr/>
              <a:t>3/15/2022</a:t>
            </a:fld>
            <a:endParaRPr lang="en-US">
              <a:solidFill>
                <a:srgbClr val="00B050">
                  <a:tint val="75000"/>
                </a:srgbClr>
              </a:solidFill>
            </a:endParaRPr>
          </a:p>
        </p:txBody>
      </p:sp>
      <p:sp>
        <p:nvSpPr>
          <p:cNvPr id="6" name="Footer Placeholder 5"/>
          <p:cNvSpPr>
            <a:spLocks noGrp="1"/>
          </p:cNvSpPr>
          <p:nvPr>
            <p:ph type="ftr" sz="quarter" idx="11"/>
          </p:nvPr>
        </p:nvSpPr>
        <p:spPr/>
        <p:txBody>
          <a:bodyPr/>
          <a:lstStyle/>
          <a:p>
            <a:endParaRPr lang="en-US">
              <a:solidFill>
                <a:srgbClr val="00B050">
                  <a:tint val="75000"/>
                </a:srgbClr>
              </a:solidFill>
            </a:endParaRPr>
          </a:p>
        </p:txBody>
      </p:sp>
      <p:sp>
        <p:nvSpPr>
          <p:cNvPr id="7" name="Slide Number Placeholder 6"/>
          <p:cNvSpPr>
            <a:spLocks noGrp="1"/>
          </p:cNvSpPr>
          <p:nvPr>
            <p:ph type="sldNum" sz="quarter" idx="12"/>
          </p:nvPr>
        </p:nvSpPr>
        <p:spPr/>
        <p:txBody>
          <a:bodyPr/>
          <a:lstStyle/>
          <a:p>
            <a:fld id="{D05D5751-79B0-43A0-A543-EECE5F194014}" type="slidenum">
              <a:rPr lang="en-US" smtClean="0">
                <a:solidFill>
                  <a:srgbClr val="00B050">
                    <a:tint val="75000"/>
                  </a:srgbClr>
                </a:solidFill>
              </a:rPr>
              <a:pPr/>
              <a:t>‹#›</a:t>
            </a:fld>
            <a:endParaRPr lang="en-US">
              <a:solidFill>
                <a:srgbClr val="00B050">
                  <a:tint val="75000"/>
                </a:srgbClr>
              </a:solidFill>
            </a:endParaRPr>
          </a:p>
        </p:txBody>
      </p:sp>
    </p:spTree>
    <p:extLst>
      <p:ext uri="{BB962C8B-B14F-4D97-AF65-F5344CB8AC3E}">
        <p14:creationId xmlns:p14="http://schemas.microsoft.com/office/powerpoint/2010/main" val="3713881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5A94C6-B0FA-49BA-B334-C7EF0181C8CA}" type="datetimeFigureOut">
              <a:rPr lang="en-US" smtClean="0">
                <a:solidFill>
                  <a:srgbClr val="00B050">
                    <a:tint val="75000"/>
                  </a:srgbClr>
                </a:solidFill>
              </a:rPr>
              <a:pPr/>
              <a:t>3/15/2022</a:t>
            </a:fld>
            <a:endParaRPr lang="en-US">
              <a:solidFill>
                <a:srgbClr val="00B050">
                  <a:tint val="75000"/>
                </a:srgbClr>
              </a:solidFill>
            </a:endParaRPr>
          </a:p>
        </p:txBody>
      </p:sp>
      <p:sp>
        <p:nvSpPr>
          <p:cNvPr id="8" name="Footer Placeholder 7"/>
          <p:cNvSpPr>
            <a:spLocks noGrp="1"/>
          </p:cNvSpPr>
          <p:nvPr>
            <p:ph type="ftr" sz="quarter" idx="11"/>
          </p:nvPr>
        </p:nvSpPr>
        <p:spPr/>
        <p:txBody>
          <a:bodyPr/>
          <a:lstStyle/>
          <a:p>
            <a:endParaRPr lang="en-US">
              <a:solidFill>
                <a:srgbClr val="00B050">
                  <a:tint val="75000"/>
                </a:srgbClr>
              </a:solidFill>
            </a:endParaRPr>
          </a:p>
        </p:txBody>
      </p:sp>
      <p:sp>
        <p:nvSpPr>
          <p:cNvPr id="9" name="Slide Number Placeholder 8"/>
          <p:cNvSpPr>
            <a:spLocks noGrp="1"/>
          </p:cNvSpPr>
          <p:nvPr>
            <p:ph type="sldNum" sz="quarter" idx="12"/>
          </p:nvPr>
        </p:nvSpPr>
        <p:spPr/>
        <p:txBody>
          <a:bodyPr/>
          <a:lstStyle/>
          <a:p>
            <a:fld id="{D05D5751-79B0-43A0-A543-EECE5F194014}" type="slidenum">
              <a:rPr lang="en-US" smtClean="0">
                <a:solidFill>
                  <a:srgbClr val="00B050">
                    <a:tint val="75000"/>
                  </a:srgbClr>
                </a:solidFill>
              </a:rPr>
              <a:pPr/>
              <a:t>‹#›</a:t>
            </a:fld>
            <a:endParaRPr lang="en-US">
              <a:solidFill>
                <a:srgbClr val="00B050">
                  <a:tint val="75000"/>
                </a:srgbClr>
              </a:solidFill>
            </a:endParaRPr>
          </a:p>
        </p:txBody>
      </p:sp>
    </p:spTree>
    <p:extLst>
      <p:ext uri="{BB962C8B-B14F-4D97-AF65-F5344CB8AC3E}">
        <p14:creationId xmlns:p14="http://schemas.microsoft.com/office/powerpoint/2010/main" val="3880906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5A94C6-B0FA-49BA-B334-C7EF0181C8CA}" type="datetimeFigureOut">
              <a:rPr lang="en-US" smtClean="0">
                <a:solidFill>
                  <a:srgbClr val="00B050">
                    <a:tint val="75000"/>
                  </a:srgbClr>
                </a:solidFill>
              </a:rPr>
              <a:pPr/>
              <a:t>3/15/2022</a:t>
            </a:fld>
            <a:endParaRPr lang="en-US">
              <a:solidFill>
                <a:srgbClr val="00B050">
                  <a:tint val="75000"/>
                </a:srgbClr>
              </a:solidFill>
            </a:endParaRPr>
          </a:p>
        </p:txBody>
      </p:sp>
      <p:sp>
        <p:nvSpPr>
          <p:cNvPr id="4" name="Footer Placeholder 3"/>
          <p:cNvSpPr>
            <a:spLocks noGrp="1"/>
          </p:cNvSpPr>
          <p:nvPr>
            <p:ph type="ftr" sz="quarter" idx="11"/>
          </p:nvPr>
        </p:nvSpPr>
        <p:spPr/>
        <p:txBody>
          <a:bodyPr/>
          <a:lstStyle/>
          <a:p>
            <a:endParaRPr lang="en-US">
              <a:solidFill>
                <a:srgbClr val="00B050">
                  <a:tint val="75000"/>
                </a:srgbClr>
              </a:solidFill>
            </a:endParaRPr>
          </a:p>
        </p:txBody>
      </p:sp>
      <p:sp>
        <p:nvSpPr>
          <p:cNvPr id="5" name="Slide Number Placeholder 4"/>
          <p:cNvSpPr>
            <a:spLocks noGrp="1"/>
          </p:cNvSpPr>
          <p:nvPr>
            <p:ph type="sldNum" sz="quarter" idx="12"/>
          </p:nvPr>
        </p:nvSpPr>
        <p:spPr/>
        <p:txBody>
          <a:bodyPr/>
          <a:lstStyle/>
          <a:p>
            <a:fld id="{D05D5751-79B0-43A0-A543-EECE5F194014}" type="slidenum">
              <a:rPr lang="en-US" smtClean="0">
                <a:solidFill>
                  <a:srgbClr val="00B050">
                    <a:tint val="75000"/>
                  </a:srgbClr>
                </a:solidFill>
              </a:rPr>
              <a:pPr/>
              <a:t>‹#›</a:t>
            </a:fld>
            <a:endParaRPr lang="en-US">
              <a:solidFill>
                <a:srgbClr val="00B050">
                  <a:tint val="75000"/>
                </a:srgbClr>
              </a:solidFill>
            </a:endParaRPr>
          </a:p>
        </p:txBody>
      </p:sp>
    </p:spTree>
    <p:extLst>
      <p:ext uri="{BB962C8B-B14F-4D97-AF65-F5344CB8AC3E}">
        <p14:creationId xmlns:p14="http://schemas.microsoft.com/office/powerpoint/2010/main" val="3844225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5A94C6-B0FA-49BA-B334-C7EF0181C8CA}" type="datetimeFigureOut">
              <a:rPr lang="en-US" smtClean="0">
                <a:solidFill>
                  <a:srgbClr val="00B050">
                    <a:tint val="75000"/>
                  </a:srgbClr>
                </a:solidFill>
              </a:rPr>
              <a:pPr/>
              <a:t>3/15/2022</a:t>
            </a:fld>
            <a:endParaRPr lang="en-US">
              <a:solidFill>
                <a:srgbClr val="00B050">
                  <a:tint val="75000"/>
                </a:srgbClr>
              </a:solidFill>
            </a:endParaRPr>
          </a:p>
        </p:txBody>
      </p:sp>
      <p:sp>
        <p:nvSpPr>
          <p:cNvPr id="3" name="Footer Placeholder 2"/>
          <p:cNvSpPr>
            <a:spLocks noGrp="1"/>
          </p:cNvSpPr>
          <p:nvPr>
            <p:ph type="ftr" sz="quarter" idx="11"/>
          </p:nvPr>
        </p:nvSpPr>
        <p:spPr/>
        <p:txBody>
          <a:bodyPr/>
          <a:lstStyle/>
          <a:p>
            <a:endParaRPr lang="en-US">
              <a:solidFill>
                <a:srgbClr val="00B050">
                  <a:tint val="75000"/>
                </a:srgbClr>
              </a:solidFill>
            </a:endParaRPr>
          </a:p>
        </p:txBody>
      </p:sp>
      <p:sp>
        <p:nvSpPr>
          <p:cNvPr id="4" name="Slide Number Placeholder 3"/>
          <p:cNvSpPr>
            <a:spLocks noGrp="1"/>
          </p:cNvSpPr>
          <p:nvPr>
            <p:ph type="sldNum" sz="quarter" idx="12"/>
          </p:nvPr>
        </p:nvSpPr>
        <p:spPr/>
        <p:txBody>
          <a:bodyPr/>
          <a:lstStyle/>
          <a:p>
            <a:fld id="{D05D5751-79B0-43A0-A543-EECE5F194014}" type="slidenum">
              <a:rPr lang="en-US" smtClean="0">
                <a:solidFill>
                  <a:srgbClr val="00B050">
                    <a:tint val="75000"/>
                  </a:srgbClr>
                </a:solidFill>
              </a:rPr>
              <a:pPr/>
              <a:t>‹#›</a:t>
            </a:fld>
            <a:endParaRPr lang="en-US">
              <a:solidFill>
                <a:srgbClr val="00B050">
                  <a:tint val="75000"/>
                </a:srgbClr>
              </a:solidFill>
            </a:endParaRPr>
          </a:p>
        </p:txBody>
      </p:sp>
    </p:spTree>
    <p:extLst>
      <p:ext uri="{BB962C8B-B14F-4D97-AF65-F5344CB8AC3E}">
        <p14:creationId xmlns:p14="http://schemas.microsoft.com/office/powerpoint/2010/main" val="1939897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5A94C6-B0FA-49BA-B334-C7EF0181C8CA}" type="datetimeFigureOut">
              <a:rPr lang="en-US" smtClean="0">
                <a:solidFill>
                  <a:srgbClr val="00B050">
                    <a:tint val="75000"/>
                  </a:srgbClr>
                </a:solidFill>
              </a:rPr>
              <a:pPr/>
              <a:t>3/15/2022</a:t>
            </a:fld>
            <a:endParaRPr lang="en-US">
              <a:solidFill>
                <a:srgbClr val="00B050">
                  <a:tint val="75000"/>
                </a:srgbClr>
              </a:solidFill>
            </a:endParaRPr>
          </a:p>
        </p:txBody>
      </p:sp>
      <p:sp>
        <p:nvSpPr>
          <p:cNvPr id="6" name="Footer Placeholder 5"/>
          <p:cNvSpPr>
            <a:spLocks noGrp="1"/>
          </p:cNvSpPr>
          <p:nvPr>
            <p:ph type="ftr" sz="quarter" idx="11"/>
          </p:nvPr>
        </p:nvSpPr>
        <p:spPr/>
        <p:txBody>
          <a:bodyPr/>
          <a:lstStyle/>
          <a:p>
            <a:endParaRPr lang="en-US">
              <a:solidFill>
                <a:srgbClr val="00B050">
                  <a:tint val="75000"/>
                </a:srgbClr>
              </a:solidFill>
            </a:endParaRPr>
          </a:p>
        </p:txBody>
      </p:sp>
      <p:sp>
        <p:nvSpPr>
          <p:cNvPr id="7" name="Slide Number Placeholder 6"/>
          <p:cNvSpPr>
            <a:spLocks noGrp="1"/>
          </p:cNvSpPr>
          <p:nvPr>
            <p:ph type="sldNum" sz="quarter" idx="12"/>
          </p:nvPr>
        </p:nvSpPr>
        <p:spPr/>
        <p:txBody>
          <a:bodyPr/>
          <a:lstStyle/>
          <a:p>
            <a:fld id="{D05D5751-79B0-43A0-A543-EECE5F194014}" type="slidenum">
              <a:rPr lang="en-US" smtClean="0">
                <a:solidFill>
                  <a:srgbClr val="00B050">
                    <a:tint val="75000"/>
                  </a:srgbClr>
                </a:solidFill>
              </a:rPr>
              <a:pPr/>
              <a:t>‹#›</a:t>
            </a:fld>
            <a:endParaRPr lang="en-US">
              <a:solidFill>
                <a:srgbClr val="00B050">
                  <a:tint val="75000"/>
                </a:srgbClr>
              </a:solidFill>
            </a:endParaRPr>
          </a:p>
        </p:txBody>
      </p:sp>
    </p:spTree>
    <p:extLst>
      <p:ext uri="{BB962C8B-B14F-4D97-AF65-F5344CB8AC3E}">
        <p14:creationId xmlns:p14="http://schemas.microsoft.com/office/powerpoint/2010/main" val="1644269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5A94C6-B0FA-49BA-B334-C7EF0181C8CA}" type="datetimeFigureOut">
              <a:rPr lang="en-US" smtClean="0">
                <a:solidFill>
                  <a:srgbClr val="00B050">
                    <a:tint val="75000"/>
                  </a:srgbClr>
                </a:solidFill>
              </a:rPr>
              <a:pPr/>
              <a:t>3/15/2022</a:t>
            </a:fld>
            <a:endParaRPr lang="en-US">
              <a:solidFill>
                <a:srgbClr val="00B050">
                  <a:tint val="75000"/>
                </a:srgbClr>
              </a:solidFill>
            </a:endParaRPr>
          </a:p>
        </p:txBody>
      </p:sp>
      <p:sp>
        <p:nvSpPr>
          <p:cNvPr id="6" name="Footer Placeholder 5"/>
          <p:cNvSpPr>
            <a:spLocks noGrp="1"/>
          </p:cNvSpPr>
          <p:nvPr>
            <p:ph type="ftr" sz="quarter" idx="11"/>
          </p:nvPr>
        </p:nvSpPr>
        <p:spPr/>
        <p:txBody>
          <a:bodyPr/>
          <a:lstStyle/>
          <a:p>
            <a:endParaRPr lang="en-US">
              <a:solidFill>
                <a:srgbClr val="00B050">
                  <a:tint val="75000"/>
                </a:srgbClr>
              </a:solidFill>
            </a:endParaRPr>
          </a:p>
        </p:txBody>
      </p:sp>
      <p:sp>
        <p:nvSpPr>
          <p:cNvPr id="7" name="Slide Number Placeholder 6"/>
          <p:cNvSpPr>
            <a:spLocks noGrp="1"/>
          </p:cNvSpPr>
          <p:nvPr>
            <p:ph type="sldNum" sz="quarter" idx="12"/>
          </p:nvPr>
        </p:nvSpPr>
        <p:spPr/>
        <p:txBody>
          <a:bodyPr/>
          <a:lstStyle/>
          <a:p>
            <a:fld id="{D05D5751-79B0-43A0-A543-EECE5F194014}" type="slidenum">
              <a:rPr lang="en-US" smtClean="0">
                <a:solidFill>
                  <a:srgbClr val="00B050">
                    <a:tint val="75000"/>
                  </a:srgbClr>
                </a:solidFill>
              </a:rPr>
              <a:pPr/>
              <a:t>‹#›</a:t>
            </a:fld>
            <a:endParaRPr lang="en-US">
              <a:solidFill>
                <a:srgbClr val="00B050">
                  <a:tint val="75000"/>
                </a:srgbClr>
              </a:solidFill>
            </a:endParaRPr>
          </a:p>
        </p:txBody>
      </p:sp>
    </p:spTree>
    <p:extLst>
      <p:ext uri="{BB962C8B-B14F-4D97-AF65-F5344CB8AC3E}">
        <p14:creationId xmlns:p14="http://schemas.microsoft.com/office/powerpoint/2010/main" val="3227523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87883" y="21524"/>
            <a:ext cx="4648200" cy="1085850"/>
          </a:xfrm>
          <a:prstGeom prst="rect">
            <a:avLst/>
          </a:prstGeom>
          <a:solidFill>
            <a:schemeClr val="bg1"/>
          </a:solidFill>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55A94C6-B0FA-49BA-B334-C7EF0181C8CA}" type="datetimeFigureOut">
              <a:rPr lang="en-US" smtClean="0">
                <a:solidFill>
                  <a:srgbClr val="00B050">
                    <a:tint val="75000"/>
                  </a:srgbClr>
                </a:solidFill>
                <a:latin typeface="Calibri"/>
              </a:rPr>
              <a:pPr fontAlgn="auto">
                <a:spcBef>
                  <a:spcPts val="0"/>
                </a:spcBef>
                <a:spcAft>
                  <a:spcPts val="0"/>
                </a:spcAft>
              </a:pPr>
              <a:t>3/15/2022</a:t>
            </a:fld>
            <a:endParaRPr lang="en-US">
              <a:solidFill>
                <a:srgbClr val="00B050">
                  <a:tint val="75000"/>
                </a:srgb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srgbClr val="00B050">
                  <a:tint val="75000"/>
                </a:srgb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05D5751-79B0-43A0-A543-EECE5F194014}" type="slidenum">
              <a:rPr lang="en-US" smtClean="0">
                <a:solidFill>
                  <a:srgbClr val="00B050">
                    <a:tint val="75000"/>
                  </a:srgbClr>
                </a:solidFill>
                <a:latin typeface="Calibri"/>
              </a:rPr>
              <a:pPr fontAlgn="auto">
                <a:spcBef>
                  <a:spcPts val="0"/>
                </a:spcBef>
                <a:spcAft>
                  <a:spcPts val="0"/>
                </a:spcAft>
              </a:pPr>
              <a:t>‹#›</a:t>
            </a:fld>
            <a:endParaRPr lang="en-US">
              <a:solidFill>
                <a:srgbClr val="00B050">
                  <a:tint val="75000"/>
                </a:srgbClr>
              </a:solidFill>
              <a:latin typeface="Calibri"/>
            </a:endParaRPr>
          </a:p>
        </p:txBody>
      </p:sp>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0"/>
            <a:ext cx="4495800" cy="1085850"/>
          </a:xfrm>
          <a:prstGeom prst="rect">
            <a:avLst/>
          </a:prstGeom>
        </p:spPr>
      </p:pic>
    </p:spTree>
    <p:extLst>
      <p:ext uri="{BB962C8B-B14F-4D97-AF65-F5344CB8AC3E}">
        <p14:creationId xmlns:p14="http://schemas.microsoft.com/office/powerpoint/2010/main" val="36750095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003366"/>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C2552EDC-B271-4A4E-87C2-DF59B6B5DB42}" type="datetimeFigureOut">
              <a:rPr lang="en-GB" smtClean="0">
                <a:solidFill>
                  <a:prstClr val="black">
                    <a:tint val="75000"/>
                  </a:prstClr>
                </a:solidFill>
                <a:latin typeface="Calibri" panose="020F0502020204030204"/>
                <a:ea typeface="+mn-ea"/>
              </a:rPr>
              <a:pPr fontAlgn="auto">
                <a:spcBef>
                  <a:spcPts val="0"/>
                </a:spcBef>
                <a:spcAft>
                  <a:spcPts val="0"/>
                </a:spcAft>
              </a:pPr>
              <a:t>15/03/2022</a:t>
            </a:fld>
            <a:endParaRPr lang="en-GB">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GB">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9DE393D3-8C41-429D-BA9B-59B108D753A4}" type="slidenum">
              <a:rPr lang="en-GB" smtClean="0">
                <a:solidFill>
                  <a:prstClr val="black">
                    <a:tint val="75000"/>
                  </a:prstClr>
                </a:solidFill>
                <a:latin typeface="Calibri" panose="020F0502020204030204"/>
                <a:ea typeface="+mn-ea"/>
              </a:rPr>
              <a:pPr fontAlgn="auto">
                <a:spcBef>
                  <a:spcPts val="0"/>
                </a:spcBef>
                <a:spcAft>
                  <a:spcPts val="0"/>
                </a:spcAft>
              </a:pPr>
              <a:t>‹#›</a:t>
            </a:fld>
            <a:endParaRPr lang="en-GB">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4830000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43.pn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0347" y="293167"/>
            <a:ext cx="7742608" cy="1402247"/>
          </a:xfrm>
        </p:spPr>
        <p:txBody>
          <a:bodyPr>
            <a:normAutofit/>
          </a:bodyPr>
          <a:lstStyle/>
          <a:p>
            <a:r>
              <a:rPr lang="en-GB" sz="3600" dirty="0">
                <a:solidFill>
                  <a:srgbClr val="001232"/>
                </a:solidFill>
              </a:rPr>
              <a:t>MRI</a:t>
            </a:r>
            <a:r>
              <a:rPr lang="en-GB" sz="3600">
                <a:solidFill>
                  <a:srgbClr val="001232"/>
                </a:solidFill>
              </a:rPr>
              <a:t>: Our </a:t>
            </a:r>
            <a:r>
              <a:rPr lang="en-GB" sz="3600" dirty="0">
                <a:solidFill>
                  <a:srgbClr val="001232"/>
                </a:solidFill>
              </a:rPr>
              <a:t>window to the living brain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9" y="4286136"/>
            <a:ext cx="2783381" cy="705815"/>
          </a:xfrm>
          <a:prstGeom prst="rect">
            <a:avLst/>
          </a:prstGeom>
        </p:spPr>
      </p:pic>
      <p:pic>
        <p:nvPicPr>
          <p:cNvPr id="5" name="Picture 4"/>
          <p:cNvPicPr>
            <a:picLocks noChangeAspect="1"/>
          </p:cNvPicPr>
          <p:nvPr/>
        </p:nvPicPr>
        <p:blipFill>
          <a:blip r:embed="rId3"/>
          <a:stretch>
            <a:fillRect/>
          </a:stretch>
        </p:blipFill>
        <p:spPr>
          <a:xfrm>
            <a:off x="6099343" y="4227934"/>
            <a:ext cx="3044657" cy="839446"/>
          </a:xfrm>
          <a:prstGeom prst="rect">
            <a:avLst/>
          </a:prstGeom>
        </p:spPr>
      </p:pic>
      <p:pic>
        <p:nvPicPr>
          <p:cNvPr id="8" name="Picture 7"/>
          <p:cNvPicPr>
            <a:picLocks noChangeAspect="1"/>
          </p:cNvPicPr>
          <p:nvPr/>
        </p:nvPicPr>
        <p:blipFill>
          <a:blip r:embed="rId4"/>
          <a:stretch>
            <a:fillRect/>
          </a:stretch>
        </p:blipFill>
        <p:spPr>
          <a:xfrm>
            <a:off x="3127013" y="4171700"/>
            <a:ext cx="1196372" cy="895680"/>
          </a:xfrm>
          <a:prstGeom prst="rect">
            <a:avLst/>
          </a:prstGeom>
        </p:spPr>
      </p:pic>
      <p:sp>
        <p:nvSpPr>
          <p:cNvPr id="9" name="Rectangle 8"/>
          <p:cNvSpPr/>
          <p:nvPr/>
        </p:nvSpPr>
        <p:spPr>
          <a:xfrm>
            <a:off x="0" y="2005100"/>
            <a:ext cx="9144000" cy="839445"/>
          </a:xfrm>
          <a:prstGeom prst="rect">
            <a:avLst/>
          </a:prstGeom>
          <a:solidFill>
            <a:srgbClr val="001232"/>
          </a:solidFill>
          <a:ln w="3175">
            <a:solidFill>
              <a:srgbClr val="DC00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rPr>
              <a:t>Our growing brain</a:t>
            </a:r>
          </a:p>
          <a:p>
            <a:pPr algn="ctr"/>
            <a:r>
              <a:rPr lang="en-US" sz="2200" dirty="0">
                <a:solidFill>
                  <a:schemeClr val="bg1"/>
                </a:solidFill>
              </a:rPr>
              <a:t>British Science Week 2022</a:t>
            </a:r>
            <a:endParaRPr lang="en-GB" sz="2200" dirty="0">
              <a:solidFill>
                <a:schemeClr val="bg1"/>
              </a:solidFill>
            </a:endParaRPr>
          </a:p>
        </p:txBody>
      </p:sp>
      <p:sp>
        <p:nvSpPr>
          <p:cNvPr id="10" name="Subtitle 9">
            <a:extLst>
              <a:ext uri="{FF2B5EF4-FFF2-40B4-BE49-F238E27FC236}">
                <a16:creationId xmlns:a16="http://schemas.microsoft.com/office/drawing/2014/main" id="{27BCEAD0-42DD-4694-8FCC-E44A4CED12C2}"/>
              </a:ext>
            </a:extLst>
          </p:cNvPr>
          <p:cNvSpPr>
            <a:spLocks noGrp="1"/>
          </p:cNvSpPr>
          <p:nvPr>
            <p:ph type="subTitle" idx="1"/>
          </p:nvPr>
        </p:nvSpPr>
        <p:spPr>
          <a:xfrm>
            <a:off x="1371251" y="3212433"/>
            <a:ext cx="6400800" cy="705815"/>
          </a:xfrm>
        </p:spPr>
        <p:txBody>
          <a:bodyPr>
            <a:normAutofit/>
          </a:bodyPr>
          <a:lstStyle/>
          <a:p>
            <a:pPr algn="ctr"/>
            <a:r>
              <a:rPr lang="en-GB" sz="1800" dirty="0">
                <a:solidFill>
                  <a:srgbClr val="001232"/>
                </a:solidFill>
              </a:rPr>
              <a:t>Michael S Stringer</a:t>
            </a:r>
          </a:p>
          <a:p>
            <a:pPr algn="ctr"/>
            <a:r>
              <a:rPr lang="en-GB" sz="1800" dirty="0">
                <a:solidFill>
                  <a:srgbClr val="001232"/>
                </a:solidFill>
              </a:rPr>
              <a:t>Medical Physicist, University of Edinburgh</a:t>
            </a:r>
          </a:p>
        </p:txBody>
      </p:sp>
      <p:pic>
        <p:nvPicPr>
          <p:cNvPr id="14" name="Picture 13">
            <a:extLst>
              <a:ext uri="{FF2B5EF4-FFF2-40B4-BE49-F238E27FC236}">
                <a16:creationId xmlns:a16="http://schemas.microsoft.com/office/drawing/2014/main" id="{BD272459-5D60-4C66-B616-62276AF7FE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0115" y="4361565"/>
            <a:ext cx="1202498" cy="705815"/>
          </a:xfrm>
          <a:prstGeom prst="rect">
            <a:avLst/>
          </a:prstGeom>
        </p:spPr>
      </p:pic>
    </p:spTree>
    <p:extLst>
      <p:ext uri="{BB962C8B-B14F-4D97-AF65-F5344CB8AC3E}">
        <p14:creationId xmlns:p14="http://schemas.microsoft.com/office/powerpoint/2010/main" val="104679389"/>
      </p:ext>
    </p:extLst>
  </p:cSld>
  <p:clrMapOvr>
    <a:masterClrMapping/>
  </p:clrMapOvr>
  <mc:AlternateContent xmlns:mc="http://schemas.openxmlformats.org/markup-compatibility/2006" xmlns:p14="http://schemas.microsoft.com/office/powerpoint/2010/main">
    <mc:Choice Requires="p14">
      <p:transition spd="slow" p14:dur="2000" advTm="10459"/>
    </mc:Choice>
    <mc:Fallback xmlns="">
      <p:transition spd="slow" advTm="1045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79231" y="1818602"/>
            <a:ext cx="5615161" cy="2534027"/>
          </a:xfrm>
          <a:prstGeom prst="rect">
            <a:avLst/>
          </a:prstGeom>
          <a:noFill/>
        </p:spPr>
        <p:txBody>
          <a:bodyPr wrap="square" rtlCol="0">
            <a:spAutoFit/>
          </a:bodyPr>
          <a:lstStyle/>
          <a:p>
            <a:pPr marL="214313" indent="-214313">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MRI is widely used as part of the diagnostic process for several conditions, including:</a:t>
            </a:r>
          </a:p>
          <a:p>
            <a:pPr marL="671513" lvl="1" indent="-214313">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Stroke</a:t>
            </a:r>
          </a:p>
          <a:p>
            <a:pPr marL="671513" lvl="1" indent="-214313">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Dementias and Alzheimer’s disease</a:t>
            </a:r>
          </a:p>
          <a:p>
            <a:pPr marL="671513" lvl="1" indent="-214313">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Multiple sclerosis</a:t>
            </a:r>
          </a:p>
          <a:p>
            <a:pPr marL="671513" lvl="1" indent="-214313">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Brain </a:t>
            </a:r>
            <a:r>
              <a:rPr lang="en-US" dirty="0" err="1">
                <a:solidFill>
                  <a:prstClr val="black"/>
                </a:solidFill>
                <a:latin typeface="Arial" panose="020B0604020202020204" pitchFamily="34" charset="0"/>
                <a:cs typeface="Arial" panose="020B0604020202020204" pitchFamily="34" charset="0"/>
              </a:rPr>
              <a:t>tumours</a:t>
            </a:r>
            <a:endParaRPr lang="en-US" dirty="0">
              <a:solidFill>
                <a:prstClr val="black"/>
              </a:solidFill>
              <a:latin typeface="Arial" panose="020B0604020202020204" pitchFamily="34" charset="0"/>
              <a:cs typeface="Arial" panose="020B0604020202020204" pitchFamily="34" charset="0"/>
            </a:endParaRPr>
          </a:p>
        </p:txBody>
      </p:sp>
      <p:pic>
        <p:nvPicPr>
          <p:cNvPr id="5132" name="Picture 12" descr="The insula as a biomarker of dementia with Lewy bodies - On Medicine">
            <a:extLst>
              <a:ext uri="{FF2B5EF4-FFF2-40B4-BE49-F238E27FC236}">
                <a16:creationId xmlns:a16="http://schemas.microsoft.com/office/drawing/2014/main" id="{C310C0C3-3FDF-438D-8572-BD24E2F280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7924" y="2404701"/>
            <a:ext cx="4009978" cy="1872208"/>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Study overview: determining g-ratio of cerebral white matter lesions at multiple sclerosis diagnosis. Schematic cross-section of a myelinated axon, shown in A, showing definition of g-ratio, and location of neurofilaments. The g-ratio is defined as the ratio of the inner axonal radius to the outer fibre radius with the myelin sheath. Neurofilaments are critical structural proteins within the axon that are released into CSF and plasma in the context of axonal damage. Simultaneous evaluation of myelin integrity and axonal damage, shown in B, was performed in a cohort of 73 patients with newly diagnosed relapsing–remitting multiple sclerosis. A multimodal brain MRI protocol, shown in C, was acquired on a 3T clinical system (Prisma, Siemens, Erlangen.de), which included magnetization transfer saturation (MTsat) and multishell water diffusion MR acquisitions. WML were defined as hyperintensities on T2 Fluid-Attenuated Inversion Recovery and NAWM was segmented as described in the text. In this example, NAWM is shown in blue and WML in purple. Myelin integrity can be quantified as an ‘aggregate’ MR g-ratio, derived from MTsat and diffusion-derived neurite orientation dispersion and density imaging (NODDI) data, according to the equations shown in the text and Supplementary methods. The segmentation and g-ratio approaches were combined to determine aggregate g-ratios from both WML and NAWM.">
            <a:extLst>
              <a:ext uri="{FF2B5EF4-FFF2-40B4-BE49-F238E27FC236}">
                <a16:creationId xmlns:a16="http://schemas.microsoft.com/office/drawing/2014/main" id="{3C33B20E-DCB7-4C3E-BC79-E999A0AD2E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92" t="43429" r="67665" b="37400"/>
          <a:stretch/>
        </p:blipFill>
        <p:spPr bwMode="auto">
          <a:xfrm>
            <a:off x="5839616" y="2063544"/>
            <a:ext cx="2406593" cy="2554521"/>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Applied Sciences | Free Full-Text | Classification of Brain Tumors from MRI  Images Using a Convolutional Neural Network">
            <a:extLst>
              <a:ext uri="{FF2B5EF4-FFF2-40B4-BE49-F238E27FC236}">
                <a16:creationId xmlns:a16="http://schemas.microsoft.com/office/drawing/2014/main" id="{90FA41CA-D5E7-45F4-9621-72297A93EF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8176" y="1856975"/>
            <a:ext cx="3688506" cy="29676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SINAPSE Image of the Month: DCE-MRI quantification of blood-brain barrier  leakage — SINAPSE">
            <a:extLst>
              <a:ext uri="{FF2B5EF4-FFF2-40B4-BE49-F238E27FC236}">
                <a16:creationId xmlns:a16="http://schemas.microsoft.com/office/drawing/2014/main" id="{68CC637E-16CB-4432-A725-EF04E896D0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6251" y="2449075"/>
            <a:ext cx="3657791" cy="178345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401470"/>
            <a:ext cx="9144000" cy="764774"/>
          </a:xfrm>
          <a:prstGeom prst="rect">
            <a:avLst/>
          </a:prstGeom>
          <a:solidFill>
            <a:srgbClr val="001232"/>
          </a:solidFill>
          <a:ln w="3175">
            <a:solidFill>
              <a:srgbClr val="DC00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prstClr val="white"/>
                </a:solidFill>
                <a:latin typeface="Arial" panose="020B0604020202020204" pitchFamily="34" charset="0"/>
                <a:cs typeface="Arial" panose="020B0604020202020204" pitchFamily="34" charset="0"/>
              </a:rPr>
              <a:t>     MRI for diagnosis</a:t>
            </a:r>
          </a:p>
        </p:txBody>
      </p:sp>
      <p:pic>
        <p:nvPicPr>
          <p:cNvPr id="5122" name="Picture 2" descr="New MRI Technique May Offer Clearer Picture of Stroke Damage | Imaging  Technology News">
            <a:extLst>
              <a:ext uri="{FF2B5EF4-FFF2-40B4-BE49-F238E27FC236}">
                <a16:creationId xmlns:a16="http://schemas.microsoft.com/office/drawing/2014/main" id="{9C258713-5BA9-4BE6-8989-2DA5413E19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4392" y="1738847"/>
            <a:ext cx="2156073" cy="310903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ould a silent stroke erode your memory? - Harvard Health">
            <a:extLst>
              <a:ext uri="{FF2B5EF4-FFF2-40B4-BE49-F238E27FC236}">
                <a16:creationId xmlns:a16="http://schemas.microsoft.com/office/drawing/2014/main" id="{8ADC58E5-E100-4DD6-A710-827B9821510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129" t="3450" r="9874" b="2252"/>
          <a:stretch/>
        </p:blipFill>
        <p:spPr bwMode="auto">
          <a:xfrm>
            <a:off x="5920299" y="1870651"/>
            <a:ext cx="2304257" cy="284542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0C5EE9A4-BEE4-4C9B-9435-152E207707BF}"/>
              </a:ext>
            </a:extLst>
          </p:cNvPr>
          <p:cNvGrpSpPr/>
          <p:nvPr/>
        </p:nvGrpSpPr>
        <p:grpSpPr>
          <a:xfrm>
            <a:off x="6055048" y="1879560"/>
            <a:ext cx="2034760" cy="2845584"/>
            <a:chOff x="6055048" y="1879560"/>
            <a:chExt cx="2034760" cy="2845584"/>
          </a:xfrm>
        </p:grpSpPr>
        <p:grpSp>
          <p:nvGrpSpPr>
            <p:cNvPr id="7" name="Group 6">
              <a:extLst>
                <a:ext uri="{FF2B5EF4-FFF2-40B4-BE49-F238E27FC236}">
                  <a16:creationId xmlns:a16="http://schemas.microsoft.com/office/drawing/2014/main" id="{651846AD-1645-4EF0-BB69-0A17F2DEFBA8}"/>
                </a:ext>
              </a:extLst>
            </p:cNvPr>
            <p:cNvGrpSpPr/>
            <p:nvPr/>
          </p:nvGrpSpPr>
          <p:grpSpPr>
            <a:xfrm>
              <a:off x="6055048" y="1879560"/>
              <a:ext cx="2034760" cy="2845584"/>
              <a:chOff x="6055048" y="1879560"/>
              <a:chExt cx="2034760" cy="2845584"/>
            </a:xfrm>
          </p:grpSpPr>
          <p:pic>
            <p:nvPicPr>
              <p:cNvPr id="5130" name="Picture 10">
                <a:extLst>
                  <a:ext uri="{FF2B5EF4-FFF2-40B4-BE49-F238E27FC236}">
                    <a16:creationId xmlns:a16="http://schemas.microsoft.com/office/drawing/2014/main" id="{F8D2EBD8-FFB0-485E-8B51-9F63D8EDCFF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1445" t="5791" r="55198" b="69436"/>
              <a:stretch/>
            </p:blipFill>
            <p:spPr bwMode="auto">
              <a:xfrm>
                <a:off x="6055048" y="1879560"/>
                <a:ext cx="2034760" cy="2845584"/>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1A2C11F0-DAF5-4002-AC8B-532539817753}"/>
                  </a:ext>
                </a:extLst>
              </p:cNvPr>
              <p:cNvCxnSpPr>
                <a:cxnSpLocks/>
              </p:cNvCxnSpPr>
              <p:nvPr/>
            </p:nvCxnSpPr>
            <p:spPr>
              <a:xfrm flipH="1">
                <a:off x="6948264" y="2013978"/>
                <a:ext cx="313766" cy="485764"/>
              </a:xfrm>
              <a:prstGeom prst="straightConnector1">
                <a:avLst/>
              </a:prstGeom>
              <a:ln w="63500">
                <a:solidFill>
                  <a:srgbClr val="00123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4D4374C-C366-4651-AF39-047569F5DCA9}"/>
                  </a:ext>
                </a:extLst>
              </p:cNvPr>
              <p:cNvCxnSpPr>
                <a:cxnSpLocks/>
              </p:cNvCxnSpPr>
              <p:nvPr/>
            </p:nvCxnSpPr>
            <p:spPr>
              <a:xfrm flipH="1">
                <a:off x="7559704" y="1920023"/>
                <a:ext cx="313766" cy="485764"/>
              </a:xfrm>
              <a:prstGeom prst="straightConnector1">
                <a:avLst/>
              </a:prstGeom>
              <a:ln w="63500">
                <a:solidFill>
                  <a:srgbClr val="001232"/>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6" name="Straight Arrow Connector 15">
              <a:extLst>
                <a:ext uri="{FF2B5EF4-FFF2-40B4-BE49-F238E27FC236}">
                  <a16:creationId xmlns:a16="http://schemas.microsoft.com/office/drawing/2014/main" id="{31717CCB-6E90-4F29-AEBE-C23D7D427D90}"/>
                </a:ext>
              </a:extLst>
            </p:cNvPr>
            <p:cNvCxnSpPr>
              <a:cxnSpLocks/>
            </p:cNvCxnSpPr>
            <p:nvPr/>
          </p:nvCxnSpPr>
          <p:spPr>
            <a:xfrm flipH="1">
              <a:off x="7030238" y="3043376"/>
              <a:ext cx="313766" cy="485764"/>
            </a:xfrm>
            <a:prstGeom prst="straightConnector1">
              <a:avLst/>
            </a:prstGeom>
            <a:ln w="63500">
              <a:solidFill>
                <a:srgbClr val="00123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14501953"/>
      </p:ext>
    </p:extLst>
  </p:cSld>
  <p:clrMapOvr>
    <a:masterClrMapping/>
  </p:clrMapOvr>
  <mc:AlternateContent xmlns:mc="http://schemas.openxmlformats.org/markup-compatibility/2006" xmlns:p14="http://schemas.microsoft.com/office/powerpoint/2010/main">
    <mc:Choice Requires="p14">
      <p:transition spd="slow" p14:dur="2000" advTm="16979"/>
    </mc:Choice>
    <mc:Fallback xmlns="">
      <p:transition spd="slow" advTm="16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childTnLst>
                                  <p:subTnLst>
                                    <p:set>
                                      <p:cBhvr override="childStyle">
                                        <p:cTn dur="1" fill="hold" display="0" masterRel="nextClick" afterEffect="1"/>
                                        <p:tgtEl>
                                          <p:spTgt spid="512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gtEl>
                                        <p:attrNameLst>
                                          <p:attrName>style.visibility</p:attrName>
                                        </p:attrNameLst>
                                      </p:cBhvr>
                                      <p:to>
                                        <p:strVal val="visible"/>
                                      </p:to>
                                    </p:set>
                                  </p:childTnLst>
                                  <p:subTnLst>
                                    <p:set>
                                      <p:cBhvr override="childStyle">
                                        <p:cTn dur="1" fill="hold" display="0" masterRel="nextClick" afterEffect="1"/>
                                        <p:tgtEl>
                                          <p:spTgt spid="512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32"/>
                                        </p:tgtEl>
                                        <p:attrNameLst>
                                          <p:attrName>style.visibility</p:attrName>
                                        </p:attrNameLst>
                                      </p:cBhvr>
                                      <p:to>
                                        <p:strVal val="visible"/>
                                      </p:to>
                                    </p:set>
                                  </p:childTnLst>
                                  <p:subTnLst>
                                    <p:set>
                                      <p:cBhvr override="childStyle">
                                        <p:cTn dur="1" fill="hold" display="0" masterRel="nextClick" afterEffect="1"/>
                                        <p:tgtEl>
                                          <p:spTgt spid="5132"/>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34"/>
                                        </p:tgtEl>
                                        <p:attrNameLst>
                                          <p:attrName>style.visibility</p:attrName>
                                        </p:attrNameLst>
                                      </p:cBhvr>
                                      <p:to>
                                        <p:strVal val="visible"/>
                                      </p:to>
                                    </p:set>
                                  </p:childTnLst>
                                  <p:subTnLst>
                                    <p:set>
                                      <p:cBhvr override="childStyle">
                                        <p:cTn dur="1" fill="hold" display="0" masterRel="nextClick" afterEffect="1"/>
                                        <p:tgtEl>
                                          <p:spTgt spid="5134"/>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01470"/>
            <a:ext cx="9144000" cy="764774"/>
          </a:xfrm>
          <a:prstGeom prst="rect">
            <a:avLst/>
          </a:prstGeom>
          <a:solidFill>
            <a:srgbClr val="001232"/>
          </a:solidFill>
          <a:ln w="3175">
            <a:solidFill>
              <a:srgbClr val="DC00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prstClr val="white"/>
                </a:solidFill>
                <a:latin typeface="Arial" panose="020B0604020202020204" pitchFamily="34" charset="0"/>
                <a:cs typeface="Arial" panose="020B0604020202020204" pitchFamily="34" charset="0"/>
              </a:rPr>
              <a:t>     MRI to understand how the brain works</a:t>
            </a:r>
          </a:p>
        </p:txBody>
      </p:sp>
      <p:sp>
        <p:nvSpPr>
          <p:cNvPr id="9" name="TextBox 8"/>
          <p:cNvSpPr txBox="1"/>
          <p:nvPr/>
        </p:nvSpPr>
        <p:spPr>
          <a:xfrm>
            <a:off x="379231" y="1818602"/>
            <a:ext cx="5615161" cy="2949525"/>
          </a:xfrm>
          <a:prstGeom prst="rect">
            <a:avLst/>
          </a:prstGeom>
          <a:noFill/>
        </p:spPr>
        <p:txBody>
          <a:bodyPr wrap="square" rtlCol="0">
            <a:spAutoFit/>
          </a:bodyPr>
          <a:lstStyle/>
          <a:p>
            <a:pPr marL="214313" indent="-214313">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When we use different parts of your brain there is an increased demand for oxygen and energy, which are transported through the blood stream</a:t>
            </a:r>
          </a:p>
          <a:p>
            <a:pPr marL="214313" indent="-214313">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Functional MRI (fMRI) indirectly measures changes in blood flow based on the amount of </a:t>
            </a:r>
            <a:r>
              <a:rPr lang="en-US" i="1" dirty="0">
                <a:solidFill>
                  <a:prstClr val="black"/>
                </a:solidFill>
                <a:latin typeface="Arial" panose="020B0604020202020204" pitchFamily="34" charset="0"/>
                <a:cs typeface="Arial" panose="020B0604020202020204" pitchFamily="34" charset="0"/>
              </a:rPr>
              <a:t>O</a:t>
            </a:r>
            <a:r>
              <a:rPr lang="en-US" i="1" baseline="-25000" dirty="0">
                <a:solidFill>
                  <a:prstClr val="black"/>
                </a:solidFill>
                <a:latin typeface="Arial" panose="020B0604020202020204" pitchFamily="34" charset="0"/>
                <a:cs typeface="Arial" panose="020B0604020202020204" pitchFamily="34" charset="0"/>
              </a:rPr>
              <a:t>2</a:t>
            </a:r>
            <a:r>
              <a:rPr lang="en-US" dirty="0">
                <a:solidFill>
                  <a:prstClr val="black"/>
                </a:solidFill>
                <a:latin typeface="Arial" panose="020B0604020202020204" pitchFamily="34" charset="0"/>
                <a:cs typeface="Arial" panose="020B0604020202020204" pitchFamily="34" charset="0"/>
              </a:rPr>
              <a:t> carried</a:t>
            </a:r>
            <a:endParaRPr lang="en-US" baseline="-25000" dirty="0">
              <a:solidFill>
                <a:prstClr val="black"/>
              </a:solidFill>
              <a:latin typeface="Arial" panose="020B0604020202020204" pitchFamily="34" charset="0"/>
              <a:cs typeface="Arial" panose="020B0604020202020204" pitchFamily="34" charset="0"/>
            </a:endParaRPr>
          </a:p>
          <a:p>
            <a:pPr marL="214313" indent="-214313">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By monitoring changes over time we can find which parts of the brain are connected and work together</a:t>
            </a:r>
          </a:p>
        </p:txBody>
      </p:sp>
      <p:pic>
        <p:nvPicPr>
          <p:cNvPr id="10" name="Picture 9">
            <a:extLst>
              <a:ext uri="{FF2B5EF4-FFF2-40B4-BE49-F238E27FC236}">
                <a16:creationId xmlns:a16="http://schemas.microsoft.com/office/drawing/2014/main" id="{A2D17D7C-E7E3-4819-9D3F-3B6C12A4F6AE}"/>
              </a:ext>
            </a:extLst>
          </p:cNvPr>
          <p:cNvPicPr>
            <a:picLocks noChangeAspect="1"/>
          </p:cNvPicPr>
          <p:nvPr/>
        </p:nvPicPr>
        <p:blipFill>
          <a:blip r:embed="rId2"/>
          <a:stretch>
            <a:fillRect/>
          </a:stretch>
        </p:blipFill>
        <p:spPr>
          <a:xfrm>
            <a:off x="6372200" y="1959527"/>
            <a:ext cx="2289421" cy="2667673"/>
          </a:xfrm>
          <a:prstGeom prst="rect">
            <a:avLst/>
          </a:prstGeom>
        </p:spPr>
      </p:pic>
    </p:spTree>
    <p:extLst>
      <p:ext uri="{BB962C8B-B14F-4D97-AF65-F5344CB8AC3E}">
        <p14:creationId xmlns:p14="http://schemas.microsoft.com/office/powerpoint/2010/main" val="2779984561"/>
      </p:ext>
    </p:extLst>
  </p:cSld>
  <p:clrMapOvr>
    <a:masterClrMapping/>
  </p:clrMapOvr>
  <mc:AlternateContent xmlns:mc="http://schemas.openxmlformats.org/markup-compatibility/2006" xmlns:p14="http://schemas.microsoft.com/office/powerpoint/2010/main">
    <mc:Choice Requires="p14">
      <p:transition spd="slow" p14:dur="2000" advTm="16979"/>
    </mc:Choice>
    <mc:Fallback xmlns="">
      <p:transition spd="slow" advTm="1697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euro Block 4 - L10 Association and Executive Processing Flashcards |  Quizlet">
            <a:extLst>
              <a:ext uri="{FF2B5EF4-FFF2-40B4-BE49-F238E27FC236}">
                <a16:creationId xmlns:a16="http://schemas.microsoft.com/office/drawing/2014/main" id="{5127CBB3-21E7-4FC0-B2AE-7D0777D855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995686"/>
            <a:ext cx="3835431" cy="26023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401470"/>
            <a:ext cx="9144000" cy="764774"/>
          </a:xfrm>
          <a:prstGeom prst="rect">
            <a:avLst/>
          </a:prstGeom>
          <a:solidFill>
            <a:srgbClr val="001232"/>
          </a:solidFill>
          <a:ln w="3175">
            <a:solidFill>
              <a:srgbClr val="DC00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prstClr val="white"/>
                </a:solidFill>
                <a:latin typeface="Arial" panose="020B0604020202020204" pitchFamily="34" charset="0"/>
                <a:cs typeface="Arial" panose="020B0604020202020204" pitchFamily="34" charset="0"/>
              </a:rPr>
              <a:t>     MRI to understand how the brain works</a:t>
            </a:r>
          </a:p>
        </p:txBody>
      </p:sp>
      <p:sp>
        <p:nvSpPr>
          <p:cNvPr id="9" name="TextBox 8"/>
          <p:cNvSpPr txBox="1"/>
          <p:nvPr/>
        </p:nvSpPr>
        <p:spPr>
          <a:xfrm>
            <a:off x="379231" y="1818602"/>
            <a:ext cx="4840841" cy="2534027"/>
          </a:xfrm>
          <a:prstGeom prst="rect">
            <a:avLst/>
          </a:prstGeom>
          <a:noFill/>
        </p:spPr>
        <p:txBody>
          <a:bodyPr wrap="square" rtlCol="0">
            <a:spAutoFit/>
          </a:bodyPr>
          <a:lstStyle/>
          <a:p>
            <a:pPr marL="214313" indent="-214313">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Function is </a:t>
            </a:r>
            <a:r>
              <a:rPr lang="en-US" dirty="0" err="1">
                <a:solidFill>
                  <a:prstClr val="black"/>
                </a:solidFill>
                <a:latin typeface="Arial" panose="020B0604020202020204" pitchFamily="34" charset="0"/>
                <a:cs typeface="Arial" panose="020B0604020202020204" pitchFamily="34" charset="0"/>
              </a:rPr>
              <a:t>localised</a:t>
            </a:r>
            <a:r>
              <a:rPr lang="en-US" dirty="0">
                <a:solidFill>
                  <a:prstClr val="black"/>
                </a:solidFill>
                <a:latin typeface="Arial" panose="020B0604020202020204" pitchFamily="34" charset="0"/>
                <a:cs typeface="Arial" panose="020B0604020202020204" pitchFamily="34" charset="0"/>
              </a:rPr>
              <a:t> to different parts of the brain, allowing us to map specific tasks &amp; sensations</a:t>
            </a:r>
          </a:p>
          <a:p>
            <a:pPr marL="214313" indent="-214313">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Imaging allows us to account for individual variation e.g. using fMRI for surgical planning to try to avoid/</a:t>
            </a:r>
            <a:r>
              <a:rPr lang="en-US" dirty="0" err="1">
                <a:solidFill>
                  <a:prstClr val="black"/>
                </a:solidFill>
                <a:latin typeface="Arial" panose="020B0604020202020204" pitchFamily="34" charset="0"/>
                <a:cs typeface="Arial" panose="020B0604020202020204" pitchFamily="34" charset="0"/>
              </a:rPr>
              <a:t>minimise</a:t>
            </a:r>
            <a:r>
              <a:rPr lang="en-US" dirty="0">
                <a:solidFill>
                  <a:prstClr val="black"/>
                </a:solidFill>
                <a:latin typeface="Arial" panose="020B0604020202020204" pitchFamily="34" charset="0"/>
                <a:cs typeface="Arial" panose="020B0604020202020204" pitchFamily="34" charset="0"/>
              </a:rPr>
              <a:t> damage</a:t>
            </a:r>
          </a:p>
        </p:txBody>
      </p:sp>
      <p:pic>
        <p:nvPicPr>
          <p:cNvPr id="11270" name="Picture 6" descr="homunculus">
            <a:extLst>
              <a:ext uri="{FF2B5EF4-FFF2-40B4-BE49-F238E27FC236}">
                <a16:creationId xmlns:a16="http://schemas.microsoft.com/office/drawing/2014/main" id="{76685C05-6873-48F0-AC4F-FBD2D55430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720" y="2499742"/>
            <a:ext cx="4122117" cy="1594216"/>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Frontiers | Pre-surgical Brain Mapping: To Rest or Not to Rest? | Neurology">
            <a:extLst>
              <a:ext uri="{FF2B5EF4-FFF2-40B4-BE49-F238E27FC236}">
                <a16:creationId xmlns:a16="http://schemas.microsoft.com/office/drawing/2014/main" id="{1CC5BE4C-DC55-4276-87F3-A67F34FFCB8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750"/>
          <a:stretch/>
        </p:blipFill>
        <p:spPr bwMode="auto">
          <a:xfrm>
            <a:off x="5047889" y="2210898"/>
            <a:ext cx="4035778" cy="2171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482093"/>
      </p:ext>
    </p:extLst>
  </p:cSld>
  <p:clrMapOvr>
    <a:masterClrMapping/>
  </p:clrMapOvr>
  <mc:AlternateContent xmlns:mc="http://schemas.openxmlformats.org/markup-compatibility/2006" xmlns:p14="http://schemas.microsoft.com/office/powerpoint/2010/main">
    <mc:Choice Requires="p14">
      <p:transition spd="slow" p14:dur="2000" advTm="16979"/>
    </mc:Choice>
    <mc:Fallback xmlns="">
      <p:transition spd="slow" advTm="16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childTnLst>
                                  <p:subTnLst>
                                    <p:set>
                                      <p:cBhvr override="childStyle">
                                        <p:cTn dur="1" fill="hold" display="0" masterRel="nextClick" afterEffect="1"/>
                                        <p:tgtEl>
                                          <p:spTgt spid="1126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70"/>
                                        </p:tgtEl>
                                        <p:attrNameLst>
                                          <p:attrName>style.visibility</p:attrName>
                                        </p:attrNameLst>
                                      </p:cBhvr>
                                      <p:to>
                                        <p:strVal val="visible"/>
                                      </p:to>
                                    </p:set>
                                  </p:childTnLst>
                                  <p:subTnLst>
                                    <p:set>
                                      <p:cBhvr override="childStyle">
                                        <p:cTn dur="1" fill="hold" display="0" masterRel="nextClick" afterEffect="1"/>
                                        <p:tgtEl>
                                          <p:spTgt spid="11270"/>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E674294-D6D6-4390-A2D9-4438A9585155}"/>
              </a:ext>
            </a:extLst>
          </p:cNvPr>
          <p:cNvGrpSpPr/>
          <p:nvPr/>
        </p:nvGrpSpPr>
        <p:grpSpPr>
          <a:xfrm>
            <a:off x="5652120" y="2067694"/>
            <a:ext cx="3442801" cy="2582100"/>
            <a:chOff x="5652120" y="2067694"/>
            <a:chExt cx="3442801" cy="2582100"/>
          </a:xfrm>
        </p:grpSpPr>
        <p:pic>
          <p:nvPicPr>
            <p:cNvPr id="8194" name="Picture 2" descr="Image">
              <a:extLst>
                <a:ext uri="{FF2B5EF4-FFF2-40B4-BE49-F238E27FC236}">
                  <a16:creationId xmlns:a16="http://schemas.microsoft.com/office/drawing/2014/main" id="{3F1AC9C3-0BAB-480F-94A1-163BEA8D0D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2067694"/>
              <a:ext cx="3442801" cy="25821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0E5A207-7BF0-486E-B6E9-CDCF8A2CFF60}"/>
                </a:ext>
              </a:extLst>
            </p:cNvPr>
            <p:cNvSpPr txBox="1"/>
            <p:nvPr/>
          </p:nvSpPr>
          <p:spPr>
            <a:xfrm>
              <a:off x="5652120" y="2067694"/>
              <a:ext cx="3442801" cy="461665"/>
            </a:xfrm>
            <a:prstGeom prst="rect">
              <a:avLst/>
            </a:prstGeom>
            <a:solidFill>
              <a:srgbClr val="001232"/>
            </a:solidFill>
          </p:spPr>
          <p:txBody>
            <a:bodyPr wrap="square">
              <a:spAutoFit/>
            </a:bodyPr>
            <a:lstStyle/>
            <a:p>
              <a:r>
                <a:rPr lang="en-US" sz="1200" dirty="0">
                  <a:solidFill>
                    <a:schemeClr val="tx2"/>
                  </a:solidFill>
                </a:rPr>
                <a:t>3D printed brains at 26, 30, 34, 38 &amp; 42 weeks</a:t>
              </a:r>
            </a:p>
            <a:p>
              <a:endParaRPr lang="en-US" sz="1200" dirty="0">
                <a:solidFill>
                  <a:schemeClr val="tx2"/>
                </a:solidFill>
              </a:endParaRPr>
            </a:p>
          </p:txBody>
        </p:sp>
      </p:grpSp>
      <p:pic>
        <p:nvPicPr>
          <p:cNvPr id="8202" name="Picture 10" descr="Diffusion tensor imaging - NeuRA Library">
            <a:extLst>
              <a:ext uri="{FF2B5EF4-FFF2-40B4-BE49-F238E27FC236}">
                <a16:creationId xmlns:a16="http://schemas.microsoft.com/office/drawing/2014/main" id="{F8C92A2C-FE81-4F36-9D2B-285DF4B7A2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8725" y="1683243"/>
            <a:ext cx="2529590" cy="32305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401470"/>
            <a:ext cx="9144000" cy="764774"/>
          </a:xfrm>
          <a:prstGeom prst="rect">
            <a:avLst/>
          </a:prstGeom>
          <a:solidFill>
            <a:srgbClr val="001232"/>
          </a:solidFill>
          <a:ln w="3175">
            <a:solidFill>
              <a:srgbClr val="DC00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prstClr val="white"/>
                </a:solidFill>
                <a:latin typeface="Arial" panose="020B0604020202020204" pitchFamily="34" charset="0"/>
                <a:cs typeface="Arial" panose="020B0604020202020204" pitchFamily="34" charset="0"/>
              </a:rPr>
              <a:t>     MRI to understand how our brain grows</a:t>
            </a:r>
          </a:p>
        </p:txBody>
      </p:sp>
      <p:sp>
        <p:nvSpPr>
          <p:cNvPr id="9" name="TextBox 8"/>
          <p:cNvSpPr txBox="1"/>
          <p:nvPr/>
        </p:nvSpPr>
        <p:spPr>
          <a:xfrm>
            <a:off x="379232" y="1818602"/>
            <a:ext cx="5321968" cy="2118529"/>
          </a:xfrm>
          <a:prstGeom prst="rect">
            <a:avLst/>
          </a:prstGeom>
          <a:noFill/>
        </p:spPr>
        <p:txBody>
          <a:bodyPr wrap="square" rtlCol="0">
            <a:spAutoFit/>
          </a:bodyPr>
          <a:lstStyle/>
          <a:p>
            <a:pPr marL="214313" indent="-214313">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Not fully developed until age of 25 </a:t>
            </a:r>
          </a:p>
          <a:p>
            <a:pPr marL="214313" indent="-214313">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Prefrontal cortex – integrates information, executive function – is amongst last to develop</a:t>
            </a:r>
          </a:p>
          <a:p>
            <a:pPr marL="214313" indent="-214313">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Over this period connections in the brain strengthen (myelination)</a:t>
            </a:r>
          </a:p>
        </p:txBody>
      </p:sp>
      <p:pic>
        <p:nvPicPr>
          <p:cNvPr id="8198" name="Picture 6" descr="Prefrontal Cortex - The Science of Psychotherapy">
            <a:extLst>
              <a:ext uri="{FF2B5EF4-FFF2-40B4-BE49-F238E27FC236}">
                <a16:creationId xmlns:a16="http://schemas.microsoft.com/office/drawing/2014/main" id="{A094D8B4-A10F-4B11-A68E-32AF51C8E3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0779" y="1886003"/>
            <a:ext cx="2945482" cy="294548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801CF6A4-B92F-4D2A-88D9-212E06410635}"/>
              </a:ext>
            </a:extLst>
          </p:cNvPr>
          <p:cNvGrpSpPr/>
          <p:nvPr/>
        </p:nvGrpSpPr>
        <p:grpSpPr>
          <a:xfrm>
            <a:off x="5808414" y="2051617"/>
            <a:ext cx="3130211" cy="2486300"/>
            <a:chOff x="1049544" y="1614315"/>
            <a:chExt cx="2529590" cy="1870709"/>
          </a:xfrm>
        </p:grpSpPr>
        <p:pic>
          <p:nvPicPr>
            <p:cNvPr id="8200" name="Picture 8">
              <a:extLst>
                <a:ext uri="{FF2B5EF4-FFF2-40B4-BE49-F238E27FC236}">
                  <a16:creationId xmlns:a16="http://schemas.microsoft.com/office/drawing/2014/main" id="{957C9BB0-1C89-492E-B61C-BF35E955E17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9245"/>
            <a:stretch/>
          </p:blipFill>
          <p:spPr bwMode="auto">
            <a:xfrm>
              <a:off x="1049544" y="3127433"/>
              <a:ext cx="2529590" cy="3575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40F8E522-9AA3-4CF9-B69B-475E370F6E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8607" b="30638"/>
            <a:stretch/>
          </p:blipFill>
          <p:spPr bwMode="auto">
            <a:xfrm>
              <a:off x="1049544" y="2776610"/>
              <a:ext cx="2529590" cy="3575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14A7A0E0-4C85-4931-B498-D62E73F7E25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4940"/>
            <a:stretch/>
          </p:blipFill>
          <p:spPr bwMode="auto">
            <a:xfrm>
              <a:off x="1049544" y="1614315"/>
              <a:ext cx="2529590" cy="116568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65596820"/>
      </p:ext>
    </p:extLst>
  </p:cSld>
  <p:clrMapOvr>
    <a:masterClrMapping/>
  </p:clrMapOvr>
  <mc:AlternateContent xmlns:mc="http://schemas.openxmlformats.org/markup-compatibility/2006" xmlns:p14="http://schemas.microsoft.com/office/powerpoint/2010/main">
    <mc:Choice Requires="p14">
      <p:transition spd="slow" p14:dur="2000" advTm="16979"/>
    </mc:Choice>
    <mc:Fallback xmlns="">
      <p:transition spd="slow" advTm="16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8"/>
                                        </p:tgtEl>
                                        <p:attrNameLst>
                                          <p:attrName>style.visibility</p:attrName>
                                        </p:attrNameLst>
                                      </p:cBhvr>
                                      <p:to>
                                        <p:strVal val="visible"/>
                                      </p:to>
                                    </p:set>
                                  </p:childTnLst>
                                  <p:subTnLst>
                                    <p:set>
                                      <p:cBhvr override="childStyle">
                                        <p:cTn dur="1" fill="hold" display="0" masterRel="nextClick" afterEffect="1"/>
                                        <p:tgtEl>
                                          <p:spTgt spid="819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02"/>
                                        </p:tgtEl>
                                        <p:attrNameLst>
                                          <p:attrName>style.visibility</p:attrName>
                                        </p:attrNameLst>
                                      </p:cBhvr>
                                      <p:to>
                                        <p:strVal val="visible"/>
                                      </p:to>
                                    </p:set>
                                  </p:childTnLst>
                                  <p:subTnLst>
                                    <p:set>
                                      <p:cBhvr override="childStyle">
                                        <p:cTn dur="1" fill="hold" display="0" masterRel="nextClick" afterEffect="1"/>
                                        <p:tgtEl>
                                          <p:spTgt spid="8202"/>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42DBD2D9-4DB5-4D72-B5C9-3B57E74199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0115" y="2140728"/>
            <a:ext cx="3461370" cy="23052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401470"/>
            <a:ext cx="9144000" cy="764774"/>
          </a:xfrm>
          <a:prstGeom prst="rect">
            <a:avLst/>
          </a:prstGeom>
          <a:solidFill>
            <a:srgbClr val="001232"/>
          </a:solidFill>
          <a:ln w="3175">
            <a:solidFill>
              <a:srgbClr val="DC00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prstClr val="white"/>
                </a:solidFill>
                <a:latin typeface="Arial" panose="020B0604020202020204" pitchFamily="34" charset="0"/>
                <a:cs typeface="Arial" panose="020B0604020202020204" pitchFamily="34" charset="0"/>
              </a:rPr>
              <a:t>     MRI to understand how our brain changes</a:t>
            </a:r>
          </a:p>
        </p:txBody>
      </p:sp>
      <p:sp>
        <p:nvSpPr>
          <p:cNvPr id="9" name="TextBox 8"/>
          <p:cNvSpPr txBox="1"/>
          <p:nvPr/>
        </p:nvSpPr>
        <p:spPr>
          <a:xfrm>
            <a:off x="379231" y="1818602"/>
            <a:ext cx="4984857" cy="2949525"/>
          </a:xfrm>
          <a:prstGeom prst="rect">
            <a:avLst/>
          </a:prstGeom>
          <a:noFill/>
        </p:spPr>
        <p:txBody>
          <a:bodyPr wrap="square" rtlCol="0">
            <a:spAutoFit/>
          </a:bodyPr>
          <a:lstStyle/>
          <a:p>
            <a:pPr marL="214313" indent="-214313">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As we age our brains also change:</a:t>
            </a:r>
          </a:p>
          <a:p>
            <a:pPr marL="671513" lvl="1" indent="-214313">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They become noticeably smaller</a:t>
            </a:r>
          </a:p>
          <a:p>
            <a:pPr marL="671513" lvl="1" indent="-214313">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Over time damage occurs </a:t>
            </a:r>
          </a:p>
          <a:p>
            <a:pPr marL="214313" indent="-214313">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Several studies try to understand the factors behind better brain ageing</a:t>
            </a:r>
          </a:p>
          <a:p>
            <a:pPr marL="671513" lvl="1" indent="-214313">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Many we can control: eating well, not smoking, exercising, education </a:t>
            </a:r>
            <a:r>
              <a:rPr lang="en-US" dirty="0" err="1">
                <a:solidFill>
                  <a:prstClr val="black"/>
                </a:solidFill>
                <a:latin typeface="Arial" panose="020B0604020202020204" pitchFamily="34" charset="0"/>
                <a:cs typeface="Arial" panose="020B0604020202020204" pitchFamily="34" charset="0"/>
              </a:rPr>
              <a:t>etc</a:t>
            </a:r>
            <a:endParaRPr lang="en-US" dirty="0">
              <a:solidFill>
                <a:prstClr val="black"/>
              </a:solidFill>
              <a:latin typeface="Arial" panose="020B0604020202020204" pitchFamily="34" charset="0"/>
              <a:cs typeface="Arial" panose="020B0604020202020204" pitchFamily="34" charset="0"/>
            </a:endParaRPr>
          </a:p>
        </p:txBody>
      </p:sp>
      <p:pic>
        <p:nvPicPr>
          <p:cNvPr id="2" name="-bZef9qSEA39ON-V">
            <a:hlinkClick r:id="" action="ppaction://media"/>
            <a:extLst>
              <a:ext uri="{FF2B5EF4-FFF2-40B4-BE49-F238E27FC236}">
                <a16:creationId xmlns:a16="http://schemas.microsoft.com/office/drawing/2014/main" id="{D6592797-95E8-4043-8198-F6D7840F5043}"/>
              </a:ext>
            </a:extLst>
          </p:cNvPr>
          <p:cNvPicPr>
            <a:picLocks noChangeAspect="1"/>
          </p:cNvPicPr>
          <p:nvPr>
            <a:videoFile r:link="rId1"/>
            <p:extLst>
              <p:ext uri="{DAA4B4D4-6D71-4841-9C94-3DE7FCFB9230}">
                <p14:media xmlns:p14="http://schemas.microsoft.com/office/powerpoint/2010/main" r:embed="rId2">
                  <p14:trim end="30552.3333"/>
                </p14:media>
              </p:ext>
            </p:extLst>
          </p:nvPr>
        </p:nvPicPr>
        <p:blipFill>
          <a:blip r:embed="rId5"/>
          <a:stretch>
            <a:fillRect/>
          </a:stretch>
        </p:blipFill>
        <p:spPr>
          <a:xfrm>
            <a:off x="5437452" y="2320235"/>
            <a:ext cx="3460014" cy="1946258"/>
          </a:xfrm>
          <a:prstGeom prst="rect">
            <a:avLst/>
          </a:prstGeom>
        </p:spPr>
      </p:pic>
    </p:spTree>
    <p:extLst>
      <p:ext uri="{BB962C8B-B14F-4D97-AF65-F5344CB8AC3E}">
        <p14:creationId xmlns:p14="http://schemas.microsoft.com/office/powerpoint/2010/main" val="2614333591"/>
      </p:ext>
    </p:extLst>
  </p:cSld>
  <p:clrMapOvr>
    <a:masterClrMapping/>
  </p:clrMapOvr>
  <mc:AlternateContent xmlns:mc="http://schemas.openxmlformats.org/markup-compatibility/2006" xmlns:p14="http://schemas.microsoft.com/office/powerpoint/2010/main">
    <mc:Choice Requires="p14">
      <p:transition spd="slow" p14:dur="2000" advTm="16979"/>
    </mc:Choice>
    <mc:Fallback xmlns="">
      <p:transition spd="slow" advTm="169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33" fill="hold"/>
                                        <p:tgtEl>
                                          <p:spTgt spid="2"/>
                                        </p:tgtEl>
                                      </p:cBhvr>
                                    </p:cmd>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01470"/>
            <a:ext cx="9144000" cy="764774"/>
          </a:xfrm>
          <a:prstGeom prst="rect">
            <a:avLst/>
          </a:prstGeom>
          <a:solidFill>
            <a:srgbClr val="001232"/>
          </a:solidFill>
          <a:ln w="3175">
            <a:solidFill>
              <a:srgbClr val="DC00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prstClr val="white"/>
                </a:solidFill>
                <a:latin typeface="Arial" panose="020B0604020202020204" pitchFamily="34" charset="0"/>
                <a:cs typeface="Arial" panose="020B0604020202020204" pitchFamily="34" charset="0"/>
              </a:rPr>
              <a:t>      Conclusion</a:t>
            </a:r>
          </a:p>
        </p:txBody>
      </p:sp>
      <p:sp>
        <p:nvSpPr>
          <p:cNvPr id="9" name="TextBox 8"/>
          <p:cNvSpPr txBox="1"/>
          <p:nvPr/>
        </p:nvSpPr>
        <p:spPr>
          <a:xfrm>
            <a:off x="379231" y="1818602"/>
            <a:ext cx="5992969" cy="253402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MRI is an incredibly important tool, helping to understand our brain, how it works and changes</a:t>
            </a:r>
          </a:p>
          <a:p>
            <a:pPr marL="285750" indent="-285750">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Technical and methodological advances have huge potential to improve knowledge of how the brain works</a:t>
            </a:r>
          </a:p>
          <a:p>
            <a:pPr marL="285750" indent="-285750">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With time this may lead to more accurate diagnosis and help develop better treatments</a:t>
            </a:r>
          </a:p>
        </p:txBody>
      </p:sp>
      <p:pic>
        <p:nvPicPr>
          <p:cNvPr id="5" name="Picture 4">
            <a:extLst>
              <a:ext uri="{FF2B5EF4-FFF2-40B4-BE49-F238E27FC236}">
                <a16:creationId xmlns:a16="http://schemas.microsoft.com/office/drawing/2014/main" id="{0CA42B0C-5B27-40F5-A26D-3888CA577E2D}"/>
              </a:ext>
            </a:extLst>
          </p:cNvPr>
          <p:cNvPicPr>
            <a:picLocks noChangeAspect="1"/>
          </p:cNvPicPr>
          <p:nvPr/>
        </p:nvPicPr>
        <p:blipFill rotWithShape="1">
          <a:blip r:embed="rId2"/>
          <a:srcRect l="4375" r="8677"/>
          <a:stretch/>
        </p:blipFill>
        <p:spPr>
          <a:xfrm>
            <a:off x="6516216" y="1909838"/>
            <a:ext cx="2520280" cy="2767051"/>
          </a:xfrm>
          <a:prstGeom prst="rect">
            <a:avLst/>
          </a:prstGeom>
        </p:spPr>
      </p:pic>
    </p:spTree>
    <p:extLst>
      <p:ext uri="{BB962C8B-B14F-4D97-AF65-F5344CB8AC3E}">
        <p14:creationId xmlns:p14="http://schemas.microsoft.com/office/powerpoint/2010/main" val="1259428538"/>
      </p:ext>
    </p:extLst>
  </p:cSld>
  <p:clrMapOvr>
    <a:masterClrMapping/>
  </p:clrMapOvr>
  <mc:AlternateContent xmlns:mc="http://schemas.openxmlformats.org/markup-compatibility/2006" xmlns:p14="http://schemas.microsoft.com/office/powerpoint/2010/main">
    <mc:Choice Requires="p14">
      <p:transition spd="slow" p14:dur="2000" advTm="23624"/>
    </mc:Choice>
    <mc:Fallback xmlns="">
      <p:transition spd="slow" advTm="23624"/>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108520" y="1205115"/>
            <a:ext cx="2732636" cy="753418"/>
          </a:xfrm>
          <a:prstGeom prst="rect">
            <a:avLst/>
          </a:prstGeom>
        </p:spPr>
      </p:pic>
      <p:sp>
        <p:nvSpPr>
          <p:cNvPr id="4" name="Rectangle 3"/>
          <p:cNvSpPr/>
          <p:nvPr/>
        </p:nvSpPr>
        <p:spPr>
          <a:xfrm>
            <a:off x="0" y="401470"/>
            <a:ext cx="9144000" cy="764774"/>
          </a:xfrm>
          <a:prstGeom prst="rect">
            <a:avLst/>
          </a:prstGeom>
          <a:solidFill>
            <a:srgbClr val="001232"/>
          </a:solidFill>
          <a:ln w="3175">
            <a:solidFill>
              <a:srgbClr val="DC00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GB" sz="2400" b="1" dirty="0">
                <a:solidFill>
                  <a:prstClr val="white"/>
                </a:solidFill>
                <a:latin typeface="Arial" panose="020B0604020202020204" pitchFamily="34" charset="0"/>
                <a:cs typeface="Arial" panose="020B0604020202020204" pitchFamily="34" charset="0"/>
              </a:rPr>
              <a:t>      Acknowledgements</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326" y="1205115"/>
            <a:ext cx="1202498" cy="705815"/>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6233" y="1205115"/>
            <a:ext cx="2783381" cy="705815"/>
          </a:xfrm>
          <a:prstGeom prst="rect">
            <a:avLst/>
          </a:prstGeom>
        </p:spPr>
      </p:pic>
      <p:pic>
        <p:nvPicPr>
          <p:cNvPr id="2" name="Picture 2" descr="Image result for sinapse scotla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536" y="1205115"/>
            <a:ext cx="2514464" cy="7058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79712" y="2020027"/>
            <a:ext cx="5395217" cy="2986368"/>
          </a:xfrm>
          <a:prstGeom prst="rect">
            <a:avLst/>
          </a:prstGeom>
        </p:spPr>
      </p:pic>
    </p:spTree>
    <p:extLst>
      <p:ext uri="{BB962C8B-B14F-4D97-AF65-F5344CB8AC3E}">
        <p14:creationId xmlns:p14="http://schemas.microsoft.com/office/powerpoint/2010/main" val="2018495732"/>
      </p:ext>
    </p:extLst>
  </p:cSld>
  <p:clrMapOvr>
    <a:masterClrMapping/>
  </p:clrMapOvr>
  <mc:AlternateContent xmlns:mc="http://schemas.openxmlformats.org/markup-compatibility/2006" xmlns:p14="http://schemas.microsoft.com/office/powerpoint/2010/main">
    <mc:Choice Requires="p14">
      <p:transition spd="slow" p14:dur="2000" advTm="12686"/>
    </mc:Choice>
    <mc:Fallback xmlns="">
      <p:transition spd="slow" advTm="1268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DA46F24-EB26-4D4D-BFC8-7F7F0E81D9DF}"/>
              </a:ext>
            </a:extLst>
          </p:cNvPr>
          <p:cNvSpPr txBox="1"/>
          <p:nvPr/>
        </p:nvSpPr>
        <p:spPr>
          <a:xfrm>
            <a:off x="379230" y="1815844"/>
            <a:ext cx="5704937" cy="2534027"/>
          </a:xfrm>
          <a:prstGeom prst="rect">
            <a:avLst/>
          </a:prstGeom>
          <a:noFill/>
        </p:spPr>
        <p:txBody>
          <a:bodyPr wrap="square" rtlCol="0">
            <a:spAutoFit/>
          </a:bodyPr>
          <a:lstStyle/>
          <a:p>
            <a:pPr marL="214313" indent="-214313">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I</a:t>
            </a:r>
          </a:p>
          <a:p>
            <a:pPr marL="214313" indent="-214313">
              <a:lnSpc>
                <a:spcPct val="150000"/>
              </a:lnSpc>
              <a:buFont typeface="Arial" panose="020B0604020202020204" pitchFamily="34" charset="0"/>
              <a:buChar char="•"/>
            </a:pPr>
            <a:endParaRPr lang="en-US" dirty="0">
              <a:solidFill>
                <a:prstClr val="black"/>
              </a:solidFill>
              <a:latin typeface="Arial" panose="020B0604020202020204" pitchFamily="34" charset="0"/>
              <a:cs typeface="Arial" panose="020B0604020202020204" pitchFamily="34" charset="0"/>
            </a:endParaRPr>
          </a:p>
          <a:p>
            <a:pPr marL="214313" indent="-214313">
              <a:lnSpc>
                <a:spcPct val="150000"/>
              </a:lnSpc>
              <a:buFont typeface="Arial" panose="020B0604020202020204" pitchFamily="34" charset="0"/>
              <a:buChar char="•"/>
            </a:pPr>
            <a:endParaRPr lang="en-US" dirty="0">
              <a:solidFill>
                <a:prstClr val="black"/>
              </a:solidFill>
              <a:latin typeface="Arial" panose="020B0604020202020204" pitchFamily="34" charset="0"/>
              <a:cs typeface="Arial" panose="020B0604020202020204" pitchFamily="34" charset="0"/>
            </a:endParaRPr>
          </a:p>
          <a:p>
            <a:pPr>
              <a:lnSpc>
                <a:spcPct val="150000"/>
              </a:lnSpc>
            </a:pPr>
            <a:endParaRPr lang="en-US" dirty="0">
              <a:solidFill>
                <a:prstClr val="black"/>
              </a:solidFill>
              <a:latin typeface="Arial" panose="020B0604020202020204" pitchFamily="34" charset="0"/>
              <a:cs typeface="Arial" panose="020B0604020202020204" pitchFamily="34" charset="0"/>
            </a:endParaRPr>
          </a:p>
          <a:p>
            <a:pPr marL="214313" indent="-214313">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Indeed the first evidence we have of surgery is on the brain (known as trepanation)</a:t>
            </a:r>
            <a:endParaRPr lang="en-GB" dirty="0">
              <a:solidFill>
                <a:prstClr val="black"/>
              </a:solidFill>
              <a:latin typeface="Arial" panose="020B0604020202020204" pitchFamily="34" charset="0"/>
              <a:cs typeface="Arial" panose="020B0604020202020204" pitchFamily="34" charset="0"/>
            </a:endParaRPr>
          </a:p>
        </p:txBody>
      </p:sp>
      <p:sp>
        <p:nvSpPr>
          <p:cNvPr id="4" name="Rectangle 3"/>
          <p:cNvSpPr/>
          <p:nvPr/>
        </p:nvSpPr>
        <p:spPr>
          <a:xfrm>
            <a:off x="0" y="401470"/>
            <a:ext cx="9144000" cy="764774"/>
          </a:xfrm>
          <a:prstGeom prst="rect">
            <a:avLst/>
          </a:prstGeom>
          <a:solidFill>
            <a:srgbClr val="001232"/>
          </a:solidFill>
          <a:ln w="3175">
            <a:solidFill>
              <a:srgbClr val="DC00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prstClr val="white"/>
                </a:solidFill>
                <a:latin typeface="Arial" panose="020B0604020202020204" pitchFamily="34" charset="0"/>
                <a:cs typeface="Arial" panose="020B0604020202020204" pitchFamily="34" charset="0"/>
              </a:rPr>
              <a:t>     Introduction – Where to start?</a:t>
            </a:r>
          </a:p>
        </p:txBody>
      </p:sp>
      <p:sp>
        <p:nvSpPr>
          <p:cNvPr id="9" name="TextBox 8"/>
          <p:cNvSpPr txBox="1"/>
          <p:nvPr/>
        </p:nvSpPr>
        <p:spPr>
          <a:xfrm>
            <a:off x="379231" y="1818602"/>
            <a:ext cx="5704937" cy="1703030"/>
          </a:xfrm>
          <a:prstGeom prst="rect">
            <a:avLst/>
          </a:prstGeom>
          <a:noFill/>
        </p:spPr>
        <p:txBody>
          <a:bodyPr wrap="square" rtlCol="0">
            <a:spAutoFit/>
          </a:bodyPr>
          <a:lstStyle/>
          <a:p>
            <a:pPr marL="214313" indent="-214313">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Understanding our brains is a key part of our quest to knowing ourselves and, both individually and as a species, why we act the way we do</a:t>
            </a:r>
          </a:p>
          <a:p>
            <a:pPr lvl="1">
              <a:lnSpc>
                <a:spcPct val="150000"/>
              </a:lnSpc>
            </a:pPr>
            <a:r>
              <a:rPr lang="en-US" i="1" dirty="0">
                <a:solidFill>
                  <a:prstClr val="black"/>
                </a:solidFill>
                <a:latin typeface="Arial" panose="020B0604020202020204" pitchFamily="34" charset="0"/>
                <a:cs typeface="Arial" panose="020B0604020202020204" pitchFamily="34" charset="0"/>
              </a:rPr>
              <a:t>	“The unexamined life is not worth living”</a:t>
            </a:r>
            <a:endParaRPr lang="en-US" sz="1200" i="1" dirty="0">
              <a:solidFill>
                <a:prstClr val="black"/>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C56FB0A1-E469-4720-938B-C757D9738D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1635646"/>
            <a:ext cx="2736304" cy="289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248879"/>
      </p:ext>
    </p:extLst>
  </p:cSld>
  <p:clrMapOvr>
    <a:masterClrMapping/>
  </p:clrMapOvr>
  <mc:AlternateContent xmlns:mc="http://schemas.openxmlformats.org/markup-compatibility/2006" xmlns:p14="http://schemas.microsoft.com/office/powerpoint/2010/main">
    <mc:Choice Requires="p14">
      <p:transition spd="slow" p14:dur="2000" advTm="16979"/>
    </mc:Choice>
    <mc:Fallback xmlns="">
      <p:transition spd="slow" advTm="169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01470"/>
            <a:ext cx="9144000" cy="764774"/>
          </a:xfrm>
          <a:prstGeom prst="rect">
            <a:avLst/>
          </a:prstGeom>
          <a:solidFill>
            <a:srgbClr val="001232"/>
          </a:solidFill>
          <a:ln w="3175">
            <a:solidFill>
              <a:srgbClr val="DC00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prstClr val="white"/>
                </a:solidFill>
                <a:latin typeface="Arial" panose="020B0604020202020204" pitchFamily="34" charset="0"/>
                <a:cs typeface="Arial" panose="020B0604020202020204" pitchFamily="34" charset="0"/>
              </a:rPr>
              <a:t>     Introduction – Where to start?</a:t>
            </a:r>
          </a:p>
        </p:txBody>
      </p:sp>
      <p:sp>
        <p:nvSpPr>
          <p:cNvPr id="9" name="TextBox 8"/>
          <p:cNvSpPr txBox="1"/>
          <p:nvPr/>
        </p:nvSpPr>
        <p:spPr>
          <a:xfrm>
            <a:off x="379231" y="1818602"/>
            <a:ext cx="5615161" cy="2949525"/>
          </a:xfrm>
          <a:prstGeom prst="rect">
            <a:avLst/>
          </a:prstGeom>
          <a:noFill/>
        </p:spPr>
        <p:txBody>
          <a:bodyPr wrap="square" rtlCol="0">
            <a:spAutoFit/>
          </a:bodyPr>
          <a:lstStyle/>
          <a:p>
            <a:pPr marL="214313" indent="-214313">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While we can learn a lot about the brain from surgical approaches there are limitations</a:t>
            </a:r>
          </a:p>
          <a:p>
            <a:pPr marL="671513" lvl="1" indent="-214313">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It is very invasive – which can disrupt the systems we want to study</a:t>
            </a:r>
          </a:p>
          <a:p>
            <a:pPr marL="671513" lvl="1" indent="-214313">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Involves risk – hard to find volunteers, and cannot do it multiple times</a:t>
            </a:r>
          </a:p>
          <a:p>
            <a:pPr marL="214313" indent="-214313">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Similarly limitations to anatomy – inherently static</a:t>
            </a:r>
            <a:endParaRPr lang="en-GB" dirty="0">
              <a:solidFill>
                <a:prstClr val="black"/>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DC9FCFCD-1AD2-4D2B-AFB9-9C663F0AECE3}"/>
              </a:ext>
            </a:extLst>
          </p:cNvPr>
          <p:cNvGrpSpPr/>
          <p:nvPr/>
        </p:nvGrpSpPr>
        <p:grpSpPr>
          <a:xfrm>
            <a:off x="5938763" y="1355934"/>
            <a:ext cx="2974970" cy="3425558"/>
            <a:chOff x="5938763" y="1355934"/>
            <a:chExt cx="2974970" cy="3425558"/>
          </a:xfrm>
        </p:grpSpPr>
        <p:grpSp>
          <p:nvGrpSpPr>
            <p:cNvPr id="2" name="Group 1">
              <a:extLst>
                <a:ext uri="{FF2B5EF4-FFF2-40B4-BE49-F238E27FC236}">
                  <a16:creationId xmlns:a16="http://schemas.microsoft.com/office/drawing/2014/main" id="{734AD99A-0D59-4C82-84A8-DC18E0FBC22F}"/>
                </a:ext>
              </a:extLst>
            </p:cNvPr>
            <p:cNvGrpSpPr/>
            <p:nvPr/>
          </p:nvGrpSpPr>
          <p:grpSpPr>
            <a:xfrm>
              <a:off x="5994392" y="1725266"/>
              <a:ext cx="2770377" cy="2720697"/>
              <a:chOff x="6050136" y="1574405"/>
              <a:chExt cx="2770377" cy="2720697"/>
            </a:xfrm>
          </p:grpSpPr>
          <p:pic>
            <p:nvPicPr>
              <p:cNvPr id="2050" name="Picture 2" descr="Illustration of from the book, Deutsche Kalendar. Circular rim frames a scene of a woman seated with her eyes closed eyes, facing away from a man on the right who rests his head on his hands on a table.">
                <a:extLst>
                  <a:ext uri="{FF2B5EF4-FFF2-40B4-BE49-F238E27FC236}">
                    <a16:creationId xmlns:a16="http://schemas.microsoft.com/office/drawing/2014/main" id="{75C786AA-9CD6-478B-9BF1-443E79B817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2263" y="1574405"/>
                <a:ext cx="123825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llustration of from the book, Deutsche Kalendar. Circular rim frames a scene showing a young man embraces a woman.">
                <a:extLst>
                  <a:ext uri="{FF2B5EF4-FFF2-40B4-BE49-F238E27FC236}">
                    <a16:creationId xmlns:a16="http://schemas.microsoft.com/office/drawing/2014/main" id="{6BE377BE-2D9B-4CFB-B3D2-716E8B1CB7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1574405"/>
                <a:ext cx="123825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llustration of Phlegmatic from the book, Deutsche Kalendar. Circular rim frames a scene showing a young man and a young woman playing string instruments facing each other.">
                <a:extLst>
                  <a:ext uri="{FF2B5EF4-FFF2-40B4-BE49-F238E27FC236}">
                    <a16:creationId xmlns:a16="http://schemas.microsoft.com/office/drawing/2014/main" id="{C3EC9AC1-DF0D-48FA-B068-48EAB13A1A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0136" y="3056852"/>
                <a:ext cx="123825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llustration from the book, Deutsche Kalendar. Circular rim frames a scene showing a man with a stick raising his arm as a women sits before him.">
                <a:extLst>
                  <a:ext uri="{FF2B5EF4-FFF2-40B4-BE49-F238E27FC236}">
                    <a16:creationId xmlns:a16="http://schemas.microsoft.com/office/drawing/2014/main" id="{BB59F3AE-0208-48A9-9E8B-8FFB95F502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2263" y="3056852"/>
                <a:ext cx="1238250" cy="123825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id="{152FD14C-6FB6-408E-A147-D70D2644AB71}"/>
                </a:ext>
              </a:extLst>
            </p:cNvPr>
            <p:cNvSpPr txBox="1"/>
            <p:nvPr/>
          </p:nvSpPr>
          <p:spPr>
            <a:xfrm>
              <a:off x="6028424" y="1355934"/>
              <a:ext cx="1238250" cy="369332"/>
            </a:xfrm>
            <a:prstGeom prst="rect">
              <a:avLst/>
            </a:prstGeom>
            <a:noFill/>
          </p:spPr>
          <p:txBody>
            <a:bodyPr wrap="square" rtlCol="0">
              <a:spAutoFit/>
            </a:bodyPr>
            <a:lstStyle/>
            <a:p>
              <a:pPr algn="ctr"/>
              <a:r>
                <a:rPr lang="en-US" dirty="0">
                  <a:solidFill>
                    <a:srgbClr val="FF0000"/>
                  </a:solidFill>
                </a:rPr>
                <a:t>Sanguine</a:t>
              </a:r>
              <a:endParaRPr lang="en-GB" dirty="0">
                <a:solidFill>
                  <a:srgbClr val="FF0000"/>
                </a:solidFill>
              </a:endParaRPr>
            </a:p>
          </p:txBody>
        </p:sp>
        <p:sp>
          <p:nvSpPr>
            <p:cNvPr id="11" name="TextBox 10">
              <a:extLst>
                <a:ext uri="{FF2B5EF4-FFF2-40B4-BE49-F238E27FC236}">
                  <a16:creationId xmlns:a16="http://schemas.microsoft.com/office/drawing/2014/main" id="{ECEA4638-0BB9-455B-85E8-603183219754}"/>
                </a:ext>
              </a:extLst>
            </p:cNvPr>
            <p:cNvSpPr txBox="1"/>
            <p:nvPr/>
          </p:nvSpPr>
          <p:spPr>
            <a:xfrm>
              <a:off x="7396596" y="1355934"/>
              <a:ext cx="1498095" cy="369332"/>
            </a:xfrm>
            <a:prstGeom prst="rect">
              <a:avLst/>
            </a:prstGeom>
            <a:noFill/>
          </p:spPr>
          <p:txBody>
            <a:bodyPr wrap="square" rtlCol="0">
              <a:spAutoFit/>
            </a:bodyPr>
            <a:lstStyle/>
            <a:p>
              <a:pPr algn="ctr"/>
              <a:r>
                <a:rPr lang="en-US" dirty="0">
                  <a:solidFill>
                    <a:srgbClr val="001232"/>
                  </a:solidFill>
                </a:rPr>
                <a:t>Melancholic</a:t>
              </a:r>
              <a:endParaRPr lang="en-GB" dirty="0">
                <a:solidFill>
                  <a:srgbClr val="001232"/>
                </a:solidFill>
              </a:endParaRPr>
            </a:p>
          </p:txBody>
        </p:sp>
        <p:sp>
          <p:nvSpPr>
            <p:cNvPr id="12" name="TextBox 11">
              <a:extLst>
                <a:ext uri="{FF2B5EF4-FFF2-40B4-BE49-F238E27FC236}">
                  <a16:creationId xmlns:a16="http://schemas.microsoft.com/office/drawing/2014/main" id="{9DB0763B-725E-4B0A-84BE-7AED10CD8189}"/>
                </a:ext>
              </a:extLst>
            </p:cNvPr>
            <p:cNvSpPr txBox="1"/>
            <p:nvPr/>
          </p:nvSpPr>
          <p:spPr>
            <a:xfrm>
              <a:off x="5938763" y="4412160"/>
              <a:ext cx="1417572" cy="369332"/>
            </a:xfrm>
            <a:prstGeom prst="rect">
              <a:avLst/>
            </a:prstGeom>
            <a:noFill/>
          </p:spPr>
          <p:txBody>
            <a:bodyPr wrap="square" rtlCol="0">
              <a:spAutoFit/>
            </a:bodyPr>
            <a:lstStyle/>
            <a:p>
              <a:pPr algn="ctr"/>
              <a:r>
                <a:rPr lang="en-US" dirty="0">
                  <a:solidFill>
                    <a:srgbClr val="0070C0"/>
                  </a:solidFill>
                </a:rPr>
                <a:t>Phlegmatic</a:t>
              </a:r>
              <a:endParaRPr lang="en-GB" dirty="0">
                <a:solidFill>
                  <a:srgbClr val="0070C0"/>
                </a:solidFill>
              </a:endParaRPr>
            </a:p>
          </p:txBody>
        </p:sp>
        <p:sp>
          <p:nvSpPr>
            <p:cNvPr id="13" name="TextBox 12">
              <a:extLst>
                <a:ext uri="{FF2B5EF4-FFF2-40B4-BE49-F238E27FC236}">
                  <a16:creationId xmlns:a16="http://schemas.microsoft.com/office/drawing/2014/main" id="{B0758F64-F6D0-433F-A1D4-90847E724FF3}"/>
                </a:ext>
              </a:extLst>
            </p:cNvPr>
            <p:cNvSpPr txBox="1"/>
            <p:nvPr/>
          </p:nvSpPr>
          <p:spPr>
            <a:xfrm>
              <a:off x="7415638" y="4412160"/>
              <a:ext cx="1498095" cy="369332"/>
            </a:xfrm>
            <a:prstGeom prst="rect">
              <a:avLst/>
            </a:prstGeom>
            <a:noFill/>
          </p:spPr>
          <p:txBody>
            <a:bodyPr wrap="square" rtlCol="0">
              <a:spAutoFit/>
            </a:bodyPr>
            <a:lstStyle/>
            <a:p>
              <a:pPr algn="ctr"/>
              <a:r>
                <a:rPr lang="en-US" dirty="0">
                  <a:solidFill>
                    <a:schemeClr val="accent6">
                      <a:lumMod val="75000"/>
                    </a:schemeClr>
                  </a:solidFill>
                </a:rPr>
                <a:t>Choleric</a:t>
              </a:r>
              <a:endParaRPr lang="en-GB" dirty="0">
                <a:solidFill>
                  <a:schemeClr val="accent6">
                    <a:lumMod val="75000"/>
                  </a:schemeClr>
                </a:solidFill>
              </a:endParaRPr>
            </a:p>
          </p:txBody>
        </p:sp>
      </p:grpSp>
      <p:pic>
        <p:nvPicPr>
          <p:cNvPr id="15" name="Picture 6" descr="Illustration of Phlegmatic from the book, Deutsche Kalendar. Circular rim frames a scene showing a young man and a young woman playing string instruments facing each other.">
            <a:extLst>
              <a:ext uri="{FF2B5EF4-FFF2-40B4-BE49-F238E27FC236}">
                <a16:creationId xmlns:a16="http://schemas.microsoft.com/office/drawing/2014/main" id="{016A8743-C019-4993-B6BF-EB9559FBC9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0315" y="1711665"/>
            <a:ext cx="2747899" cy="274789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urke and Hare, grave robbers and murderers">
            <a:extLst>
              <a:ext uri="{FF2B5EF4-FFF2-40B4-BE49-F238E27FC236}">
                <a16:creationId xmlns:a16="http://schemas.microsoft.com/office/drawing/2014/main" id="{02FB3E08-A871-4A3E-9532-86E9644DE6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2421" y="2489666"/>
            <a:ext cx="3123685" cy="160739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The skeleton of William Burke, body snatcher on display – Strange Remains">
            <a:extLst>
              <a:ext uri="{FF2B5EF4-FFF2-40B4-BE49-F238E27FC236}">
                <a16:creationId xmlns:a16="http://schemas.microsoft.com/office/drawing/2014/main" id="{6A991034-1EAF-4D82-B95D-A9B6DEB179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7522" y="1664666"/>
            <a:ext cx="1938150" cy="3257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968572"/>
      </p:ext>
    </p:extLst>
  </p:cSld>
  <p:clrMapOvr>
    <a:masterClrMapping/>
  </p:clrMapOvr>
  <mc:AlternateContent xmlns:mc="http://schemas.openxmlformats.org/markup-compatibility/2006" xmlns:p14="http://schemas.microsoft.com/office/powerpoint/2010/main">
    <mc:Choice Requires="p14">
      <p:transition spd="slow" p14:dur="2000" advTm="16979"/>
    </mc:Choice>
    <mc:Fallback xmlns="">
      <p:transition spd="slow" advTm="169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8"/>
                                        </p:tgtEl>
                                        <p:attrNameLst>
                                          <p:attrName>style.visibility</p:attrName>
                                        </p:attrNameLst>
                                      </p:cBhvr>
                                      <p:to>
                                        <p:strVal val="visible"/>
                                      </p:to>
                                    </p:set>
                                  </p:childTnLst>
                                  <p:subTnLst>
                                    <p:set>
                                      <p:cBhvr override="childStyle">
                                        <p:cTn dur="1" fill="hold" display="0" masterRel="nextClick" afterEffect="1"/>
                                        <p:tgtEl>
                                          <p:spTgt spid="205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60"/>
                                        </p:tgtEl>
                                        <p:attrNameLst>
                                          <p:attrName>style.visibility</p:attrName>
                                        </p:attrNameLst>
                                      </p:cBhvr>
                                      <p:to>
                                        <p:strVal val="visible"/>
                                      </p:to>
                                    </p:set>
                                  </p:childTnLst>
                                  <p:subTnLst>
                                    <p:set>
                                      <p:cBhvr override="childStyle">
                                        <p:cTn dur="1" fill="hold" display="0" masterRel="nextClick" afterEffect="1"/>
                                        <p:tgtEl>
                                          <p:spTgt spid="2060"/>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01470"/>
            <a:ext cx="9144000" cy="764774"/>
          </a:xfrm>
          <a:prstGeom prst="rect">
            <a:avLst/>
          </a:prstGeom>
          <a:solidFill>
            <a:srgbClr val="001232"/>
          </a:solidFill>
          <a:ln w="3175">
            <a:solidFill>
              <a:srgbClr val="DC00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prstClr val="white"/>
                </a:solidFill>
                <a:latin typeface="Arial" panose="020B0604020202020204" pitchFamily="34" charset="0"/>
                <a:cs typeface="Arial" panose="020B0604020202020204" pitchFamily="34" charset="0"/>
              </a:rPr>
              <a:t>     Introduction – Where to start?</a:t>
            </a:r>
          </a:p>
        </p:txBody>
      </p:sp>
      <p:sp>
        <p:nvSpPr>
          <p:cNvPr id="9" name="TextBox 8"/>
          <p:cNvSpPr txBox="1"/>
          <p:nvPr/>
        </p:nvSpPr>
        <p:spPr>
          <a:xfrm>
            <a:off x="379231" y="1818602"/>
            <a:ext cx="5615161" cy="2949525"/>
          </a:xfrm>
          <a:prstGeom prst="rect">
            <a:avLst/>
          </a:prstGeom>
          <a:noFill/>
        </p:spPr>
        <p:txBody>
          <a:bodyPr wrap="square" rtlCol="0">
            <a:spAutoFit/>
          </a:bodyPr>
          <a:lstStyle/>
          <a:p>
            <a:pPr marL="214313" indent="-214313">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Imaging can help solve these problems, but again there were challenges to overcome</a:t>
            </a:r>
          </a:p>
          <a:p>
            <a:pPr marL="671513" lvl="1" indent="-214313">
              <a:lnSpc>
                <a:spcPct val="150000"/>
              </a:lnSpc>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X-rays did not give good soft tissue contrast</a:t>
            </a:r>
          </a:p>
          <a:p>
            <a:pPr marL="671513" lvl="1" indent="-214313">
              <a:lnSpc>
                <a:spcPct val="150000"/>
              </a:lnSpc>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Ultrasound waves cannot penetrate the skull</a:t>
            </a:r>
          </a:p>
          <a:p>
            <a:pPr marL="671513" lvl="1" indent="-214313">
              <a:lnSpc>
                <a:spcPct val="150000"/>
              </a:lnSpc>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Radioactive tracers can be used with special detectors – but need to minimise exposure, not widely available, label single compound</a:t>
            </a:r>
          </a:p>
        </p:txBody>
      </p:sp>
      <p:pic>
        <p:nvPicPr>
          <p:cNvPr id="3074" name="Picture 2" descr="X-ray of brain lateral two views">
            <a:extLst>
              <a:ext uri="{FF2B5EF4-FFF2-40B4-BE49-F238E27FC236}">
                <a16:creationId xmlns:a16="http://schemas.microsoft.com/office/drawing/2014/main" id="{D80F08FC-DA6B-4839-8C69-9893B9FDD1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1622963"/>
            <a:ext cx="2661994" cy="334080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troke progression on CT | Radiology Case | Radiopaedia.org">
            <a:extLst>
              <a:ext uri="{FF2B5EF4-FFF2-40B4-BE49-F238E27FC236}">
                <a16:creationId xmlns:a16="http://schemas.microsoft.com/office/drawing/2014/main" id="{D841B325-3792-4420-AC9A-5C69E6C53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1670" y="1735853"/>
            <a:ext cx="3115022" cy="311502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ET Approaches for Diagnosis of Dementia | American Journal of  Neuroradiology">
            <a:extLst>
              <a:ext uri="{FF2B5EF4-FFF2-40B4-BE49-F238E27FC236}">
                <a16:creationId xmlns:a16="http://schemas.microsoft.com/office/drawing/2014/main" id="{59FB0C22-3EEF-4272-8DFE-B4E6AD42C8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3708"/>
          <a:stretch/>
        </p:blipFill>
        <p:spPr bwMode="auto">
          <a:xfrm>
            <a:off x="5994392" y="2054368"/>
            <a:ext cx="3115022" cy="24779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ltrasound - Wikipedia">
            <a:extLst>
              <a:ext uri="{FF2B5EF4-FFF2-40B4-BE49-F238E27FC236}">
                <a16:creationId xmlns:a16="http://schemas.microsoft.com/office/drawing/2014/main" id="{468593F4-6B9B-4925-8878-E9D2D451A7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1500" y="2120085"/>
            <a:ext cx="3100806" cy="2346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22140"/>
      </p:ext>
    </p:extLst>
  </p:cSld>
  <p:clrMapOvr>
    <a:masterClrMapping/>
  </p:clrMapOvr>
  <mc:AlternateContent xmlns:mc="http://schemas.openxmlformats.org/markup-compatibility/2006" xmlns:p14="http://schemas.microsoft.com/office/powerpoint/2010/main">
    <mc:Choice Requires="p14">
      <p:transition spd="slow" p14:dur="2000" advTm="16979"/>
    </mc:Choice>
    <mc:Fallback xmlns="">
      <p:transition spd="slow" advTm="16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childTnLst>
                                  <p:subTnLst>
                                    <p:set>
                                      <p:cBhvr override="childStyle">
                                        <p:cTn dur="1" fill="hold" display="0" masterRel="nextClick" afterEffect="1"/>
                                        <p:tgtEl>
                                          <p:spTgt spid="307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8"/>
                                        </p:tgtEl>
                                        <p:attrNameLst>
                                          <p:attrName>style.visibility</p:attrName>
                                        </p:attrNameLst>
                                      </p:cBhvr>
                                      <p:to>
                                        <p:strVal val="visible"/>
                                      </p:to>
                                    </p:set>
                                  </p:childTnLst>
                                  <p:subTnLst>
                                    <p:set>
                                      <p:cBhvr override="childStyle">
                                        <p:cTn dur="1" fill="hold" display="0" masterRel="nextClick" afterEffect="1"/>
                                        <p:tgtEl>
                                          <p:spTgt spid="307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subTnLst>
                                    <p:set>
                                      <p:cBhvr override="childStyle">
                                        <p:cTn dur="1" fill="hold" display="0" masterRel="nextClick" afterEffect="1"/>
                                        <p:tgtEl>
                                          <p:spTgt spid="102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01470"/>
            <a:ext cx="9144000" cy="764774"/>
          </a:xfrm>
          <a:prstGeom prst="rect">
            <a:avLst/>
          </a:prstGeom>
          <a:solidFill>
            <a:srgbClr val="001232"/>
          </a:solidFill>
          <a:ln w="3175">
            <a:solidFill>
              <a:srgbClr val="DC00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prstClr val="white"/>
                </a:solidFill>
                <a:latin typeface="Arial" panose="020B0604020202020204" pitchFamily="34" charset="0"/>
                <a:cs typeface="Arial" panose="020B0604020202020204" pitchFamily="34" charset="0"/>
              </a:rPr>
              <a:t>     Introduction – Where next?</a:t>
            </a:r>
          </a:p>
        </p:txBody>
      </p:sp>
      <p:pic>
        <p:nvPicPr>
          <p:cNvPr id="4098" name="Picture 2" descr="Schematic representation of the electromagnetic spectrum. This figure... |  Download Scientific Diagram">
            <a:extLst>
              <a:ext uri="{FF2B5EF4-FFF2-40B4-BE49-F238E27FC236}">
                <a16:creationId xmlns:a16="http://schemas.microsoft.com/office/drawing/2014/main" id="{03436A7F-B2C1-4B13-AB5D-9039213BFD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7817" y="1347614"/>
            <a:ext cx="6208365" cy="3476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95526"/>
      </p:ext>
    </p:extLst>
  </p:cSld>
  <p:clrMapOvr>
    <a:masterClrMapping/>
  </p:clrMapOvr>
  <mc:AlternateContent xmlns:mc="http://schemas.openxmlformats.org/markup-compatibility/2006" xmlns:p14="http://schemas.microsoft.com/office/powerpoint/2010/main">
    <mc:Choice Requires="p14">
      <p:transition spd="slow" p14:dur="2000" advTm="16979"/>
    </mc:Choice>
    <mc:Fallback xmlns="">
      <p:transition spd="slow" advTm="1697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biology - Is the majority of the human body water? - Skeptics Stack Exchange">
            <a:extLst>
              <a:ext uri="{FF2B5EF4-FFF2-40B4-BE49-F238E27FC236}">
                <a16:creationId xmlns:a16="http://schemas.microsoft.com/office/drawing/2014/main" id="{511B6863-D550-4350-9846-0ADF91D307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8105" y="2326191"/>
            <a:ext cx="3626895" cy="19343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401470"/>
            <a:ext cx="9144000" cy="764774"/>
          </a:xfrm>
          <a:prstGeom prst="rect">
            <a:avLst/>
          </a:prstGeom>
          <a:solidFill>
            <a:srgbClr val="001232"/>
          </a:solidFill>
          <a:ln w="3175">
            <a:solidFill>
              <a:srgbClr val="DC00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prstClr val="white"/>
                </a:solidFill>
                <a:latin typeface="Arial" panose="020B0604020202020204" pitchFamily="34" charset="0"/>
                <a:cs typeface="Arial" panose="020B0604020202020204" pitchFamily="34" charset="0"/>
              </a:rPr>
              <a:t>     Magnetic Resonance Imaging</a:t>
            </a:r>
          </a:p>
        </p:txBody>
      </p:sp>
      <p:sp>
        <p:nvSpPr>
          <p:cNvPr id="9" name="TextBox 8"/>
          <p:cNvSpPr txBox="1"/>
          <p:nvPr/>
        </p:nvSpPr>
        <p:spPr>
          <a:xfrm>
            <a:off x="379231" y="1818602"/>
            <a:ext cx="5615161" cy="2534027"/>
          </a:xfrm>
          <a:prstGeom prst="rect">
            <a:avLst/>
          </a:prstGeom>
          <a:noFill/>
        </p:spPr>
        <p:txBody>
          <a:bodyPr wrap="square" rtlCol="0">
            <a:spAutoFit/>
          </a:bodyPr>
          <a:lstStyle/>
          <a:p>
            <a:pPr marL="214313" indent="-214313">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Magnetic resonance imaging (MRI) uses powerful magnets to image the human body</a:t>
            </a:r>
          </a:p>
          <a:p>
            <a:pPr marL="214313" indent="-214313">
              <a:lnSpc>
                <a:spcPct val="150000"/>
              </a:lnSpc>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Our bodies are mostly (~ 65%) water</a:t>
            </a:r>
          </a:p>
          <a:p>
            <a:pPr marL="214313" indent="-214313">
              <a:lnSpc>
                <a:spcPct val="150000"/>
              </a:lnSpc>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Hydrogen bonding gives water a slight magnetic charge – so it can be attracted and repelled</a:t>
            </a:r>
          </a:p>
          <a:p>
            <a:pPr marL="671513" lvl="1" indent="-214313">
              <a:lnSpc>
                <a:spcPct val="150000"/>
              </a:lnSpc>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e.g. static electricity and running water</a:t>
            </a:r>
          </a:p>
        </p:txBody>
      </p:sp>
      <p:pic>
        <p:nvPicPr>
          <p:cNvPr id="2052" name="Picture 4" descr="How to bend water with static electricity">
            <a:extLst>
              <a:ext uri="{FF2B5EF4-FFF2-40B4-BE49-F238E27FC236}">
                <a16:creationId xmlns:a16="http://schemas.microsoft.com/office/drawing/2014/main" id="{CB1F2C77-4EDB-4769-AF57-DC749D6A24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8197" y="2396006"/>
            <a:ext cx="3186713" cy="179471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e strong polar bond between water molecules creates water cohesion. |  U.S. Geological Survey">
            <a:extLst>
              <a:ext uri="{FF2B5EF4-FFF2-40B4-BE49-F238E27FC236}">
                <a16:creationId xmlns:a16="http://schemas.microsoft.com/office/drawing/2014/main" id="{DB539A78-3345-478F-826C-A77D3087F3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9736" y="2233514"/>
            <a:ext cx="3503631" cy="211969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acilities &amp; equipment | The University of Edinburgh">
            <a:extLst>
              <a:ext uri="{FF2B5EF4-FFF2-40B4-BE49-F238E27FC236}">
                <a16:creationId xmlns:a16="http://schemas.microsoft.com/office/drawing/2014/main" id="{14A3600C-80A9-47D1-9EA0-5E25DC4C99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1256" y="2508448"/>
            <a:ext cx="3532111" cy="1569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707545"/>
      </p:ext>
    </p:extLst>
  </p:cSld>
  <p:clrMapOvr>
    <a:masterClrMapping/>
  </p:clrMapOvr>
  <mc:AlternateContent xmlns:mc="http://schemas.openxmlformats.org/markup-compatibility/2006" xmlns:p14="http://schemas.microsoft.com/office/powerpoint/2010/main">
    <mc:Choice Requires="p14">
      <p:transition spd="slow" p14:dur="2000" advTm="16979"/>
    </mc:Choice>
    <mc:Fallback xmlns="">
      <p:transition spd="slow" advTm="16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8"/>
                                        </p:tgtEl>
                                        <p:attrNameLst>
                                          <p:attrName>style.visibility</p:attrName>
                                        </p:attrNameLst>
                                      </p:cBhvr>
                                      <p:to>
                                        <p:strVal val="visible"/>
                                      </p:to>
                                    </p:set>
                                  </p:childTnLst>
                                  <p:subTnLst>
                                    <p:set>
                                      <p:cBhvr override="childStyle">
                                        <p:cTn dur="1" fill="hold" display="0" masterRel="nextClick" afterEffect="1"/>
                                        <p:tgtEl>
                                          <p:spTgt spid="205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4"/>
                                        </p:tgtEl>
                                        <p:attrNameLst>
                                          <p:attrName>style.visibility</p:attrName>
                                        </p:attrNameLst>
                                      </p:cBhvr>
                                      <p:to>
                                        <p:strVal val="visible"/>
                                      </p:to>
                                    </p:set>
                                  </p:childTnLst>
                                  <p:subTnLst>
                                    <p:set>
                                      <p:cBhvr override="childStyle">
                                        <p:cTn dur="1" fill="hold" display="0" masterRel="nextClick" afterEffect="1"/>
                                        <p:tgtEl>
                                          <p:spTgt spid="205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6"/>
                                        </p:tgtEl>
                                        <p:attrNameLst>
                                          <p:attrName>style.visibility</p:attrName>
                                        </p:attrNameLst>
                                      </p:cBhvr>
                                      <p:to>
                                        <p:strVal val="visible"/>
                                      </p:to>
                                    </p:set>
                                  </p:childTnLst>
                                  <p:subTnLst>
                                    <p:set>
                                      <p:cBhvr override="childStyle">
                                        <p:cTn dur="1" fill="hold" display="0" masterRel="nextClick" afterEffect="1"/>
                                        <p:tgtEl>
                                          <p:spTgt spid="205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01470"/>
            <a:ext cx="9144000" cy="764774"/>
          </a:xfrm>
          <a:prstGeom prst="rect">
            <a:avLst/>
          </a:prstGeom>
          <a:solidFill>
            <a:srgbClr val="001232"/>
          </a:solidFill>
          <a:ln w="3175">
            <a:solidFill>
              <a:srgbClr val="DC00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prstClr val="white"/>
                </a:solidFill>
                <a:latin typeface="Arial" panose="020B0604020202020204" pitchFamily="34" charset="0"/>
                <a:cs typeface="Arial" panose="020B0604020202020204" pitchFamily="34" charset="0"/>
              </a:rPr>
              <a:t>     Magnetic Resonance Imaging</a:t>
            </a:r>
          </a:p>
        </p:txBody>
      </p:sp>
      <p:sp>
        <p:nvSpPr>
          <p:cNvPr id="9" name="TextBox 8"/>
          <p:cNvSpPr txBox="1"/>
          <p:nvPr/>
        </p:nvSpPr>
        <p:spPr>
          <a:xfrm>
            <a:off x="379231" y="1818602"/>
            <a:ext cx="5615161" cy="2949525"/>
          </a:xfrm>
          <a:prstGeom prst="rect">
            <a:avLst/>
          </a:prstGeom>
          <a:noFill/>
        </p:spPr>
        <p:txBody>
          <a:bodyPr wrap="square" rtlCol="0">
            <a:spAutoFit/>
          </a:bodyPr>
          <a:lstStyle/>
          <a:p>
            <a:pPr marL="214313" indent="-214313">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Normally water molecules are randomly distributed</a:t>
            </a:r>
          </a:p>
          <a:p>
            <a:pPr marL="214313" indent="-214313">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When we apply a strong magnetic field the overall (net) </a:t>
            </a:r>
            <a:r>
              <a:rPr lang="en-US" dirty="0" err="1">
                <a:solidFill>
                  <a:prstClr val="black"/>
                </a:solidFill>
                <a:latin typeface="Arial" panose="020B0604020202020204" pitchFamily="34" charset="0"/>
                <a:cs typeface="Arial" panose="020B0604020202020204" pitchFamily="34" charset="0"/>
              </a:rPr>
              <a:t>magnetisation</a:t>
            </a:r>
            <a:r>
              <a:rPr lang="en-US" dirty="0">
                <a:solidFill>
                  <a:prstClr val="black"/>
                </a:solidFill>
                <a:latin typeface="Arial" panose="020B0604020202020204" pitchFamily="34" charset="0"/>
                <a:cs typeface="Arial" panose="020B0604020202020204" pitchFamily="34" charset="0"/>
              </a:rPr>
              <a:t> aligns with the main magnet</a:t>
            </a:r>
          </a:p>
          <a:p>
            <a:pPr marL="214313" indent="-214313">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By applying a radiofrequency (RF) pulse we upset this balance until it is turned off</a:t>
            </a:r>
          </a:p>
          <a:p>
            <a:pPr marL="214313" indent="-214313">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When the molecules return to their original state energy is released as an RF wave</a:t>
            </a:r>
          </a:p>
        </p:txBody>
      </p:sp>
      <p:pic>
        <p:nvPicPr>
          <p:cNvPr id="10" name="Graphic 9">
            <a:extLst>
              <a:ext uri="{FF2B5EF4-FFF2-40B4-BE49-F238E27FC236}">
                <a16:creationId xmlns:a16="http://schemas.microsoft.com/office/drawing/2014/main" id="{88256EEA-B51A-45A3-9BC6-E2DC421414D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70408" b="46107"/>
          <a:stretch/>
        </p:blipFill>
        <p:spPr>
          <a:xfrm>
            <a:off x="6655008" y="1397630"/>
            <a:ext cx="1513174" cy="3344400"/>
          </a:xfrm>
          <a:prstGeom prst="rect">
            <a:avLst/>
          </a:prstGeom>
        </p:spPr>
      </p:pic>
      <p:pic>
        <p:nvPicPr>
          <p:cNvPr id="14" name="Graphic 13">
            <a:extLst>
              <a:ext uri="{FF2B5EF4-FFF2-40B4-BE49-F238E27FC236}">
                <a16:creationId xmlns:a16="http://schemas.microsoft.com/office/drawing/2014/main" id="{A860EED2-6BDB-4C07-BDD6-2A1431926A82}"/>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3065" r="31328" b="46107"/>
          <a:stretch/>
        </p:blipFill>
        <p:spPr>
          <a:xfrm>
            <a:off x="6579917" y="1397630"/>
            <a:ext cx="1820805" cy="3344400"/>
          </a:xfrm>
          <a:prstGeom prst="rect">
            <a:avLst/>
          </a:prstGeom>
        </p:spPr>
      </p:pic>
      <p:pic>
        <p:nvPicPr>
          <p:cNvPr id="15" name="Graphic 14">
            <a:extLst>
              <a:ext uri="{FF2B5EF4-FFF2-40B4-BE49-F238E27FC236}">
                <a16:creationId xmlns:a16="http://schemas.microsoft.com/office/drawing/2014/main" id="{A952B67C-BAC0-49A4-9299-54160ACC636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2677" r="68651" b="46106"/>
          <a:stretch/>
        </p:blipFill>
        <p:spPr>
          <a:xfrm>
            <a:off x="6835702" y="2171734"/>
            <a:ext cx="1602460" cy="2556850"/>
          </a:xfrm>
          <a:prstGeom prst="rect">
            <a:avLst/>
          </a:prstGeom>
        </p:spPr>
      </p:pic>
      <p:pic>
        <p:nvPicPr>
          <p:cNvPr id="17" name="Graphic 16">
            <a:extLst>
              <a:ext uri="{FF2B5EF4-FFF2-40B4-BE49-F238E27FC236}">
                <a16:creationId xmlns:a16="http://schemas.microsoft.com/office/drawing/2014/main" id="{51119E1F-C2A5-4CF2-8586-6A2FE362E5B5}"/>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3065" t="54490" r="31328"/>
          <a:stretch/>
        </p:blipFill>
        <p:spPr>
          <a:xfrm>
            <a:off x="6628181" y="2053875"/>
            <a:ext cx="1743071" cy="2703600"/>
          </a:xfrm>
          <a:prstGeom prst="rect">
            <a:avLst/>
          </a:prstGeom>
        </p:spPr>
      </p:pic>
      <p:pic>
        <p:nvPicPr>
          <p:cNvPr id="18" name="Graphic 17">
            <a:extLst>
              <a:ext uri="{FF2B5EF4-FFF2-40B4-BE49-F238E27FC236}">
                <a16:creationId xmlns:a16="http://schemas.microsoft.com/office/drawing/2014/main" id="{1E465212-3318-4D96-86D8-61B115960B12}"/>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4490" r="68651"/>
          <a:stretch/>
        </p:blipFill>
        <p:spPr>
          <a:xfrm>
            <a:off x="6750472" y="2047225"/>
            <a:ext cx="1533980" cy="2702528"/>
          </a:xfrm>
          <a:prstGeom prst="rect">
            <a:avLst/>
          </a:prstGeom>
        </p:spPr>
      </p:pic>
    </p:spTree>
    <p:extLst>
      <p:ext uri="{BB962C8B-B14F-4D97-AF65-F5344CB8AC3E}">
        <p14:creationId xmlns:p14="http://schemas.microsoft.com/office/powerpoint/2010/main" val="264702321"/>
      </p:ext>
    </p:extLst>
  </p:cSld>
  <p:clrMapOvr>
    <a:masterClrMapping/>
  </p:clrMapOvr>
  <mc:AlternateContent xmlns:mc="http://schemas.openxmlformats.org/markup-compatibility/2006" xmlns:p14="http://schemas.microsoft.com/office/powerpoint/2010/main">
    <mc:Choice Requires="p14">
      <p:transition spd="slow" p14:dur="2000" advTm="16979"/>
    </mc:Choice>
    <mc:Fallback xmlns="">
      <p:transition spd="slow" advTm="16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01470"/>
            <a:ext cx="9144000" cy="764774"/>
          </a:xfrm>
          <a:prstGeom prst="rect">
            <a:avLst/>
          </a:prstGeom>
          <a:solidFill>
            <a:srgbClr val="001232"/>
          </a:solidFill>
          <a:ln w="3175">
            <a:solidFill>
              <a:srgbClr val="DC00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prstClr val="white"/>
                </a:solidFill>
                <a:latin typeface="Arial" panose="020B0604020202020204" pitchFamily="34" charset="0"/>
                <a:cs typeface="Arial" panose="020B0604020202020204" pitchFamily="34" charset="0"/>
              </a:rPr>
              <a:t>     Magnetic Resonance Imaging</a:t>
            </a:r>
          </a:p>
        </p:txBody>
      </p:sp>
      <p:sp>
        <p:nvSpPr>
          <p:cNvPr id="9" name="TextBox 8"/>
          <p:cNvSpPr txBox="1"/>
          <p:nvPr/>
        </p:nvSpPr>
        <p:spPr>
          <a:xfrm>
            <a:off x="379231" y="1818602"/>
            <a:ext cx="5776945" cy="3365024"/>
          </a:xfrm>
          <a:prstGeom prst="rect">
            <a:avLst/>
          </a:prstGeom>
          <a:noFill/>
        </p:spPr>
        <p:txBody>
          <a:bodyPr wrap="square" rtlCol="0">
            <a:spAutoFit/>
          </a:bodyPr>
          <a:lstStyle/>
          <a:p>
            <a:pPr marL="214313" indent="-214313">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From this we get an image that does not look like much</a:t>
            </a:r>
          </a:p>
          <a:p>
            <a:pPr marL="214313" indent="-214313">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But after applying a mathematical transformation we get images which are incredibly useful:</a:t>
            </a:r>
          </a:p>
          <a:p>
            <a:pPr marL="671513" lvl="1" indent="-214313">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Diagnosing different conditions</a:t>
            </a:r>
          </a:p>
          <a:p>
            <a:pPr marL="671513" lvl="1" indent="-214313">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Exploring how the brains works</a:t>
            </a:r>
          </a:p>
          <a:p>
            <a:pPr marL="671513" lvl="1" indent="-214313">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Understanding how our brains grow and change</a:t>
            </a:r>
          </a:p>
          <a:p>
            <a:pPr marL="671513" lvl="1" indent="-214313">
              <a:lnSpc>
                <a:spcPct val="150000"/>
              </a:lnSpc>
              <a:buFont typeface="Arial" panose="020B0604020202020204" pitchFamily="34" charset="0"/>
              <a:buChar char="•"/>
            </a:pPr>
            <a:endParaRPr lang="en-GB" dirty="0">
              <a:solidFill>
                <a:prstClr val="black"/>
              </a:solidFill>
              <a:latin typeface="Arial" panose="020B0604020202020204" pitchFamily="34" charset="0"/>
              <a:cs typeface="Arial" panose="020B0604020202020204" pitchFamily="34" charset="0"/>
            </a:endParaRPr>
          </a:p>
        </p:txBody>
      </p:sp>
      <p:pic>
        <p:nvPicPr>
          <p:cNvPr id="4098" name="Picture 2" descr="Mapping the MR signal (Chapter 9) - Introduction to Functional Magnetic  Resonance Imaging">
            <a:extLst>
              <a:ext uri="{FF2B5EF4-FFF2-40B4-BE49-F238E27FC236}">
                <a16:creationId xmlns:a16="http://schemas.microsoft.com/office/drawing/2014/main" id="{CAF16EB7-030C-4145-9602-29DBBD45FE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581"/>
          <a:stretch/>
        </p:blipFill>
        <p:spPr bwMode="auto">
          <a:xfrm>
            <a:off x="6444208" y="2067694"/>
            <a:ext cx="2248553" cy="2416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apping the MR signal (Chapter 9) - Introduction to Functional Magnetic  Resonance Imaging">
            <a:extLst>
              <a:ext uri="{FF2B5EF4-FFF2-40B4-BE49-F238E27FC236}">
                <a16:creationId xmlns:a16="http://schemas.microsoft.com/office/drawing/2014/main" id="{3C2A1304-5F61-4F78-85CE-003837A4C3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053"/>
          <a:stretch/>
        </p:blipFill>
        <p:spPr bwMode="auto">
          <a:xfrm>
            <a:off x="6507039" y="2067694"/>
            <a:ext cx="2227479" cy="241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510092"/>
      </p:ext>
    </p:extLst>
  </p:cSld>
  <p:clrMapOvr>
    <a:masterClrMapping/>
  </p:clrMapOvr>
  <mc:AlternateContent xmlns:mc="http://schemas.openxmlformats.org/markup-compatibility/2006" xmlns:p14="http://schemas.microsoft.com/office/powerpoint/2010/main">
    <mc:Choice Requires="p14">
      <p:transition spd="slow" p14:dur="2000" advTm="16979"/>
    </mc:Choice>
    <mc:Fallback xmlns="">
      <p:transition spd="slow" advTm="16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childTnLst>
                                  <p:subTnLst>
                                    <p:set>
                                      <p:cBhvr override="childStyle">
                                        <p:cTn dur="1" fill="hold" display="0" masterRel="nextClick" afterEffect="1"/>
                                        <p:tgtEl>
                                          <p:spTgt spid="409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4BBD99-5A70-4440-BD00-77A89014FD4A}"/>
              </a:ext>
            </a:extLst>
          </p:cNvPr>
          <p:cNvPicPr>
            <a:picLocks noChangeAspect="1"/>
          </p:cNvPicPr>
          <p:nvPr/>
        </p:nvPicPr>
        <p:blipFill>
          <a:blip r:embed="rId2"/>
          <a:stretch>
            <a:fillRect/>
          </a:stretch>
        </p:blipFill>
        <p:spPr>
          <a:xfrm>
            <a:off x="6083676" y="1847586"/>
            <a:ext cx="2544566" cy="2894444"/>
          </a:xfrm>
          <a:prstGeom prst="rect">
            <a:avLst/>
          </a:prstGeom>
        </p:spPr>
      </p:pic>
      <p:sp>
        <p:nvSpPr>
          <p:cNvPr id="4" name="Rectangle 3"/>
          <p:cNvSpPr/>
          <p:nvPr/>
        </p:nvSpPr>
        <p:spPr>
          <a:xfrm>
            <a:off x="0" y="401470"/>
            <a:ext cx="9144000" cy="764774"/>
          </a:xfrm>
          <a:prstGeom prst="rect">
            <a:avLst/>
          </a:prstGeom>
          <a:solidFill>
            <a:srgbClr val="001232"/>
          </a:solidFill>
          <a:ln w="3175">
            <a:solidFill>
              <a:srgbClr val="DC00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prstClr val="white"/>
                </a:solidFill>
                <a:latin typeface="Arial" panose="020B0604020202020204" pitchFamily="34" charset="0"/>
                <a:cs typeface="Arial" panose="020B0604020202020204" pitchFamily="34" charset="0"/>
              </a:rPr>
              <a:t>     MRI for diagnosis</a:t>
            </a:r>
          </a:p>
        </p:txBody>
      </p:sp>
      <p:sp>
        <p:nvSpPr>
          <p:cNvPr id="9" name="TextBox 8"/>
          <p:cNvSpPr txBox="1"/>
          <p:nvPr/>
        </p:nvSpPr>
        <p:spPr>
          <a:xfrm>
            <a:off x="379231" y="1818602"/>
            <a:ext cx="5615161" cy="2118529"/>
          </a:xfrm>
          <a:prstGeom prst="rect">
            <a:avLst/>
          </a:prstGeom>
          <a:noFill/>
        </p:spPr>
        <p:txBody>
          <a:bodyPr wrap="square" rtlCol="0">
            <a:spAutoFit/>
          </a:bodyPr>
          <a:lstStyle/>
          <a:p>
            <a:pPr marL="214313" indent="-214313">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First whole body scanner for humans was built in Aberdeen</a:t>
            </a:r>
          </a:p>
          <a:p>
            <a:pPr marL="214313" indent="-214313">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From 1981 to 1983 1,000 patients were scanned</a:t>
            </a:r>
          </a:p>
          <a:p>
            <a:pPr marL="214313" indent="-214313">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In Scotland alone &gt;100,000 MRI scans are now performed per year</a:t>
            </a:r>
          </a:p>
        </p:txBody>
      </p:sp>
      <p:pic>
        <p:nvPicPr>
          <p:cNvPr id="6" name="Picture 5">
            <a:extLst>
              <a:ext uri="{FF2B5EF4-FFF2-40B4-BE49-F238E27FC236}">
                <a16:creationId xmlns:a16="http://schemas.microsoft.com/office/drawing/2014/main" id="{AAED3ED1-FDFF-4D03-8050-C3134AF25969}"/>
              </a:ext>
            </a:extLst>
          </p:cNvPr>
          <p:cNvPicPr>
            <a:picLocks noChangeAspect="1"/>
          </p:cNvPicPr>
          <p:nvPr/>
        </p:nvPicPr>
        <p:blipFill>
          <a:blip r:embed="rId3"/>
          <a:stretch>
            <a:fillRect/>
          </a:stretch>
        </p:blipFill>
        <p:spPr>
          <a:xfrm>
            <a:off x="6084169" y="2347996"/>
            <a:ext cx="2544566" cy="1901356"/>
          </a:xfrm>
          <a:prstGeom prst="rect">
            <a:avLst/>
          </a:prstGeom>
        </p:spPr>
      </p:pic>
    </p:spTree>
    <p:extLst>
      <p:ext uri="{BB962C8B-B14F-4D97-AF65-F5344CB8AC3E}">
        <p14:creationId xmlns:p14="http://schemas.microsoft.com/office/powerpoint/2010/main" val="969985447"/>
      </p:ext>
    </p:extLst>
  </p:cSld>
  <p:clrMapOvr>
    <a:masterClrMapping/>
  </p:clrMapOvr>
  <mc:AlternateContent xmlns:mc="http://schemas.openxmlformats.org/markup-compatibility/2006" xmlns:p14="http://schemas.microsoft.com/office/powerpoint/2010/main">
    <mc:Choice Requires="p14">
      <p:transition spd="slow" p14:dur="2000" advTm="16979"/>
    </mc:Choice>
    <mc:Fallback xmlns="">
      <p:transition spd="slow" advTm="16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7Mnone">
  <a:themeElements>
    <a:clrScheme name="2014 Style">
      <a:dk1>
        <a:srgbClr val="00B050"/>
      </a:dk1>
      <a:lt1>
        <a:srgbClr val="FFFFFF"/>
      </a:lt1>
      <a:dk2>
        <a:srgbClr val="FFFFFF"/>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50000">
              <a:schemeClr val="bg1"/>
            </a:gs>
            <a:gs pos="100000">
              <a:srgbClr val="C00000"/>
            </a:gs>
            <a:gs pos="0">
              <a:schemeClr val="tx1">
                <a:lumMod val="50000"/>
              </a:schemeClr>
            </a:gs>
          </a:gsLst>
          <a:path path="circle">
            <a:fillToRect r="100000" b="100000"/>
          </a:path>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20Mnone.potx" id="{832B25DE-C6F2-4FB0-AD22-ED3B05BFC461}" vid="{DAB6D5DC-D210-4F85-B116-47A9F2C908F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20Mnone</Template>
  <TotalTime>10348</TotalTime>
  <Words>705</Words>
  <Application>Microsoft Office PowerPoint</Application>
  <PresentationFormat>On-screen Show (16:9)</PresentationFormat>
  <Paragraphs>77</Paragraphs>
  <Slides>16</Slides>
  <Notes>0</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16</vt:i4>
      </vt:variant>
    </vt:vector>
  </HeadingPairs>
  <TitlesOfParts>
    <vt:vector size="21" baseType="lpstr">
      <vt:lpstr>Arial</vt:lpstr>
      <vt:lpstr>Calibri</vt:lpstr>
      <vt:lpstr>Calibri Light</vt:lpstr>
      <vt:lpstr>17Mnone</vt:lpstr>
      <vt:lpstr>Office Theme</vt:lpstr>
      <vt:lpstr>MRI: Our window to the living brain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Edinburgh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STRINGER Michael</dc:creator>
  <cp:lastModifiedBy>Michael Stringer</cp:lastModifiedBy>
  <cp:revision>83</cp:revision>
  <dcterms:created xsi:type="dcterms:W3CDTF">2020-07-15T10:16:57Z</dcterms:created>
  <dcterms:modified xsi:type="dcterms:W3CDTF">2022-03-15T00:49:57Z</dcterms:modified>
</cp:coreProperties>
</file>