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handoutMasterIdLst>
    <p:handoutMasterId r:id="rId23"/>
  </p:handoutMasterIdLst>
  <p:sldIdLst>
    <p:sldId id="257" r:id="rId2"/>
    <p:sldId id="259" r:id="rId3"/>
    <p:sldId id="260" r:id="rId4"/>
    <p:sldId id="258" r:id="rId5"/>
    <p:sldId id="261" r:id="rId6"/>
    <p:sldId id="262" r:id="rId7"/>
    <p:sldId id="263" r:id="rId8"/>
    <p:sldId id="269" r:id="rId9"/>
    <p:sldId id="271" r:id="rId10"/>
    <p:sldId id="264" r:id="rId11"/>
    <p:sldId id="266" r:id="rId12"/>
    <p:sldId id="265" r:id="rId13"/>
    <p:sldId id="267" r:id="rId14"/>
    <p:sldId id="268" r:id="rId15"/>
    <p:sldId id="272" r:id="rId16"/>
    <p:sldId id="274" r:id="rId17"/>
    <p:sldId id="276" r:id="rId18"/>
    <p:sldId id="277" r:id="rId19"/>
    <p:sldId id="273" r:id="rId20"/>
    <p:sldId id="275" r:id="rId21"/>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94706" autoAdjust="0"/>
  </p:normalViewPr>
  <p:slideViewPr>
    <p:cSldViewPr snapToGrid="0">
      <p:cViewPr varScale="1">
        <p:scale>
          <a:sx n="108" d="100"/>
          <a:sy n="108" d="100"/>
        </p:scale>
        <p:origin x="966"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file:///C:\Users\esob\Desktop\Bio_Res_2018_planning\Evelyn_BB_data%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i="1" dirty="0"/>
              <a:t>Chlorella</a:t>
            </a:r>
            <a:r>
              <a:rPr lang="en-GB" baseline="0" dirty="0"/>
              <a:t> day 11</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45603674540683"/>
          <c:y val="0.16245370370370371"/>
          <c:w val="0.82498840769903758"/>
          <c:h val="0.51681284631087776"/>
        </c:manualLayout>
      </c:layout>
      <c:barChart>
        <c:barDir val="col"/>
        <c:grouping val="clustered"/>
        <c:varyColors val="0"/>
        <c:ser>
          <c:idx val="0"/>
          <c:order val="0"/>
          <c:tx>
            <c:strRef>
              <c:f>Sheet1!$B$4</c:f>
              <c:strCache>
                <c:ptCount val="1"/>
                <c:pt idx="0">
                  <c:v>Red</c:v>
                </c:pt>
              </c:strCache>
            </c:strRef>
          </c:tx>
          <c:spPr>
            <a:solidFill>
              <a:srgbClr val="FF0000"/>
            </a:solidFill>
            <a:ln>
              <a:noFill/>
            </a:ln>
            <a:effectLst/>
          </c:spPr>
          <c:invertIfNegative val="0"/>
          <c:cat>
            <c:strRef>
              <c:f>Sheet1!$A$5:$A$8</c:f>
              <c:strCache>
                <c:ptCount val="4"/>
                <c:pt idx="0">
                  <c:v>Water</c:v>
                </c:pt>
                <c:pt idx="1">
                  <c:v>0.25 B/B</c:v>
                </c:pt>
                <c:pt idx="2">
                  <c:v>0.50 B/B</c:v>
                </c:pt>
                <c:pt idx="3">
                  <c:v>0.75B/B</c:v>
                </c:pt>
              </c:strCache>
            </c:strRef>
          </c:cat>
          <c:val>
            <c:numRef>
              <c:f>Sheet1!$B$5:$B$8</c:f>
              <c:numCache>
                <c:formatCode>General</c:formatCode>
                <c:ptCount val="4"/>
                <c:pt idx="0">
                  <c:v>3.1E-2</c:v>
                </c:pt>
                <c:pt idx="1">
                  <c:v>4.8000000000000001E-2</c:v>
                </c:pt>
                <c:pt idx="2">
                  <c:v>6.2E-2</c:v>
                </c:pt>
                <c:pt idx="3">
                  <c:v>7.4999999999999997E-2</c:v>
                </c:pt>
              </c:numCache>
            </c:numRef>
          </c:val>
          <c:extLst>
            <c:ext xmlns:c16="http://schemas.microsoft.com/office/drawing/2014/chart" uri="{C3380CC4-5D6E-409C-BE32-E72D297353CC}">
              <c16:uniqueId val="{00000000-24E1-4C68-9E0A-503DDBD9F4C4}"/>
            </c:ext>
          </c:extLst>
        </c:ser>
        <c:ser>
          <c:idx val="1"/>
          <c:order val="1"/>
          <c:tx>
            <c:strRef>
              <c:f>Sheet1!$C$4</c:f>
              <c:strCache>
                <c:ptCount val="1"/>
                <c:pt idx="0">
                  <c:v>Green</c:v>
                </c:pt>
              </c:strCache>
            </c:strRef>
          </c:tx>
          <c:spPr>
            <a:solidFill>
              <a:srgbClr val="00B050"/>
            </a:solidFill>
            <a:ln>
              <a:noFill/>
            </a:ln>
            <a:effectLst/>
          </c:spPr>
          <c:invertIfNegative val="0"/>
          <c:cat>
            <c:strRef>
              <c:f>Sheet1!$A$5:$A$8</c:f>
              <c:strCache>
                <c:ptCount val="4"/>
                <c:pt idx="0">
                  <c:v>Water</c:v>
                </c:pt>
                <c:pt idx="1">
                  <c:v>0.25 B/B</c:v>
                </c:pt>
                <c:pt idx="2">
                  <c:v>0.50 B/B</c:v>
                </c:pt>
                <c:pt idx="3">
                  <c:v>0.75B/B</c:v>
                </c:pt>
              </c:strCache>
            </c:strRef>
          </c:cat>
          <c:val>
            <c:numRef>
              <c:f>Sheet1!$C$5:$C$8</c:f>
              <c:numCache>
                <c:formatCode>General</c:formatCode>
                <c:ptCount val="4"/>
                <c:pt idx="0">
                  <c:v>1.0999999999999999E-2</c:v>
                </c:pt>
                <c:pt idx="1">
                  <c:v>2.9000000000000001E-2</c:v>
                </c:pt>
                <c:pt idx="2">
                  <c:v>4.1000000000000002E-2</c:v>
                </c:pt>
                <c:pt idx="3">
                  <c:v>5.6000000000000001E-2</c:v>
                </c:pt>
              </c:numCache>
            </c:numRef>
          </c:val>
          <c:extLst>
            <c:ext xmlns:c16="http://schemas.microsoft.com/office/drawing/2014/chart" uri="{C3380CC4-5D6E-409C-BE32-E72D297353CC}">
              <c16:uniqueId val="{00000001-24E1-4C68-9E0A-503DDBD9F4C4}"/>
            </c:ext>
          </c:extLst>
        </c:ser>
        <c:ser>
          <c:idx val="2"/>
          <c:order val="2"/>
          <c:tx>
            <c:strRef>
              <c:f>Sheet1!$D$4</c:f>
              <c:strCache>
                <c:ptCount val="1"/>
                <c:pt idx="0">
                  <c:v>Blue</c:v>
                </c:pt>
              </c:strCache>
            </c:strRef>
          </c:tx>
          <c:spPr>
            <a:solidFill>
              <a:schemeClr val="tx2">
                <a:lumMod val="60000"/>
                <a:lumOff val="40000"/>
              </a:schemeClr>
            </a:solidFill>
            <a:ln>
              <a:noFill/>
            </a:ln>
            <a:effectLst/>
          </c:spPr>
          <c:invertIfNegative val="0"/>
          <c:cat>
            <c:strRef>
              <c:f>Sheet1!$A$5:$A$8</c:f>
              <c:strCache>
                <c:ptCount val="4"/>
                <c:pt idx="0">
                  <c:v>Water</c:v>
                </c:pt>
                <c:pt idx="1">
                  <c:v>0.25 B/B</c:v>
                </c:pt>
                <c:pt idx="2">
                  <c:v>0.50 B/B</c:v>
                </c:pt>
                <c:pt idx="3">
                  <c:v>0.75B/B</c:v>
                </c:pt>
              </c:strCache>
            </c:strRef>
          </c:cat>
          <c:val>
            <c:numRef>
              <c:f>Sheet1!$D$5:$D$8</c:f>
              <c:numCache>
                <c:formatCode>General</c:formatCode>
                <c:ptCount val="4"/>
                <c:pt idx="0">
                  <c:v>5.0999999999999997E-2</c:v>
                </c:pt>
                <c:pt idx="1">
                  <c:v>8.8999999999999996E-2</c:v>
                </c:pt>
                <c:pt idx="2">
                  <c:v>9.9000000000000005E-2</c:v>
                </c:pt>
                <c:pt idx="3">
                  <c:v>0.13500000000000001</c:v>
                </c:pt>
              </c:numCache>
            </c:numRef>
          </c:val>
          <c:extLst>
            <c:ext xmlns:c16="http://schemas.microsoft.com/office/drawing/2014/chart" uri="{C3380CC4-5D6E-409C-BE32-E72D297353CC}">
              <c16:uniqueId val="{00000002-24E1-4C68-9E0A-503DDBD9F4C4}"/>
            </c:ext>
          </c:extLst>
        </c:ser>
        <c:dLbls>
          <c:showLegendKey val="0"/>
          <c:showVal val="0"/>
          <c:showCatName val="0"/>
          <c:showSerName val="0"/>
          <c:showPercent val="0"/>
          <c:showBubbleSize val="0"/>
        </c:dLbls>
        <c:gapWidth val="219"/>
        <c:overlap val="-27"/>
        <c:axId val="255659456"/>
        <c:axId val="254770872"/>
      </c:barChart>
      <c:catAx>
        <c:axId val="2556594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Concentration of Baby Bio</a:t>
                </a:r>
              </a:p>
            </c:rich>
          </c:tx>
          <c:layout>
            <c:manualLayout>
              <c:xMode val="edge"/>
              <c:yMode val="edge"/>
              <c:x val="0.31746412948381453"/>
              <c:y val="0.777406678331875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4770872"/>
        <c:crosses val="autoZero"/>
        <c:auto val="1"/>
        <c:lblAlgn val="ctr"/>
        <c:lblOffset val="100"/>
        <c:noMultiLvlLbl val="0"/>
      </c:catAx>
      <c:valAx>
        <c:axId val="254770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a:t>
                </a:r>
                <a:r>
                  <a:rPr lang="en-GB" baseline="0"/>
                  <a:t> (Mystrica)</a:t>
                </a:r>
                <a:endParaRPr lang="en-GB"/>
              </a:p>
            </c:rich>
          </c:tx>
          <c:layout>
            <c:manualLayout>
              <c:xMode val="edge"/>
              <c:yMode val="edge"/>
              <c:x val="2.5000000000000001E-2"/>
              <c:y val="0.183256051326917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65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i="1" dirty="0"/>
              <a:t>Chlorella</a:t>
            </a:r>
            <a:r>
              <a:rPr lang="en-GB" baseline="0" dirty="0"/>
              <a:t> day 11</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680nm</c:v>
                </c:pt>
              </c:strCache>
            </c:strRef>
          </c:tx>
          <c:spPr>
            <a:solidFill>
              <a:srgbClr val="FF0000"/>
            </a:solidFill>
            <a:ln>
              <a:noFill/>
            </a:ln>
            <a:effectLst/>
          </c:spPr>
          <c:invertIfNegative val="0"/>
          <c:cat>
            <c:strRef>
              <c:f>Sheet1!$A$12:$A$15</c:f>
              <c:strCache>
                <c:ptCount val="4"/>
                <c:pt idx="0">
                  <c:v>Water</c:v>
                </c:pt>
                <c:pt idx="1">
                  <c:v>0.25 B/B</c:v>
                </c:pt>
                <c:pt idx="2">
                  <c:v>0.50 B/B</c:v>
                </c:pt>
                <c:pt idx="3">
                  <c:v>0.75 B/B</c:v>
                </c:pt>
              </c:strCache>
            </c:strRef>
          </c:cat>
          <c:val>
            <c:numRef>
              <c:f>Sheet1!$B$12:$B$15</c:f>
              <c:numCache>
                <c:formatCode>General</c:formatCode>
                <c:ptCount val="4"/>
                <c:pt idx="0">
                  <c:v>0.05</c:v>
                </c:pt>
                <c:pt idx="1">
                  <c:v>0.09</c:v>
                </c:pt>
                <c:pt idx="2">
                  <c:v>0.11</c:v>
                </c:pt>
                <c:pt idx="3">
                  <c:v>0.16</c:v>
                </c:pt>
              </c:numCache>
            </c:numRef>
          </c:val>
          <c:extLst>
            <c:ext xmlns:c16="http://schemas.microsoft.com/office/drawing/2014/chart" uri="{C3380CC4-5D6E-409C-BE32-E72D297353CC}">
              <c16:uniqueId val="{00000000-B636-4B31-A5F7-4D4152154CAF}"/>
            </c:ext>
          </c:extLst>
        </c:ser>
        <c:ser>
          <c:idx val="1"/>
          <c:order val="1"/>
          <c:tx>
            <c:strRef>
              <c:f>Sheet1!$C$11</c:f>
              <c:strCache>
                <c:ptCount val="1"/>
                <c:pt idx="0">
                  <c:v>550nm</c:v>
                </c:pt>
              </c:strCache>
            </c:strRef>
          </c:tx>
          <c:spPr>
            <a:solidFill>
              <a:srgbClr val="00B050"/>
            </a:solidFill>
            <a:ln>
              <a:noFill/>
            </a:ln>
            <a:effectLst/>
          </c:spPr>
          <c:invertIfNegative val="0"/>
          <c:cat>
            <c:strRef>
              <c:f>Sheet1!$A$12:$A$15</c:f>
              <c:strCache>
                <c:ptCount val="4"/>
                <c:pt idx="0">
                  <c:v>Water</c:v>
                </c:pt>
                <c:pt idx="1">
                  <c:v>0.25 B/B</c:v>
                </c:pt>
                <c:pt idx="2">
                  <c:v>0.50 B/B</c:v>
                </c:pt>
                <c:pt idx="3">
                  <c:v>0.75 B/B</c:v>
                </c:pt>
              </c:strCache>
            </c:strRef>
          </c:cat>
          <c:val>
            <c:numRef>
              <c:f>Sheet1!$C$12:$C$15</c:f>
              <c:numCache>
                <c:formatCode>General</c:formatCode>
                <c:ptCount val="4"/>
                <c:pt idx="0">
                  <c:v>0.06</c:v>
                </c:pt>
                <c:pt idx="1">
                  <c:v>0.09</c:v>
                </c:pt>
                <c:pt idx="2">
                  <c:v>0.11</c:v>
                </c:pt>
                <c:pt idx="3">
                  <c:v>0.16</c:v>
                </c:pt>
              </c:numCache>
            </c:numRef>
          </c:val>
          <c:extLst>
            <c:ext xmlns:c16="http://schemas.microsoft.com/office/drawing/2014/chart" uri="{C3380CC4-5D6E-409C-BE32-E72D297353CC}">
              <c16:uniqueId val="{00000001-B636-4B31-A5F7-4D4152154CAF}"/>
            </c:ext>
          </c:extLst>
        </c:ser>
        <c:ser>
          <c:idx val="2"/>
          <c:order val="2"/>
          <c:tx>
            <c:strRef>
              <c:f>Sheet1!$D$11</c:f>
              <c:strCache>
                <c:ptCount val="1"/>
                <c:pt idx="0">
                  <c:v>440nm</c:v>
                </c:pt>
              </c:strCache>
            </c:strRef>
          </c:tx>
          <c:spPr>
            <a:solidFill>
              <a:schemeClr val="tx2">
                <a:lumMod val="60000"/>
                <a:lumOff val="40000"/>
              </a:schemeClr>
            </a:solidFill>
            <a:ln>
              <a:noFill/>
            </a:ln>
            <a:effectLst/>
          </c:spPr>
          <c:invertIfNegative val="0"/>
          <c:cat>
            <c:strRef>
              <c:f>Sheet1!$A$12:$A$15</c:f>
              <c:strCache>
                <c:ptCount val="4"/>
                <c:pt idx="0">
                  <c:v>Water</c:v>
                </c:pt>
                <c:pt idx="1">
                  <c:v>0.25 B/B</c:v>
                </c:pt>
                <c:pt idx="2">
                  <c:v>0.50 B/B</c:v>
                </c:pt>
                <c:pt idx="3">
                  <c:v>0.75 B/B</c:v>
                </c:pt>
              </c:strCache>
            </c:strRef>
          </c:cat>
          <c:val>
            <c:numRef>
              <c:f>Sheet1!$D$12:$D$15</c:f>
              <c:numCache>
                <c:formatCode>General</c:formatCode>
                <c:ptCount val="4"/>
                <c:pt idx="0">
                  <c:v>0.05</c:v>
                </c:pt>
                <c:pt idx="1">
                  <c:v>0.09</c:v>
                </c:pt>
                <c:pt idx="2">
                  <c:v>0.11</c:v>
                </c:pt>
                <c:pt idx="3">
                  <c:v>0.16</c:v>
                </c:pt>
              </c:numCache>
            </c:numRef>
          </c:val>
          <c:extLst>
            <c:ext xmlns:c16="http://schemas.microsoft.com/office/drawing/2014/chart" uri="{C3380CC4-5D6E-409C-BE32-E72D297353CC}">
              <c16:uniqueId val="{00000002-B636-4B31-A5F7-4D4152154CAF}"/>
            </c:ext>
          </c:extLst>
        </c:ser>
        <c:dLbls>
          <c:showLegendKey val="0"/>
          <c:showVal val="0"/>
          <c:showCatName val="0"/>
          <c:showSerName val="0"/>
          <c:showPercent val="0"/>
          <c:showBubbleSize val="0"/>
        </c:dLbls>
        <c:gapWidth val="219"/>
        <c:overlap val="-27"/>
        <c:axId val="244381864"/>
        <c:axId val="244381536"/>
      </c:barChart>
      <c:catAx>
        <c:axId val="2443818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Concentration of Baby Bio</a:t>
                </a:r>
              </a:p>
            </c:rich>
          </c:tx>
          <c:layout>
            <c:manualLayout>
              <c:xMode val="edge"/>
              <c:yMode val="edge"/>
              <c:x val="0.36520013123359579"/>
              <c:y val="0.7866659375911344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381536"/>
        <c:crosses val="autoZero"/>
        <c:auto val="1"/>
        <c:lblAlgn val="ctr"/>
        <c:lblOffset val="100"/>
        <c:noMultiLvlLbl val="0"/>
      </c:catAx>
      <c:valAx>
        <c:axId val="244381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  (Biochrome)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381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Chlorella</a:t>
            </a:r>
            <a:r>
              <a:rPr lang="en-GB" baseline="0"/>
              <a:t> day 11</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Sheet1!$B$4</c:f>
              <c:strCache>
                <c:ptCount val="1"/>
                <c:pt idx="0">
                  <c:v>Red</c:v>
                </c:pt>
              </c:strCache>
            </c:strRef>
          </c:tx>
          <c:spPr>
            <a:ln w="28575" cap="rnd">
              <a:solidFill>
                <a:schemeClr val="accent3">
                  <a:shade val="65000"/>
                </a:schemeClr>
              </a:solidFill>
              <a:round/>
            </a:ln>
            <a:effectLst/>
          </c:spPr>
          <c:marker>
            <c:symbol val="circle"/>
            <c:size val="5"/>
            <c:spPr>
              <a:solidFill>
                <a:schemeClr val="accent3">
                  <a:shade val="65000"/>
                </a:schemeClr>
              </a:solidFill>
              <a:ln w="9525">
                <a:solidFill>
                  <a:schemeClr val="accent3">
                    <a:shade val="65000"/>
                  </a:schemeClr>
                </a:solidFill>
              </a:ln>
              <a:effectLst/>
            </c:spPr>
          </c:marker>
          <c:cat>
            <c:strRef>
              <c:f>Sheet1!$A$5:$A$8</c:f>
              <c:strCache>
                <c:ptCount val="4"/>
                <c:pt idx="0">
                  <c:v>Water</c:v>
                </c:pt>
                <c:pt idx="1">
                  <c:v>0.25 B/B</c:v>
                </c:pt>
                <c:pt idx="2">
                  <c:v>0.50 B/B</c:v>
                </c:pt>
                <c:pt idx="3">
                  <c:v>0.75B/B</c:v>
                </c:pt>
              </c:strCache>
            </c:strRef>
          </c:cat>
          <c:val>
            <c:numRef>
              <c:f>Sheet1!$B$5:$B$8</c:f>
              <c:numCache>
                <c:formatCode>General</c:formatCode>
                <c:ptCount val="4"/>
                <c:pt idx="0">
                  <c:v>3.1E-2</c:v>
                </c:pt>
                <c:pt idx="1">
                  <c:v>4.8000000000000001E-2</c:v>
                </c:pt>
                <c:pt idx="2">
                  <c:v>6.2E-2</c:v>
                </c:pt>
                <c:pt idx="3">
                  <c:v>7.4999999999999997E-2</c:v>
                </c:pt>
              </c:numCache>
            </c:numRef>
          </c:val>
          <c:smooth val="0"/>
          <c:extLst>
            <c:ext xmlns:c16="http://schemas.microsoft.com/office/drawing/2014/chart" uri="{C3380CC4-5D6E-409C-BE32-E72D297353CC}">
              <c16:uniqueId val="{00000000-8EE1-48A7-B4D3-63666E2A8796}"/>
            </c:ext>
          </c:extLst>
        </c:ser>
        <c:ser>
          <c:idx val="1"/>
          <c:order val="1"/>
          <c:tx>
            <c:strRef>
              <c:f>Sheet1!$C$4</c:f>
              <c:strCache>
                <c:ptCount val="1"/>
                <c:pt idx="0">
                  <c:v>Green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Sheet1!$A$5:$A$8</c:f>
              <c:strCache>
                <c:ptCount val="4"/>
                <c:pt idx="0">
                  <c:v>Water</c:v>
                </c:pt>
                <c:pt idx="1">
                  <c:v>0.25 B/B</c:v>
                </c:pt>
                <c:pt idx="2">
                  <c:v>0.50 B/B</c:v>
                </c:pt>
                <c:pt idx="3">
                  <c:v>0.75B/B</c:v>
                </c:pt>
              </c:strCache>
            </c:strRef>
          </c:cat>
          <c:val>
            <c:numRef>
              <c:f>Sheet1!$C$5:$C$8</c:f>
              <c:numCache>
                <c:formatCode>General</c:formatCode>
                <c:ptCount val="4"/>
                <c:pt idx="0">
                  <c:v>1.0999999999999999E-2</c:v>
                </c:pt>
                <c:pt idx="1">
                  <c:v>2.9000000000000001E-2</c:v>
                </c:pt>
                <c:pt idx="2">
                  <c:v>4.1000000000000002E-2</c:v>
                </c:pt>
                <c:pt idx="3">
                  <c:v>5.6000000000000001E-2</c:v>
                </c:pt>
              </c:numCache>
            </c:numRef>
          </c:val>
          <c:smooth val="0"/>
          <c:extLst>
            <c:ext xmlns:c16="http://schemas.microsoft.com/office/drawing/2014/chart" uri="{C3380CC4-5D6E-409C-BE32-E72D297353CC}">
              <c16:uniqueId val="{00000001-8EE1-48A7-B4D3-63666E2A8796}"/>
            </c:ext>
          </c:extLst>
        </c:ser>
        <c:ser>
          <c:idx val="2"/>
          <c:order val="2"/>
          <c:tx>
            <c:strRef>
              <c:f>Sheet1!$D$4</c:f>
              <c:strCache>
                <c:ptCount val="1"/>
                <c:pt idx="0">
                  <c:v>Blue</c:v>
                </c:pt>
              </c:strCache>
            </c:strRef>
          </c:tx>
          <c:spPr>
            <a:ln w="28575" cap="rnd">
              <a:solidFill>
                <a:schemeClr val="accent3">
                  <a:tint val="65000"/>
                </a:schemeClr>
              </a:solidFill>
              <a:round/>
            </a:ln>
            <a:effectLst/>
          </c:spPr>
          <c:marker>
            <c:symbol val="circle"/>
            <c:size val="5"/>
            <c:spPr>
              <a:solidFill>
                <a:schemeClr val="accent3">
                  <a:tint val="65000"/>
                </a:schemeClr>
              </a:solidFill>
              <a:ln w="9525">
                <a:solidFill>
                  <a:schemeClr val="accent3">
                    <a:tint val="65000"/>
                  </a:schemeClr>
                </a:solidFill>
              </a:ln>
              <a:effectLst/>
            </c:spPr>
          </c:marker>
          <c:cat>
            <c:strRef>
              <c:f>Sheet1!$A$5:$A$8</c:f>
              <c:strCache>
                <c:ptCount val="4"/>
                <c:pt idx="0">
                  <c:v>Water</c:v>
                </c:pt>
                <c:pt idx="1">
                  <c:v>0.25 B/B</c:v>
                </c:pt>
                <c:pt idx="2">
                  <c:v>0.50 B/B</c:v>
                </c:pt>
                <c:pt idx="3">
                  <c:v>0.75B/B</c:v>
                </c:pt>
              </c:strCache>
            </c:strRef>
          </c:cat>
          <c:val>
            <c:numRef>
              <c:f>Sheet1!$D$5:$D$8</c:f>
              <c:numCache>
                <c:formatCode>General</c:formatCode>
                <c:ptCount val="4"/>
                <c:pt idx="0">
                  <c:v>5.0999999999999997E-2</c:v>
                </c:pt>
                <c:pt idx="1">
                  <c:v>8.8999999999999996E-2</c:v>
                </c:pt>
                <c:pt idx="2">
                  <c:v>9.9000000000000005E-2</c:v>
                </c:pt>
                <c:pt idx="3">
                  <c:v>0.13500000000000001</c:v>
                </c:pt>
              </c:numCache>
            </c:numRef>
          </c:val>
          <c:smooth val="0"/>
          <c:extLst>
            <c:ext xmlns:c16="http://schemas.microsoft.com/office/drawing/2014/chart" uri="{C3380CC4-5D6E-409C-BE32-E72D297353CC}">
              <c16:uniqueId val="{00000002-8EE1-48A7-B4D3-63666E2A8796}"/>
            </c:ext>
          </c:extLst>
        </c:ser>
        <c:dLbls>
          <c:showLegendKey val="0"/>
          <c:showVal val="0"/>
          <c:showCatName val="0"/>
          <c:showSerName val="0"/>
          <c:showPercent val="0"/>
          <c:showBubbleSize val="0"/>
        </c:dLbls>
        <c:marker val="1"/>
        <c:smooth val="0"/>
        <c:axId val="255659456"/>
        <c:axId val="254770872"/>
      </c:lineChart>
      <c:catAx>
        <c:axId val="2556594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Concentration of Baby Bio</a:t>
                </a:r>
              </a:p>
            </c:rich>
          </c:tx>
          <c:layout>
            <c:manualLayout>
              <c:xMode val="edge"/>
              <c:yMode val="edge"/>
              <c:x val="0.31746412948381453"/>
              <c:y val="0.777406678331875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4770872"/>
        <c:crosses val="autoZero"/>
        <c:auto val="1"/>
        <c:lblAlgn val="ctr"/>
        <c:lblOffset val="100"/>
        <c:noMultiLvlLbl val="0"/>
      </c:catAx>
      <c:valAx>
        <c:axId val="254770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a:t>
                </a:r>
                <a:r>
                  <a:rPr lang="en-GB" baseline="0"/>
                  <a:t> (Mystrica)</a:t>
                </a:r>
                <a:endParaRPr lang="en-GB"/>
              </a:p>
            </c:rich>
          </c:tx>
          <c:layout>
            <c:manualLayout>
              <c:xMode val="edge"/>
              <c:yMode val="edge"/>
              <c:x val="2.5000000000000001E-2"/>
              <c:y val="0.183256051326917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65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Chlorella</a:t>
            </a:r>
            <a:r>
              <a:rPr lang="en-GB" baseline="0"/>
              <a:t> day 11</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003909741948212"/>
          <c:y val="0.22368161382849019"/>
          <c:w val="0.79546301287117471"/>
          <c:h val="0.40278081911564201"/>
        </c:manualLayout>
      </c:layout>
      <c:lineChart>
        <c:grouping val="stacked"/>
        <c:varyColors val="0"/>
        <c:ser>
          <c:idx val="0"/>
          <c:order val="0"/>
          <c:tx>
            <c:strRef>
              <c:f>Sheet1!$B$11</c:f>
              <c:strCache>
                <c:ptCount val="1"/>
                <c:pt idx="0">
                  <c:v>680nm</c:v>
                </c:pt>
              </c:strCache>
            </c:strRef>
          </c:tx>
          <c:spPr>
            <a:ln w="28575" cap="rnd">
              <a:solidFill>
                <a:schemeClr val="accent3">
                  <a:shade val="65000"/>
                </a:schemeClr>
              </a:solidFill>
              <a:round/>
            </a:ln>
            <a:effectLst/>
          </c:spPr>
          <c:marker>
            <c:symbol val="circle"/>
            <c:size val="5"/>
            <c:spPr>
              <a:solidFill>
                <a:schemeClr val="accent3">
                  <a:shade val="65000"/>
                </a:schemeClr>
              </a:solidFill>
              <a:ln w="9525">
                <a:solidFill>
                  <a:schemeClr val="accent3">
                    <a:shade val="65000"/>
                  </a:schemeClr>
                </a:solidFill>
              </a:ln>
              <a:effectLst/>
            </c:spPr>
          </c:marker>
          <c:cat>
            <c:strRef>
              <c:f>Sheet1!$A$12:$A$15</c:f>
              <c:strCache>
                <c:ptCount val="4"/>
                <c:pt idx="0">
                  <c:v>Water</c:v>
                </c:pt>
                <c:pt idx="1">
                  <c:v>0.25 B/B</c:v>
                </c:pt>
                <c:pt idx="2">
                  <c:v>0.50 B/B</c:v>
                </c:pt>
                <c:pt idx="3">
                  <c:v>0.75 B/B</c:v>
                </c:pt>
              </c:strCache>
            </c:strRef>
          </c:cat>
          <c:val>
            <c:numRef>
              <c:f>Sheet1!$B$12:$B$15</c:f>
              <c:numCache>
                <c:formatCode>General</c:formatCode>
                <c:ptCount val="4"/>
                <c:pt idx="0">
                  <c:v>0.05</c:v>
                </c:pt>
                <c:pt idx="1">
                  <c:v>0.09</c:v>
                </c:pt>
                <c:pt idx="2">
                  <c:v>0.11</c:v>
                </c:pt>
                <c:pt idx="3">
                  <c:v>0.16</c:v>
                </c:pt>
              </c:numCache>
            </c:numRef>
          </c:val>
          <c:smooth val="0"/>
          <c:extLst>
            <c:ext xmlns:c16="http://schemas.microsoft.com/office/drawing/2014/chart" uri="{C3380CC4-5D6E-409C-BE32-E72D297353CC}">
              <c16:uniqueId val="{00000000-6056-40FC-9E48-7C75601F14E8}"/>
            </c:ext>
          </c:extLst>
        </c:ser>
        <c:ser>
          <c:idx val="1"/>
          <c:order val="1"/>
          <c:tx>
            <c:strRef>
              <c:f>Sheet1!$C$11</c:f>
              <c:strCache>
                <c:ptCount val="1"/>
                <c:pt idx="0">
                  <c:v>550nm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Sheet1!$A$12:$A$15</c:f>
              <c:strCache>
                <c:ptCount val="4"/>
                <c:pt idx="0">
                  <c:v>Water</c:v>
                </c:pt>
                <c:pt idx="1">
                  <c:v>0.25 B/B</c:v>
                </c:pt>
                <c:pt idx="2">
                  <c:v>0.50 B/B</c:v>
                </c:pt>
                <c:pt idx="3">
                  <c:v>0.75 B/B</c:v>
                </c:pt>
              </c:strCache>
            </c:strRef>
          </c:cat>
          <c:val>
            <c:numRef>
              <c:f>Sheet1!$C$12:$C$15</c:f>
              <c:numCache>
                <c:formatCode>General</c:formatCode>
                <c:ptCount val="4"/>
                <c:pt idx="0">
                  <c:v>0.06</c:v>
                </c:pt>
                <c:pt idx="1">
                  <c:v>0.09</c:v>
                </c:pt>
                <c:pt idx="2">
                  <c:v>0.11</c:v>
                </c:pt>
                <c:pt idx="3">
                  <c:v>0.16</c:v>
                </c:pt>
              </c:numCache>
            </c:numRef>
          </c:val>
          <c:smooth val="0"/>
          <c:extLst>
            <c:ext xmlns:c16="http://schemas.microsoft.com/office/drawing/2014/chart" uri="{C3380CC4-5D6E-409C-BE32-E72D297353CC}">
              <c16:uniqueId val="{00000001-6056-40FC-9E48-7C75601F14E8}"/>
            </c:ext>
          </c:extLst>
        </c:ser>
        <c:ser>
          <c:idx val="2"/>
          <c:order val="2"/>
          <c:tx>
            <c:strRef>
              <c:f>Sheet1!$D$11</c:f>
              <c:strCache>
                <c:ptCount val="1"/>
                <c:pt idx="0">
                  <c:v>440nm</c:v>
                </c:pt>
              </c:strCache>
            </c:strRef>
          </c:tx>
          <c:spPr>
            <a:ln w="28575" cap="rnd">
              <a:solidFill>
                <a:schemeClr val="accent3">
                  <a:tint val="65000"/>
                </a:schemeClr>
              </a:solidFill>
              <a:round/>
            </a:ln>
            <a:effectLst/>
          </c:spPr>
          <c:marker>
            <c:symbol val="circle"/>
            <c:size val="5"/>
            <c:spPr>
              <a:solidFill>
                <a:schemeClr val="accent3">
                  <a:tint val="65000"/>
                </a:schemeClr>
              </a:solidFill>
              <a:ln w="9525">
                <a:solidFill>
                  <a:schemeClr val="accent3">
                    <a:tint val="65000"/>
                  </a:schemeClr>
                </a:solidFill>
              </a:ln>
              <a:effectLst/>
            </c:spPr>
          </c:marker>
          <c:cat>
            <c:strRef>
              <c:f>Sheet1!$A$12:$A$15</c:f>
              <c:strCache>
                <c:ptCount val="4"/>
                <c:pt idx="0">
                  <c:v>Water</c:v>
                </c:pt>
                <c:pt idx="1">
                  <c:v>0.25 B/B</c:v>
                </c:pt>
                <c:pt idx="2">
                  <c:v>0.50 B/B</c:v>
                </c:pt>
                <c:pt idx="3">
                  <c:v>0.75 B/B</c:v>
                </c:pt>
              </c:strCache>
            </c:strRef>
          </c:cat>
          <c:val>
            <c:numRef>
              <c:f>Sheet1!$D$12:$D$15</c:f>
              <c:numCache>
                <c:formatCode>General</c:formatCode>
                <c:ptCount val="4"/>
                <c:pt idx="0">
                  <c:v>0.05</c:v>
                </c:pt>
                <c:pt idx="1">
                  <c:v>0.09</c:v>
                </c:pt>
                <c:pt idx="2">
                  <c:v>0.11</c:v>
                </c:pt>
                <c:pt idx="3">
                  <c:v>0.16</c:v>
                </c:pt>
              </c:numCache>
            </c:numRef>
          </c:val>
          <c:smooth val="0"/>
          <c:extLst>
            <c:ext xmlns:c16="http://schemas.microsoft.com/office/drawing/2014/chart" uri="{C3380CC4-5D6E-409C-BE32-E72D297353CC}">
              <c16:uniqueId val="{00000002-6056-40FC-9E48-7C75601F14E8}"/>
            </c:ext>
          </c:extLst>
        </c:ser>
        <c:dLbls>
          <c:showLegendKey val="0"/>
          <c:showVal val="0"/>
          <c:showCatName val="0"/>
          <c:showSerName val="0"/>
          <c:showPercent val="0"/>
          <c:showBubbleSize val="0"/>
        </c:dLbls>
        <c:marker val="1"/>
        <c:smooth val="0"/>
        <c:axId val="244381864"/>
        <c:axId val="244381536"/>
      </c:lineChart>
      <c:catAx>
        <c:axId val="2443818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Concentration of Baby Bio</a:t>
                </a:r>
              </a:p>
            </c:rich>
          </c:tx>
          <c:layout>
            <c:manualLayout>
              <c:xMode val="edge"/>
              <c:yMode val="edge"/>
              <c:x val="0.36520013123359579"/>
              <c:y val="0.7866659375911344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381536"/>
        <c:crosses val="autoZero"/>
        <c:auto val="1"/>
        <c:lblAlgn val="ctr"/>
        <c:lblOffset val="100"/>
        <c:noMultiLvlLbl val="0"/>
      </c:catAx>
      <c:valAx>
        <c:axId val="244381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  (Biochrome)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381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i="1" dirty="0"/>
              <a:t>Chlorella</a:t>
            </a:r>
            <a:r>
              <a:rPr lang="en-GB" baseline="0" dirty="0"/>
              <a:t> </a:t>
            </a:r>
            <a:r>
              <a:rPr lang="en-GB" dirty="0"/>
              <a:t>day 17</a:t>
            </a:r>
          </a:p>
        </c:rich>
      </c:tx>
      <c:layout>
        <c:manualLayout>
          <c:xMode val="edge"/>
          <c:yMode val="edge"/>
          <c:x val="0.40393744531933506"/>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Sheet1!$B$20</c:f>
              <c:strCache>
                <c:ptCount val="1"/>
                <c:pt idx="0">
                  <c:v>Red</c:v>
                </c:pt>
              </c:strCache>
            </c:strRef>
          </c:tx>
          <c:spPr>
            <a:solidFill>
              <a:srgbClr val="FF0000"/>
            </a:solidFill>
            <a:ln>
              <a:noFill/>
            </a:ln>
            <a:effectLst/>
          </c:spPr>
          <c:invertIfNegative val="0"/>
          <c:cat>
            <c:strRef>
              <c:f>Sheet1!$A$21:$A$24</c:f>
              <c:strCache>
                <c:ptCount val="4"/>
                <c:pt idx="0">
                  <c:v>Water</c:v>
                </c:pt>
                <c:pt idx="1">
                  <c:v>0.25 B/B</c:v>
                </c:pt>
                <c:pt idx="2">
                  <c:v>0.50 B/B</c:v>
                </c:pt>
                <c:pt idx="3">
                  <c:v>0.75B/B</c:v>
                </c:pt>
              </c:strCache>
            </c:strRef>
          </c:cat>
          <c:val>
            <c:numRef>
              <c:f>Sheet1!$B$21:$B$24</c:f>
              <c:numCache>
                <c:formatCode>General</c:formatCode>
                <c:ptCount val="4"/>
                <c:pt idx="0">
                  <c:v>0.17100000000000001</c:v>
                </c:pt>
                <c:pt idx="1">
                  <c:v>0.125</c:v>
                </c:pt>
                <c:pt idx="2">
                  <c:v>0.106</c:v>
                </c:pt>
                <c:pt idx="3">
                  <c:v>0.10299999999999999</c:v>
                </c:pt>
              </c:numCache>
            </c:numRef>
          </c:val>
          <c:extLst>
            <c:ext xmlns:c16="http://schemas.microsoft.com/office/drawing/2014/chart" uri="{C3380CC4-5D6E-409C-BE32-E72D297353CC}">
              <c16:uniqueId val="{00000000-C2A8-45CA-A450-53B455AB6F7B}"/>
            </c:ext>
          </c:extLst>
        </c:ser>
        <c:ser>
          <c:idx val="1"/>
          <c:order val="1"/>
          <c:tx>
            <c:strRef>
              <c:f>Sheet1!$C$20</c:f>
              <c:strCache>
                <c:ptCount val="1"/>
                <c:pt idx="0">
                  <c:v>Green</c:v>
                </c:pt>
              </c:strCache>
            </c:strRef>
          </c:tx>
          <c:spPr>
            <a:solidFill>
              <a:srgbClr val="00B050"/>
            </a:solidFill>
            <a:ln>
              <a:noFill/>
            </a:ln>
            <a:effectLst/>
          </c:spPr>
          <c:invertIfNegative val="0"/>
          <c:cat>
            <c:strRef>
              <c:f>Sheet1!$A$21:$A$24</c:f>
              <c:strCache>
                <c:ptCount val="4"/>
                <c:pt idx="0">
                  <c:v>Water</c:v>
                </c:pt>
                <c:pt idx="1">
                  <c:v>0.25 B/B</c:v>
                </c:pt>
                <c:pt idx="2">
                  <c:v>0.50 B/B</c:v>
                </c:pt>
                <c:pt idx="3">
                  <c:v>0.75B/B</c:v>
                </c:pt>
              </c:strCache>
            </c:strRef>
          </c:cat>
          <c:val>
            <c:numRef>
              <c:f>Sheet1!$C$21:$C$24</c:f>
              <c:numCache>
                <c:formatCode>General</c:formatCode>
                <c:ptCount val="4"/>
                <c:pt idx="0">
                  <c:v>4.2999999999999997E-2</c:v>
                </c:pt>
                <c:pt idx="1">
                  <c:v>4.1000000000000002E-2</c:v>
                </c:pt>
                <c:pt idx="2">
                  <c:v>5.0999999999999997E-2</c:v>
                </c:pt>
                <c:pt idx="3">
                  <c:v>5.6000000000000001E-2</c:v>
                </c:pt>
              </c:numCache>
            </c:numRef>
          </c:val>
          <c:extLst>
            <c:ext xmlns:c16="http://schemas.microsoft.com/office/drawing/2014/chart" uri="{C3380CC4-5D6E-409C-BE32-E72D297353CC}">
              <c16:uniqueId val="{00000001-C2A8-45CA-A450-53B455AB6F7B}"/>
            </c:ext>
          </c:extLst>
        </c:ser>
        <c:ser>
          <c:idx val="2"/>
          <c:order val="2"/>
          <c:tx>
            <c:strRef>
              <c:f>Sheet1!$D$20</c:f>
              <c:strCache>
                <c:ptCount val="1"/>
                <c:pt idx="0">
                  <c:v>Blue</c:v>
                </c:pt>
              </c:strCache>
            </c:strRef>
          </c:tx>
          <c:spPr>
            <a:solidFill>
              <a:schemeClr val="tx2">
                <a:lumMod val="60000"/>
                <a:lumOff val="40000"/>
              </a:schemeClr>
            </a:solidFill>
            <a:ln>
              <a:noFill/>
            </a:ln>
            <a:effectLst/>
          </c:spPr>
          <c:invertIfNegative val="0"/>
          <c:cat>
            <c:strRef>
              <c:f>Sheet1!$A$21:$A$24</c:f>
              <c:strCache>
                <c:ptCount val="4"/>
                <c:pt idx="0">
                  <c:v>Water</c:v>
                </c:pt>
                <c:pt idx="1">
                  <c:v>0.25 B/B</c:v>
                </c:pt>
                <c:pt idx="2">
                  <c:v>0.50 B/B</c:v>
                </c:pt>
                <c:pt idx="3">
                  <c:v>0.75B/B</c:v>
                </c:pt>
              </c:strCache>
            </c:strRef>
          </c:cat>
          <c:val>
            <c:numRef>
              <c:f>Sheet1!$D$21:$D$24</c:f>
              <c:numCache>
                <c:formatCode>General</c:formatCode>
                <c:ptCount val="4"/>
                <c:pt idx="0">
                  <c:v>0.111</c:v>
                </c:pt>
                <c:pt idx="1">
                  <c:v>7.6999999999999999E-2</c:v>
                </c:pt>
                <c:pt idx="2">
                  <c:v>0.106</c:v>
                </c:pt>
                <c:pt idx="3">
                  <c:v>0.105</c:v>
                </c:pt>
              </c:numCache>
            </c:numRef>
          </c:val>
          <c:extLst>
            <c:ext xmlns:c16="http://schemas.microsoft.com/office/drawing/2014/chart" uri="{C3380CC4-5D6E-409C-BE32-E72D297353CC}">
              <c16:uniqueId val="{00000002-C2A8-45CA-A450-53B455AB6F7B}"/>
            </c:ext>
          </c:extLst>
        </c:ser>
        <c:dLbls>
          <c:showLegendKey val="0"/>
          <c:showVal val="0"/>
          <c:showCatName val="0"/>
          <c:showSerName val="0"/>
          <c:showPercent val="0"/>
          <c:showBubbleSize val="0"/>
        </c:dLbls>
        <c:gapWidth val="219"/>
        <c:overlap val="-27"/>
        <c:axId val="256818536"/>
        <c:axId val="256818864"/>
      </c:barChart>
      <c:catAx>
        <c:axId val="256818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Concentration of Baby Bio</a:t>
                </a:r>
              </a:p>
            </c:rich>
          </c:tx>
          <c:layout>
            <c:manualLayout>
              <c:xMode val="edge"/>
              <c:yMode val="edge"/>
              <c:x val="0.32396113820045769"/>
              <c:y val="0.7878767312406337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818864"/>
        <c:crosses val="autoZero"/>
        <c:auto val="1"/>
        <c:lblAlgn val="ctr"/>
        <c:lblOffset val="100"/>
        <c:noMultiLvlLbl val="0"/>
      </c:catAx>
      <c:valAx>
        <c:axId val="256818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a:t>
                </a:r>
                <a:r>
                  <a:rPr lang="en-GB" baseline="0"/>
                  <a:t> (Mystrica)</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818536"/>
        <c:crosses val="autoZero"/>
        <c:crossBetween val="between"/>
      </c:valAx>
      <c:spPr>
        <a:noFill/>
        <a:ln>
          <a:noFill/>
        </a:ln>
        <a:effectLst/>
      </c:spPr>
    </c:plotArea>
    <c:legend>
      <c:legendPos val="b"/>
      <c:layout>
        <c:manualLayout>
          <c:xMode val="edge"/>
          <c:yMode val="edge"/>
          <c:x val="0.32725223779537038"/>
          <c:y val="0.87753470912206522"/>
          <c:w val="0.31377588803118217"/>
          <c:h val="9.03434132235062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aseline="0" dirty="0"/>
              <a:t>Chlorella day 17</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Sheet1!$B$27</c:f>
              <c:strCache>
                <c:ptCount val="1"/>
                <c:pt idx="0">
                  <c:v>680nm</c:v>
                </c:pt>
              </c:strCache>
            </c:strRef>
          </c:tx>
          <c:spPr>
            <a:solidFill>
              <a:srgbClr val="FF0000"/>
            </a:solidFill>
            <a:ln>
              <a:noFill/>
            </a:ln>
            <a:effectLst/>
          </c:spPr>
          <c:invertIfNegative val="0"/>
          <c:cat>
            <c:strRef>
              <c:f>Sheet1!$A$28:$A$31</c:f>
              <c:strCache>
                <c:ptCount val="4"/>
                <c:pt idx="0">
                  <c:v>Water</c:v>
                </c:pt>
                <c:pt idx="1">
                  <c:v>0.25 B/B</c:v>
                </c:pt>
                <c:pt idx="2">
                  <c:v>0.50 B/B</c:v>
                </c:pt>
                <c:pt idx="3">
                  <c:v>0.75B/B</c:v>
                </c:pt>
              </c:strCache>
            </c:strRef>
          </c:cat>
          <c:val>
            <c:numRef>
              <c:f>Sheet1!$B$28:$B$31</c:f>
              <c:numCache>
                <c:formatCode>General</c:formatCode>
                <c:ptCount val="4"/>
                <c:pt idx="0">
                  <c:v>0.16</c:v>
                </c:pt>
                <c:pt idx="1">
                  <c:v>0.22</c:v>
                </c:pt>
                <c:pt idx="2">
                  <c:v>0.15</c:v>
                </c:pt>
                <c:pt idx="3">
                  <c:v>0.15</c:v>
                </c:pt>
              </c:numCache>
            </c:numRef>
          </c:val>
          <c:extLst>
            <c:ext xmlns:c16="http://schemas.microsoft.com/office/drawing/2014/chart" uri="{C3380CC4-5D6E-409C-BE32-E72D297353CC}">
              <c16:uniqueId val="{00000000-8486-4F1D-9B02-7DEDB138E3C5}"/>
            </c:ext>
          </c:extLst>
        </c:ser>
        <c:ser>
          <c:idx val="1"/>
          <c:order val="1"/>
          <c:tx>
            <c:strRef>
              <c:f>Sheet1!$C$27</c:f>
              <c:strCache>
                <c:ptCount val="1"/>
                <c:pt idx="0">
                  <c:v>550nm</c:v>
                </c:pt>
              </c:strCache>
            </c:strRef>
          </c:tx>
          <c:spPr>
            <a:solidFill>
              <a:srgbClr val="00B050"/>
            </a:solidFill>
            <a:ln>
              <a:noFill/>
            </a:ln>
            <a:effectLst/>
          </c:spPr>
          <c:invertIfNegative val="0"/>
          <c:cat>
            <c:strRef>
              <c:f>Sheet1!$A$28:$A$31</c:f>
              <c:strCache>
                <c:ptCount val="4"/>
                <c:pt idx="0">
                  <c:v>Water</c:v>
                </c:pt>
                <c:pt idx="1">
                  <c:v>0.25 B/B</c:v>
                </c:pt>
                <c:pt idx="2">
                  <c:v>0.50 B/B</c:v>
                </c:pt>
                <c:pt idx="3">
                  <c:v>0.75B/B</c:v>
                </c:pt>
              </c:strCache>
            </c:strRef>
          </c:cat>
          <c:val>
            <c:numRef>
              <c:f>Sheet1!$C$28:$C$31</c:f>
              <c:numCache>
                <c:formatCode>General</c:formatCode>
                <c:ptCount val="4"/>
                <c:pt idx="0">
                  <c:v>0.17</c:v>
                </c:pt>
                <c:pt idx="1">
                  <c:v>0.16</c:v>
                </c:pt>
                <c:pt idx="2">
                  <c:v>0.17</c:v>
                </c:pt>
                <c:pt idx="3">
                  <c:v>0.15</c:v>
                </c:pt>
              </c:numCache>
            </c:numRef>
          </c:val>
          <c:extLst>
            <c:ext xmlns:c16="http://schemas.microsoft.com/office/drawing/2014/chart" uri="{C3380CC4-5D6E-409C-BE32-E72D297353CC}">
              <c16:uniqueId val="{00000001-8486-4F1D-9B02-7DEDB138E3C5}"/>
            </c:ext>
          </c:extLst>
        </c:ser>
        <c:ser>
          <c:idx val="2"/>
          <c:order val="2"/>
          <c:tx>
            <c:strRef>
              <c:f>Sheet1!$D$27</c:f>
              <c:strCache>
                <c:ptCount val="1"/>
                <c:pt idx="0">
                  <c:v>440nm</c:v>
                </c:pt>
              </c:strCache>
            </c:strRef>
          </c:tx>
          <c:spPr>
            <a:solidFill>
              <a:schemeClr val="tx2">
                <a:lumMod val="60000"/>
                <a:lumOff val="40000"/>
              </a:schemeClr>
            </a:solidFill>
            <a:ln>
              <a:noFill/>
            </a:ln>
            <a:effectLst/>
          </c:spPr>
          <c:invertIfNegative val="0"/>
          <c:cat>
            <c:strRef>
              <c:f>Sheet1!$A$28:$A$31</c:f>
              <c:strCache>
                <c:ptCount val="4"/>
                <c:pt idx="0">
                  <c:v>Water</c:v>
                </c:pt>
                <c:pt idx="1">
                  <c:v>0.25 B/B</c:v>
                </c:pt>
                <c:pt idx="2">
                  <c:v>0.50 B/B</c:v>
                </c:pt>
                <c:pt idx="3">
                  <c:v>0.75B/B</c:v>
                </c:pt>
              </c:strCache>
            </c:strRef>
          </c:cat>
          <c:val>
            <c:numRef>
              <c:f>Sheet1!$D$28:$D$31</c:f>
              <c:numCache>
                <c:formatCode>General</c:formatCode>
                <c:ptCount val="4"/>
                <c:pt idx="0">
                  <c:v>0.2</c:v>
                </c:pt>
                <c:pt idx="1">
                  <c:v>0.18</c:v>
                </c:pt>
                <c:pt idx="2">
                  <c:v>0.2</c:v>
                </c:pt>
                <c:pt idx="3">
                  <c:v>0.17</c:v>
                </c:pt>
              </c:numCache>
            </c:numRef>
          </c:val>
          <c:extLst>
            <c:ext xmlns:c16="http://schemas.microsoft.com/office/drawing/2014/chart" uri="{C3380CC4-5D6E-409C-BE32-E72D297353CC}">
              <c16:uniqueId val="{00000002-8486-4F1D-9B02-7DEDB138E3C5}"/>
            </c:ext>
          </c:extLst>
        </c:ser>
        <c:dLbls>
          <c:showLegendKey val="0"/>
          <c:showVal val="0"/>
          <c:showCatName val="0"/>
          <c:showSerName val="0"/>
          <c:showPercent val="0"/>
          <c:showBubbleSize val="0"/>
        </c:dLbls>
        <c:gapWidth val="219"/>
        <c:overlap val="-27"/>
        <c:axId val="300820136"/>
        <c:axId val="300820464"/>
      </c:barChart>
      <c:catAx>
        <c:axId val="3008201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Concentration</a:t>
                </a:r>
                <a:r>
                  <a:rPr lang="en-GB" baseline="0"/>
                  <a:t> of Baby Bio</a:t>
                </a:r>
                <a:endParaRPr lang="en-GB"/>
              </a:p>
            </c:rich>
          </c:tx>
          <c:layout>
            <c:manualLayout>
              <c:xMode val="edge"/>
              <c:yMode val="edge"/>
              <c:x val="0.35335698401436189"/>
              <c:y val="0.811347899124220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820464"/>
        <c:crosses val="autoZero"/>
        <c:auto val="1"/>
        <c:lblAlgn val="ctr"/>
        <c:lblOffset val="100"/>
        <c:noMultiLvlLbl val="0"/>
      </c:catAx>
      <c:valAx>
        <c:axId val="300820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a:t>
                </a:r>
                <a:r>
                  <a:rPr lang="en-GB" baseline="0"/>
                  <a:t> (Biochrome)</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820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Chlorella day 17</a:t>
            </a:r>
          </a:p>
        </c:rich>
      </c:tx>
      <c:layout>
        <c:manualLayout>
          <c:xMode val="edge"/>
          <c:yMode val="edge"/>
          <c:x val="0.40393744531933506"/>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Sheet1!$B$20</c:f>
              <c:strCache>
                <c:ptCount val="1"/>
                <c:pt idx="0">
                  <c:v>Red</c:v>
                </c:pt>
              </c:strCache>
            </c:strRef>
          </c:tx>
          <c:spPr>
            <a:ln w="28575" cap="rnd">
              <a:solidFill>
                <a:schemeClr val="accent3">
                  <a:shade val="65000"/>
                </a:schemeClr>
              </a:solidFill>
              <a:round/>
            </a:ln>
            <a:effectLst/>
          </c:spPr>
          <c:marker>
            <c:symbol val="circle"/>
            <c:size val="5"/>
            <c:spPr>
              <a:solidFill>
                <a:schemeClr val="accent3">
                  <a:shade val="65000"/>
                </a:schemeClr>
              </a:solidFill>
              <a:ln w="9525">
                <a:solidFill>
                  <a:schemeClr val="accent3">
                    <a:shade val="65000"/>
                  </a:schemeClr>
                </a:solidFill>
              </a:ln>
              <a:effectLst/>
            </c:spPr>
          </c:marker>
          <c:cat>
            <c:strRef>
              <c:f>Sheet1!$A$21:$A$24</c:f>
              <c:strCache>
                <c:ptCount val="4"/>
                <c:pt idx="0">
                  <c:v>Water</c:v>
                </c:pt>
                <c:pt idx="1">
                  <c:v>0.25 B/B</c:v>
                </c:pt>
                <c:pt idx="2">
                  <c:v>0.50 B/B</c:v>
                </c:pt>
                <c:pt idx="3">
                  <c:v>0.75B/B</c:v>
                </c:pt>
              </c:strCache>
            </c:strRef>
          </c:cat>
          <c:val>
            <c:numRef>
              <c:f>Sheet1!$B$21:$B$24</c:f>
              <c:numCache>
                <c:formatCode>General</c:formatCode>
                <c:ptCount val="4"/>
                <c:pt idx="0">
                  <c:v>0.17100000000000001</c:v>
                </c:pt>
                <c:pt idx="1">
                  <c:v>0.125</c:v>
                </c:pt>
                <c:pt idx="2">
                  <c:v>0.106</c:v>
                </c:pt>
                <c:pt idx="3">
                  <c:v>0.10299999999999999</c:v>
                </c:pt>
              </c:numCache>
            </c:numRef>
          </c:val>
          <c:smooth val="0"/>
          <c:extLst>
            <c:ext xmlns:c16="http://schemas.microsoft.com/office/drawing/2014/chart" uri="{C3380CC4-5D6E-409C-BE32-E72D297353CC}">
              <c16:uniqueId val="{00000000-6C74-41F5-BB85-A5B8C68338EB}"/>
            </c:ext>
          </c:extLst>
        </c:ser>
        <c:ser>
          <c:idx val="1"/>
          <c:order val="1"/>
          <c:tx>
            <c:strRef>
              <c:f>Sheet1!$C$20</c:f>
              <c:strCache>
                <c:ptCount val="1"/>
                <c:pt idx="0">
                  <c:v>Green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Sheet1!$A$21:$A$24</c:f>
              <c:strCache>
                <c:ptCount val="4"/>
                <c:pt idx="0">
                  <c:v>Water</c:v>
                </c:pt>
                <c:pt idx="1">
                  <c:v>0.25 B/B</c:v>
                </c:pt>
                <c:pt idx="2">
                  <c:v>0.50 B/B</c:v>
                </c:pt>
                <c:pt idx="3">
                  <c:v>0.75B/B</c:v>
                </c:pt>
              </c:strCache>
            </c:strRef>
          </c:cat>
          <c:val>
            <c:numRef>
              <c:f>Sheet1!$C$21:$C$24</c:f>
              <c:numCache>
                <c:formatCode>General</c:formatCode>
                <c:ptCount val="4"/>
                <c:pt idx="0">
                  <c:v>4.2999999999999997E-2</c:v>
                </c:pt>
                <c:pt idx="1">
                  <c:v>4.1000000000000002E-2</c:v>
                </c:pt>
                <c:pt idx="2">
                  <c:v>5.0999999999999997E-2</c:v>
                </c:pt>
                <c:pt idx="3">
                  <c:v>5.6000000000000001E-2</c:v>
                </c:pt>
              </c:numCache>
            </c:numRef>
          </c:val>
          <c:smooth val="0"/>
          <c:extLst>
            <c:ext xmlns:c16="http://schemas.microsoft.com/office/drawing/2014/chart" uri="{C3380CC4-5D6E-409C-BE32-E72D297353CC}">
              <c16:uniqueId val="{00000001-6C74-41F5-BB85-A5B8C68338EB}"/>
            </c:ext>
          </c:extLst>
        </c:ser>
        <c:ser>
          <c:idx val="2"/>
          <c:order val="2"/>
          <c:tx>
            <c:strRef>
              <c:f>Sheet1!$D$20</c:f>
              <c:strCache>
                <c:ptCount val="1"/>
                <c:pt idx="0">
                  <c:v>Blue</c:v>
                </c:pt>
              </c:strCache>
            </c:strRef>
          </c:tx>
          <c:spPr>
            <a:ln w="28575" cap="rnd">
              <a:solidFill>
                <a:schemeClr val="accent3">
                  <a:tint val="65000"/>
                </a:schemeClr>
              </a:solidFill>
              <a:round/>
            </a:ln>
            <a:effectLst/>
          </c:spPr>
          <c:marker>
            <c:symbol val="circle"/>
            <c:size val="5"/>
            <c:spPr>
              <a:solidFill>
                <a:schemeClr val="accent3">
                  <a:tint val="65000"/>
                </a:schemeClr>
              </a:solidFill>
              <a:ln w="9525">
                <a:solidFill>
                  <a:schemeClr val="accent3">
                    <a:tint val="65000"/>
                  </a:schemeClr>
                </a:solidFill>
              </a:ln>
              <a:effectLst/>
            </c:spPr>
          </c:marker>
          <c:cat>
            <c:strRef>
              <c:f>Sheet1!$A$21:$A$24</c:f>
              <c:strCache>
                <c:ptCount val="4"/>
                <c:pt idx="0">
                  <c:v>Water</c:v>
                </c:pt>
                <c:pt idx="1">
                  <c:v>0.25 B/B</c:v>
                </c:pt>
                <c:pt idx="2">
                  <c:v>0.50 B/B</c:v>
                </c:pt>
                <c:pt idx="3">
                  <c:v>0.75B/B</c:v>
                </c:pt>
              </c:strCache>
            </c:strRef>
          </c:cat>
          <c:val>
            <c:numRef>
              <c:f>Sheet1!$D$21:$D$24</c:f>
              <c:numCache>
                <c:formatCode>General</c:formatCode>
                <c:ptCount val="4"/>
                <c:pt idx="0">
                  <c:v>0.111</c:v>
                </c:pt>
                <c:pt idx="1">
                  <c:v>7.6999999999999999E-2</c:v>
                </c:pt>
                <c:pt idx="2">
                  <c:v>0.106</c:v>
                </c:pt>
                <c:pt idx="3">
                  <c:v>0.105</c:v>
                </c:pt>
              </c:numCache>
            </c:numRef>
          </c:val>
          <c:smooth val="0"/>
          <c:extLst>
            <c:ext xmlns:c16="http://schemas.microsoft.com/office/drawing/2014/chart" uri="{C3380CC4-5D6E-409C-BE32-E72D297353CC}">
              <c16:uniqueId val="{00000002-6C74-41F5-BB85-A5B8C68338EB}"/>
            </c:ext>
          </c:extLst>
        </c:ser>
        <c:dLbls>
          <c:showLegendKey val="0"/>
          <c:showVal val="0"/>
          <c:showCatName val="0"/>
          <c:showSerName val="0"/>
          <c:showPercent val="0"/>
          <c:showBubbleSize val="0"/>
        </c:dLbls>
        <c:marker val="1"/>
        <c:smooth val="0"/>
        <c:axId val="256818536"/>
        <c:axId val="256818864"/>
      </c:lineChart>
      <c:catAx>
        <c:axId val="256818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Concentration of baby Bio</a:t>
                </a:r>
              </a:p>
            </c:rich>
          </c:tx>
          <c:layout>
            <c:manualLayout>
              <c:xMode val="edge"/>
              <c:yMode val="edge"/>
              <c:x val="0.32631124234470693"/>
              <c:y val="0.7635177894429863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818864"/>
        <c:crosses val="autoZero"/>
        <c:auto val="1"/>
        <c:lblAlgn val="ctr"/>
        <c:lblOffset val="100"/>
        <c:noMultiLvlLbl val="0"/>
      </c:catAx>
      <c:valAx>
        <c:axId val="256818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a:t>
                </a:r>
                <a:r>
                  <a:rPr lang="en-GB" baseline="0"/>
                  <a:t> (Mystrica)</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818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aseline="0"/>
              <a:t>Chlorella day 17</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Sheet1!$B$27</c:f>
              <c:strCache>
                <c:ptCount val="1"/>
                <c:pt idx="0">
                  <c:v>680nm</c:v>
                </c:pt>
              </c:strCache>
            </c:strRef>
          </c:tx>
          <c:spPr>
            <a:ln w="28575" cap="rnd">
              <a:solidFill>
                <a:schemeClr val="accent3">
                  <a:shade val="65000"/>
                </a:schemeClr>
              </a:solidFill>
              <a:round/>
            </a:ln>
            <a:effectLst/>
          </c:spPr>
          <c:marker>
            <c:symbol val="circle"/>
            <c:size val="5"/>
            <c:spPr>
              <a:solidFill>
                <a:schemeClr val="accent3">
                  <a:shade val="65000"/>
                </a:schemeClr>
              </a:solidFill>
              <a:ln w="9525">
                <a:solidFill>
                  <a:schemeClr val="accent3">
                    <a:shade val="65000"/>
                  </a:schemeClr>
                </a:solidFill>
              </a:ln>
              <a:effectLst/>
            </c:spPr>
          </c:marker>
          <c:cat>
            <c:strRef>
              <c:f>Sheet1!$A$28:$A$31</c:f>
              <c:strCache>
                <c:ptCount val="4"/>
                <c:pt idx="0">
                  <c:v>Water</c:v>
                </c:pt>
                <c:pt idx="1">
                  <c:v>0.25 B/B</c:v>
                </c:pt>
                <c:pt idx="2">
                  <c:v>0.50 B/B</c:v>
                </c:pt>
                <c:pt idx="3">
                  <c:v>0.75B/B</c:v>
                </c:pt>
              </c:strCache>
            </c:strRef>
          </c:cat>
          <c:val>
            <c:numRef>
              <c:f>Sheet1!$B$28:$B$31</c:f>
              <c:numCache>
                <c:formatCode>General</c:formatCode>
                <c:ptCount val="4"/>
                <c:pt idx="0">
                  <c:v>0.16</c:v>
                </c:pt>
                <c:pt idx="1">
                  <c:v>0.22</c:v>
                </c:pt>
                <c:pt idx="2">
                  <c:v>0.15</c:v>
                </c:pt>
                <c:pt idx="3">
                  <c:v>0.15</c:v>
                </c:pt>
              </c:numCache>
            </c:numRef>
          </c:val>
          <c:smooth val="0"/>
          <c:extLst>
            <c:ext xmlns:c16="http://schemas.microsoft.com/office/drawing/2014/chart" uri="{C3380CC4-5D6E-409C-BE32-E72D297353CC}">
              <c16:uniqueId val="{00000000-D75C-49C5-9C94-36F51B407105}"/>
            </c:ext>
          </c:extLst>
        </c:ser>
        <c:ser>
          <c:idx val="1"/>
          <c:order val="1"/>
          <c:tx>
            <c:strRef>
              <c:f>Sheet1!$C$27</c:f>
              <c:strCache>
                <c:ptCount val="1"/>
                <c:pt idx="0">
                  <c:v>550nm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Sheet1!$A$28:$A$31</c:f>
              <c:strCache>
                <c:ptCount val="4"/>
                <c:pt idx="0">
                  <c:v>Water</c:v>
                </c:pt>
                <c:pt idx="1">
                  <c:v>0.25 B/B</c:v>
                </c:pt>
                <c:pt idx="2">
                  <c:v>0.50 B/B</c:v>
                </c:pt>
                <c:pt idx="3">
                  <c:v>0.75B/B</c:v>
                </c:pt>
              </c:strCache>
            </c:strRef>
          </c:cat>
          <c:val>
            <c:numRef>
              <c:f>Sheet1!$C$28:$C$31</c:f>
              <c:numCache>
                <c:formatCode>General</c:formatCode>
                <c:ptCount val="4"/>
                <c:pt idx="0">
                  <c:v>0.17</c:v>
                </c:pt>
                <c:pt idx="1">
                  <c:v>0.16</c:v>
                </c:pt>
                <c:pt idx="2">
                  <c:v>0.17</c:v>
                </c:pt>
                <c:pt idx="3">
                  <c:v>0.15</c:v>
                </c:pt>
              </c:numCache>
            </c:numRef>
          </c:val>
          <c:smooth val="0"/>
          <c:extLst>
            <c:ext xmlns:c16="http://schemas.microsoft.com/office/drawing/2014/chart" uri="{C3380CC4-5D6E-409C-BE32-E72D297353CC}">
              <c16:uniqueId val="{00000001-D75C-49C5-9C94-36F51B407105}"/>
            </c:ext>
          </c:extLst>
        </c:ser>
        <c:ser>
          <c:idx val="2"/>
          <c:order val="2"/>
          <c:tx>
            <c:strRef>
              <c:f>Sheet1!$D$27</c:f>
              <c:strCache>
                <c:ptCount val="1"/>
                <c:pt idx="0">
                  <c:v>440nm</c:v>
                </c:pt>
              </c:strCache>
            </c:strRef>
          </c:tx>
          <c:spPr>
            <a:ln w="28575" cap="rnd">
              <a:solidFill>
                <a:schemeClr val="accent3">
                  <a:tint val="65000"/>
                </a:schemeClr>
              </a:solidFill>
              <a:round/>
            </a:ln>
            <a:effectLst/>
          </c:spPr>
          <c:marker>
            <c:symbol val="circle"/>
            <c:size val="5"/>
            <c:spPr>
              <a:solidFill>
                <a:schemeClr val="accent3">
                  <a:tint val="65000"/>
                </a:schemeClr>
              </a:solidFill>
              <a:ln w="9525">
                <a:solidFill>
                  <a:schemeClr val="accent3">
                    <a:tint val="65000"/>
                  </a:schemeClr>
                </a:solidFill>
              </a:ln>
              <a:effectLst/>
            </c:spPr>
          </c:marker>
          <c:cat>
            <c:strRef>
              <c:f>Sheet1!$A$28:$A$31</c:f>
              <c:strCache>
                <c:ptCount val="4"/>
                <c:pt idx="0">
                  <c:v>Water</c:v>
                </c:pt>
                <c:pt idx="1">
                  <c:v>0.25 B/B</c:v>
                </c:pt>
                <c:pt idx="2">
                  <c:v>0.50 B/B</c:v>
                </c:pt>
                <c:pt idx="3">
                  <c:v>0.75B/B</c:v>
                </c:pt>
              </c:strCache>
            </c:strRef>
          </c:cat>
          <c:val>
            <c:numRef>
              <c:f>Sheet1!$D$28:$D$31</c:f>
              <c:numCache>
                <c:formatCode>General</c:formatCode>
                <c:ptCount val="4"/>
                <c:pt idx="0">
                  <c:v>0.2</c:v>
                </c:pt>
                <c:pt idx="1">
                  <c:v>0.18</c:v>
                </c:pt>
                <c:pt idx="2">
                  <c:v>0.2</c:v>
                </c:pt>
                <c:pt idx="3">
                  <c:v>0.17</c:v>
                </c:pt>
              </c:numCache>
            </c:numRef>
          </c:val>
          <c:smooth val="0"/>
          <c:extLst>
            <c:ext xmlns:c16="http://schemas.microsoft.com/office/drawing/2014/chart" uri="{C3380CC4-5D6E-409C-BE32-E72D297353CC}">
              <c16:uniqueId val="{00000002-D75C-49C5-9C94-36F51B407105}"/>
            </c:ext>
          </c:extLst>
        </c:ser>
        <c:dLbls>
          <c:showLegendKey val="0"/>
          <c:showVal val="0"/>
          <c:showCatName val="0"/>
          <c:showSerName val="0"/>
          <c:showPercent val="0"/>
          <c:showBubbleSize val="0"/>
        </c:dLbls>
        <c:marker val="1"/>
        <c:smooth val="0"/>
        <c:axId val="300820136"/>
        <c:axId val="300820464"/>
      </c:lineChart>
      <c:catAx>
        <c:axId val="3008201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Concentration</a:t>
                </a:r>
                <a:r>
                  <a:rPr lang="en-GB" baseline="0"/>
                  <a:t> of Baby Bio</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820464"/>
        <c:crosses val="autoZero"/>
        <c:auto val="1"/>
        <c:lblAlgn val="ctr"/>
        <c:lblOffset val="100"/>
        <c:noMultiLvlLbl val="0"/>
      </c:catAx>
      <c:valAx>
        <c:axId val="300820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a:t>
                </a:r>
                <a:r>
                  <a:rPr lang="en-GB" baseline="0"/>
                  <a:t> (Biochrome)</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820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  dH2O</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yVal>
            <c:numRef>
              <c:f>Sheet1!$B$2:$B$14</c:f>
              <c:numCache>
                <c:formatCode>General</c:formatCode>
                <c:ptCount val="13"/>
                <c:pt idx="0">
                  <c:v>3.2000000000000008E-2</c:v>
                </c:pt>
                <c:pt idx="4">
                  <c:v>3.1000000000000007E-2</c:v>
                </c:pt>
                <c:pt idx="6">
                  <c:v>4.5000000000000012E-2</c:v>
                </c:pt>
                <c:pt idx="7">
                  <c:v>3.500000000000001E-2</c:v>
                </c:pt>
                <c:pt idx="9">
                  <c:v>3.6000000000000004E-2</c:v>
                </c:pt>
              </c:numCache>
            </c:numRef>
          </c:yVal>
          <c:smooth val="0"/>
          <c:extLst>
            <c:ext xmlns:c16="http://schemas.microsoft.com/office/drawing/2014/chart" uri="{C3380CC4-5D6E-409C-BE32-E72D297353CC}">
              <c16:uniqueId val="{00000001-1709-4E1A-9021-B113D27A482C}"/>
            </c:ext>
          </c:extLst>
        </c:ser>
        <c:ser>
          <c:idx val="1"/>
          <c:order val="1"/>
          <c:tx>
            <c:strRef>
              <c:f>Sheet1!$C$1</c:f>
              <c:strCache>
                <c:ptCount val="1"/>
                <c:pt idx="0">
                  <c:v>0.25 cm3 Bb</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yVal>
            <c:numRef>
              <c:f>Sheet1!$C$2:$C$14</c:f>
              <c:numCache>
                <c:formatCode>General</c:formatCode>
                <c:ptCount val="13"/>
                <c:pt idx="0">
                  <c:v>2.8000000000000004E-2</c:v>
                </c:pt>
                <c:pt idx="4">
                  <c:v>3.7000000000000005E-2</c:v>
                </c:pt>
                <c:pt idx="6">
                  <c:v>4.6000000000000006E-2</c:v>
                </c:pt>
                <c:pt idx="7">
                  <c:v>5.4000000000000006E-2</c:v>
                </c:pt>
                <c:pt idx="9">
                  <c:v>6.3000000000000014E-2</c:v>
                </c:pt>
              </c:numCache>
            </c:numRef>
          </c:yVal>
          <c:smooth val="0"/>
          <c:extLst>
            <c:ext xmlns:c16="http://schemas.microsoft.com/office/drawing/2014/chart" uri="{C3380CC4-5D6E-409C-BE32-E72D297353CC}">
              <c16:uniqueId val="{00000003-1709-4E1A-9021-B113D27A482C}"/>
            </c:ext>
          </c:extLst>
        </c:ser>
        <c:ser>
          <c:idx val="2"/>
          <c:order val="2"/>
          <c:tx>
            <c:strRef>
              <c:f>Sheet1!$D$1</c:f>
              <c:strCache>
                <c:ptCount val="1"/>
                <c:pt idx="0">
                  <c:v>0.50 cm3 Bb</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yVal>
            <c:numRef>
              <c:f>Sheet1!$D$2:$D$14</c:f>
              <c:numCache>
                <c:formatCode>General</c:formatCode>
                <c:ptCount val="13"/>
                <c:pt idx="0">
                  <c:v>3.3000000000000002E-2</c:v>
                </c:pt>
                <c:pt idx="4">
                  <c:v>5.2000000000000005E-2</c:v>
                </c:pt>
                <c:pt idx="6">
                  <c:v>3.500000000000001E-2</c:v>
                </c:pt>
                <c:pt idx="7">
                  <c:v>6.6000000000000003E-2</c:v>
                </c:pt>
                <c:pt idx="9">
                  <c:v>5.3000000000000005E-2</c:v>
                </c:pt>
              </c:numCache>
            </c:numRef>
          </c:yVal>
          <c:smooth val="0"/>
          <c:extLst>
            <c:ext xmlns:c16="http://schemas.microsoft.com/office/drawing/2014/chart" uri="{C3380CC4-5D6E-409C-BE32-E72D297353CC}">
              <c16:uniqueId val="{00000005-1709-4E1A-9021-B113D27A482C}"/>
            </c:ext>
          </c:extLst>
        </c:ser>
        <c:ser>
          <c:idx val="3"/>
          <c:order val="3"/>
          <c:tx>
            <c:strRef>
              <c:f>Sheet1!$E$1</c:f>
              <c:strCache>
                <c:ptCount val="1"/>
                <c:pt idx="0">
                  <c:v>0.75 cm3 Bb</c:v>
                </c:pt>
              </c:strCache>
            </c:strRef>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0"/>
            <c:dispEq val="0"/>
          </c:trendline>
          <c:yVal>
            <c:numRef>
              <c:f>Sheet1!$E$2:$E$14</c:f>
              <c:numCache>
                <c:formatCode>General</c:formatCode>
                <c:ptCount val="13"/>
                <c:pt idx="0">
                  <c:v>3.4000000000000002E-2</c:v>
                </c:pt>
                <c:pt idx="4">
                  <c:v>5.5000000000000007E-2</c:v>
                </c:pt>
                <c:pt idx="6">
                  <c:v>5.7000000000000016E-2</c:v>
                </c:pt>
                <c:pt idx="7">
                  <c:v>6.1000000000000006E-2</c:v>
                </c:pt>
                <c:pt idx="9">
                  <c:v>8.1000000000000016E-2</c:v>
                </c:pt>
              </c:numCache>
            </c:numRef>
          </c:yVal>
          <c:smooth val="0"/>
          <c:extLst>
            <c:ext xmlns:c16="http://schemas.microsoft.com/office/drawing/2014/chart" uri="{C3380CC4-5D6E-409C-BE32-E72D297353CC}">
              <c16:uniqueId val="{00000007-1709-4E1A-9021-B113D27A482C}"/>
            </c:ext>
          </c:extLst>
        </c:ser>
        <c:dLbls>
          <c:showLegendKey val="0"/>
          <c:showVal val="0"/>
          <c:showCatName val="0"/>
          <c:showSerName val="0"/>
          <c:showPercent val="0"/>
          <c:showBubbleSize val="0"/>
        </c:dLbls>
        <c:axId val="70204416"/>
        <c:axId val="70235264"/>
      </c:scatterChart>
      <c:valAx>
        <c:axId val="7020441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Day</a:t>
                </a:r>
              </a:p>
            </c:rich>
          </c:tx>
          <c:overlay val="0"/>
          <c:spPr>
            <a:noFill/>
            <a:ln>
              <a:noFill/>
            </a:ln>
            <a:effectLst/>
          </c:spPr>
        </c:title>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235264"/>
        <c:crosses val="autoZero"/>
        <c:crossBetween val="midCat"/>
      </c:valAx>
      <c:valAx>
        <c:axId val="702352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20441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20000"/>
        <a:lumOff val="80000"/>
      </a:schemeClr>
    </a:solidFill>
    <a:ln>
      <a:solidFill>
        <a:schemeClr val="accent4">
          <a:lumMod val="60000"/>
          <a:lumOff val="40000"/>
        </a:schemeClr>
      </a:solid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C48D67-59C6-4E33-BF18-5A7BD2C8757E}"/>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9FED601-8E8F-4C14-89F4-9279F8454D24}"/>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0A2D0998-2C3C-4A52-9D70-AE4C24E7ADF2}" type="datetimeFigureOut">
              <a:rPr lang="en-GB" smtClean="0"/>
              <a:pPr/>
              <a:t>13/09/2017</a:t>
            </a:fld>
            <a:endParaRPr lang="en-GB"/>
          </a:p>
        </p:txBody>
      </p:sp>
      <p:sp>
        <p:nvSpPr>
          <p:cNvPr id="4" name="Footer Placeholder 3">
            <a:extLst>
              <a:ext uri="{FF2B5EF4-FFF2-40B4-BE49-F238E27FC236}">
                <a16:creationId xmlns:a16="http://schemas.microsoft.com/office/drawing/2014/main" id="{8E0E7B0F-EB0F-4FBA-937A-EC9FFA7AEA20}"/>
              </a:ext>
            </a:extLst>
          </p:cNvPr>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216A3C5-6932-4A18-8554-8D602FBCA473}"/>
              </a:ext>
            </a:extLst>
          </p:cNvPr>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24D63E3E-98D5-454B-B53A-4638C2B75E4E}" type="slidenum">
              <a:rPr lang="en-GB" smtClean="0"/>
              <a:pPr/>
              <a:t>‹#›</a:t>
            </a:fld>
            <a:endParaRPr lang="en-GB"/>
          </a:p>
        </p:txBody>
      </p:sp>
    </p:spTree>
    <p:extLst>
      <p:ext uri="{BB962C8B-B14F-4D97-AF65-F5344CB8AC3E}">
        <p14:creationId xmlns:p14="http://schemas.microsoft.com/office/powerpoint/2010/main" val="420715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E703A7D6-0B25-44BD-AD6F-B7C2BDD9CDF2}" type="datetimeFigureOut">
              <a:rPr lang="en-GB" smtClean="0"/>
              <a:pPr/>
              <a:t>13/09/2017</a:t>
            </a:fld>
            <a:endParaRPr lang="en-GB"/>
          </a:p>
        </p:txBody>
      </p:sp>
      <p:sp>
        <p:nvSpPr>
          <p:cNvPr id="4" name="Slide Image Placehold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4BAA4FFE-B404-49CF-A2A5-3EBBA518703D}" type="slidenum">
              <a:rPr lang="en-GB" smtClean="0"/>
              <a:pPr/>
              <a:t>‹#›</a:t>
            </a:fld>
            <a:endParaRPr lang="en-GB"/>
          </a:p>
        </p:txBody>
      </p:sp>
    </p:spTree>
    <p:extLst>
      <p:ext uri="{BB962C8B-B14F-4D97-AF65-F5344CB8AC3E}">
        <p14:creationId xmlns:p14="http://schemas.microsoft.com/office/powerpoint/2010/main" val="793010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262058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415763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387667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235658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305619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212947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95351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199321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140978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128006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A62BA273-B094-48EB-8A07-E40F92163E44}" type="datetimeFigureOut">
              <a:rPr lang="en-GB" smtClean="0"/>
              <a:pPr/>
              <a:t>13/09/2017</a:t>
            </a:fld>
            <a:endParaRPr lang="en-GB"/>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533750CF-E9A3-49FB-9899-C17F5C426A75}" type="slidenum">
              <a:rPr lang="en-GB" smtClean="0"/>
              <a:pPr/>
              <a:t>‹#›</a:t>
            </a:fld>
            <a:endParaRPr lang="en-GB"/>
          </a:p>
        </p:txBody>
      </p:sp>
    </p:spTree>
    <p:extLst>
      <p:ext uri="{BB962C8B-B14F-4D97-AF65-F5344CB8AC3E}">
        <p14:creationId xmlns:p14="http://schemas.microsoft.com/office/powerpoint/2010/main" val="41302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9726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2014hs.igem.org/Team:UCL_Academy/Algae_Experiments" TargetMode="External"/><Relationship Id="rId7" Type="http://schemas.openxmlformats.org/officeDocument/2006/relationships/hyperlink" Target="https://www.sciencedaily.com/terms/algal_bloom.htm" TargetMode="External"/><Relationship Id="rId2" Type="http://schemas.openxmlformats.org/officeDocument/2006/relationships/hyperlink" Target="http://www.odec.ca/projects/2013/beso13s/Results.html" TargetMode="External"/><Relationship Id="rId1" Type="http://schemas.openxmlformats.org/officeDocument/2006/relationships/slideLayout" Target="../slideLayouts/slideLayout7.xml"/><Relationship Id="rId6" Type="http://schemas.openxmlformats.org/officeDocument/2006/relationships/hyperlink" Target="https://www.sciencedaily.com/terms/eutrophication.htm" TargetMode="External"/><Relationship Id="rId5" Type="http://schemas.openxmlformats.org/officeDocument/2006/relationships/hyperlink" Target="http://www.bbc.co.uk/education/guides/ztb2pv4/revision/2" TargetMode="External"/><Relationship Id="rId4" Type="http://schemas.openxmlformats.org/officeDocument/2006/relationships/hyperlink" Target="http://www.chemeurope.com/en/whitepapers/126294/how-physics-discovered-toc.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D281EF-088F-497B-B92A-1C3E51CFC679}"/>
              </a:ext>
            </a:extLst>
          </p:cNvPr>
          <p:cNvSpPr txBox="1"/>
          <p:nvPr/>
        </p:nvSpPr>
        <p:spPr>
          <a:xfrm>
            <a:off x="1023100" y="1350628"/>
            <a:ext cx="6929307" cy="1323439"/>
          </a:xfrm>
          <a:prstGeom prst="rect">
            <a:avLst/>
          </a:prstGeom>
          <a:noFill/>
        </p:spPr>
        <p:txBody>
          <a:bodyPr wrap="square" rtlCol="0">
            <a:spAutoFit/>
          </a:bodyPr>
          <a:lstStyle/>
          <a:p>
            <a:pPr algn="ctr"/>
            <a:r>
              <a:rPr lang="en-GB" sz="4000" i="1" dirty="0">
                <a:solidFill>
                  <a:srgbClr val="002060"/>
                </a:solidFill>
              </a:rPr>
              <a:t>Investigating the effect of plant fertilisers on algal growth</a:t>
            </a:r>
          </a:p>
        </p:txBody>
      </p:sp>
      <p:sp>
        <p:nvSpPr>
          <p:cNvPr id="3" name="TextBox 2">
            <a:extLst>
              <a:ext uri="{FF2B5EF4-FFF2-40B4-BE49-F238E27FC236}">
                <a16:creationId xmlns:a16="http://schemas.microsoft.com/office/drawing/2014/main" id="{8F6F9100-0BF9-467C-ACC1-7E37B4ECA3B0}"/>
              </a:ext>
            </a:extLst>
          </p:cNvPr>
          <p:cNvSpPr txBox="1"/>
          <p:nvPr/>
        </p:nvSpPr>
        <p:spPr>
          <a:xfrm>
            <a:off x="6228784" y="3190741"/>
            <a:ext cx="2676089" cy="954107"/>
          </a:xfrm>
          <a:prstGeom prst="rect">
            <a:avLst/>
          </a:prstGeom>
          <a:noFill/>
        </p:spPr>
        <p:txBody>
          <a:bodyPr wrap="square" rtlCol="0">
            <a:spAutoFit/>
          </a:bodyPr>
          <a:lstStyle/>
          <a:p>
            <a:r>
              <a:rPr lang="en-GB" sz="2800" dirty="0">
                <a:solidFill>
                  <a:srgbClr val="002060"/>
                </a:solidFill>
              </a:rPr>
              <a:t>Kate Andrews</a:t>
            </a:r>
          </a:p>
          <a:p>
            <a:r>
              <a:rPr lang="en-GB" sz="2800" dirty="0">
                <a:solidFill>
                  <a:srgbClr val="002060"/>
                </a:solidFill>
              </a:rPr>
              <a:t>Margaret Louis</a:t>
            </a:r>
          </a:p>
        </p:txBody>
      </p:sp>
      <p:pic>
        <p:nvPicPr>
          <p:cNvPr id="4" name="Picture 1">
            <a:extLst>
              <a:ext uri="{FF2B5EF4-FFF2-40B4-BE49-F238E27FC236}">
                <a16:creationId xmlns:a16="http://schemas.microsoft.com/office/drawing/2014/main" id="{1081D06B-65AB-4D5F-B418-FC8956F81C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2981" y="5615630"/>
            <a:ext cx="1510018" cy="62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C97F53E0-3E0B-4B1E-BC73-BB01C6D721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4915" y="99300"/>
            <a:ext cx="918084" cy="91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742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9F6B90-FE00-4EF2-80F2-3337DAC16C64}"/>
              </a:ext>
            </a:extLst>
          </p:cNvPr>
          <p:cNvPicPr>
            <a:picLocks noChangeAspect="1"/>
          </p:cNvPicPr>
          <p:nvPr/>
        </p:nvPicPr>
        <p:blipFill>
          <a:blip r:embed="rId2" cstate="print"/>
          <a:stretch>
            <a:fillRect/>
          </a:stretch>
        </p:blipFill>
        <p:spPr>
          <a:xfrm>
            <a:off x="2818063" y="1577510"/>
            <a:ext cx="3587885" cy="3313652"/>
          </a:xfrm>
          <a:prstGeom prst="rect">
            <a:avLst/>
          </a:prstGeom>
        </p:spPr>
      </p:pic>
      <p:sp>
        <p:nvSpPr>
          <p:cNvPr id="7" name="TextBox 6">
            <a:extLst>
              <a:ext uri="{FF2B5EF4-FFF2-40B4-BE49-F238E27FC236}">
                <a16:creationId xmlns:a16="http://schemas.microsoft.com/office/drawing/2014/main" id="{C5BF29F9-8A48-4606-8C48-15614581D80C}"/>
              </a:ext>
            </a:extLst>
          </p:cNvPr>
          <p:cNvSpPr txBox="1"/>
          <p:nvPr/>
        </p:nvSpPr>
        <p:spPr>
          <a:xfrm>
            <a:off x="469783" y="302004"/>
            <a:ext cx="5327010" cy="646331"/>
          </a:xfrm>
          <a:prstGeom prst="rect">
            <a:avLst/>
          </a:prstGeom>
          <a:noFill/>
        </p:spPr>
        <p:txBody>
          <a:bodyPr wrap="square" rtlCol="0">
            <a:spAutoFit/>
          </a:bodyPr>
          <a:lstStyle/>
          <a:p>
            <a:r>
              <a:rPr lang="en-GB" sz="3600" i="1" dirty="0">
                <a:solidFill>
                  <a:srgbClr val="002060"/>
                </a:solidFill>
              </a:rPr>
              <a:t>Euglena gracilis</a:t>
            </a:r>
          </a:p>
        </p:txBody>
      </p:sp>
      <p:pic>
        <p:nvPicPr>
          <p:cNvPr id="4" name="Picture 3">
            <a:extLst>
              <a:ext uri="{FF2B5EF4-FFF2-40B4-BE49-F238E27FC236}">
                <a16:creationId xmlns:a16="http://schemas.microsoft.com/office/drawing/2014/main" id="{C4DD43F7-B8F3-44BA-8A25-9000AF37B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14" y="3360551"/>
            <a:ext cx="2177477" cy="1530611"/>
          </a:xfrm>
          <a:prstGeom prst="rect">
            <a:avLst/>
          </a:prstGeom>
        </p:spPr>
      </p:pic>
      <p:pic>
        <p:nvPicPr>
          <p:cNvPr id="5" name="Picture 4">
            <a:extLst>
              <a:ext uri="{FF2B5EF4-FFF2-40B4-BE49-F238E27FC236}">
                <a16:creationId xmlns:a16="http://schemas.microsoft.com/office/drawing/2014/main" id="{6D2097CF-87DB-487D-B410-93D86A8C40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2920" y="3360550"/>
            <a:ext cx="2238975" cy="1530611"/>
          </a:xfrm>
          <a:prstGeom prst="rect">
            <a:avLst/>
          </a:prstGeom>
        </p:spPr>
      </p:pic>
    </p:spTree>
    <p:extLst>
      <p:ext uri="{BB962C8B-B14F-4D97-AF65-F5344CB8AC3E}">
        <p14:creationId xmlns:p14="http://schemas.microsoft.com/office/powerpoint/2010/main" val="1959480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3AEAE8-0870-42EB-98A7-618542FF7E59}"/>
              </a:ext>
            </a:extLst>
          </p:cNvPr>
          <p:cNvGrpSpPr/>
          <p:nvPr/>
        </p:nvGrpSpPr>
        <p:grpSpPr>
          <a:xfrm>
            <a:off x="1426810" y="793933"/>
            <a:ext cx="2734130" cy="2987337"/>
            <a:chOff x="34462" y="448907"/>
            <a:chExt cx="4423182" cy="4495517"/>
          </a:xfrm>
        </p:grpSpPr>
        <p:pic>
          <p:nvPicPr>
            <p:cNvPr id="4" name="Picture 3" descr="P1020595.JPG">
              <a:extLst>
                <a:ext uri="{FF2B5EF4-FFF2-40B4-BE49-F238E27FC236}">
                  <a16:creationId xmlns:a16="http://schemas.microsoft.com/office/drawing/2014/main" id="{72163DFB-38D4-409B-A845-D600FCBD8FA4}"/>
                </a:ext>
              </a:extLst>
            </p:cNvPr>
            <p:cNvPicPr>
              <a:picLocks noChangeAspect="1"/>
            </p:cNvPicPr>
            <p:nvPr/>
          </p:nvPicPr>
          <p:blipFill>
            <a:blip r:embed="rId2" cstate="print"/>
            <a:srcRect l="21650" r="16699" b="16455"/>
            <a:stretch>
              <a:fillRect/>
            </a:stretch>
          </p:blipFill>
          <p:spPr>
            <a:xfrm>
              <a:off x="34462" y="448907"/>
              <a:ext cx="4423182" cy="4495517"/>
            </a:xfrm>
            <a:prstGeom prst="rect">
              <a:avLst/>
            </a:prstGeom>
          </p:spPr>
        </p:pic>
        <p:sp>
          <p:nvSpPr>
            <p:cNvPr id="5" name="TextBox 4">
              <a:extLst>
                <a:ext uri="{FF2B5EF4-FFF2-40B4-BE49-F238E27FC236}">
                  <a16:creationId xmlns:a16="http://schemas.microsoft.com/office/drawing/2014/main" id="{21AB09F4-D873-4990-AAE4-682372507235}"/>
                </a:ext>
              </a:extLst>
            </p:cNvPr>
            <p:cNvSpPr txBox="1"/>
            <p:nvPr/>
          </p:nvSpPr>
          <p:spPr>
            <a:xfrm>
              <a:off x="1802171" y="1562474"/>
              <a:ext cx="887767" cy="369332"/>
            </a:xfrm>
            <a:prstGeom prst="rect">
              <a:avLst/>
            </a:prstGeom>
            <a:noFill/>
          </p:spPr>
          <p:txBody>
            <a:bodyPr wrap="square" rtlCol="0">
              <a:spAutoFit/>
            </a:bodyPr>
            <a:lstStyle/>
            <a:p>
              <a:pPr algn="ctr"/>
              <a:r>
                <a:rPr lang="en-GB" b="1" i="1" dirty="0"/>
                <a:t>Day 1</a:t>
              </a:r>
            </a:p>
          </p:txBody>
        </p:sp>
      </p:grpSp>
      <p:grpSp>
        <p:nvGrpSpPr>
          <p:cNvPr id="6" name="Group 5">
            <a:extLst>
              <a:ext uri="{FF2B5EF4-FFF2-40B4-BE49-F238E27FC236}">
                <a16:creationId xmlns:a16="http://schemas.microsoft.com/office/drawing/2014/main" id="{B34A4A9A-27F5-4FB9-858F-BB62E58CEC6B}"/>
              </a:ext>
            </a:extLst>
          </p:cNvPr>
          <p:cNvGrpSpPr/>
          <p:nvPr/>
        </p:nvGrpSpPr>
        <p:grpSpPr>
          <a:xfrm>
            <a:off x="5419070" y="780176"/>
            <a:ext cx="2617583" cy="3001094"/>
            <a:chOff x="4722917" y="1917575"/>
            <a:chExt cx="4261283" cy="4122544"/>
          </a:xfrm>
        </p:grpSpPr>
        <p:pic>
          <p:nvPicPr>
            <p:cNvPr id="7" name="Picture 6" descr="P1020698.JPG">
              <a:extLst>
                <a:ext uri="{FF2B5EF4-FFF2-40B4-BE49-F238E27FC236}">
                  <a16:creationId xmlns:a16="http://schemas.microsoft.com/office/drawing/2014/main" id="{F85BBEE7-64EA-45BA-ADB0-BFE5DAE01882}"/>
                </a:ext>
              </a:extLst>
            </p:cNvPr>
            <p:cNvPicPr>
              <a:picLocks noChangeAspect="1"/>
            </p:cNvPicPr>
            <p:nvPr/>
          </p:nvPicPr>
          <p:blipFill>
            <a:blip r:embed="rId3" cstate="print"/>
            <a:srcRect l="25534" r="11845" b="19223"/>
            <a:stretch>
              <a:fillRect/>
            </a:stretch>
          </p:blipFill>
          <p:spPr>
            <a:xfrm>
              <a:off x="4722917" y="1917575"/>
              <a:ext cx="4261283" cy="4122544"/>
            </a:xfrm>
            <a:prstGeom prst="rect">
              <a:avLst/>
            </a:prstGeom>
          </p:spPr>
        </p:pic>
        <p:sp>
          <p:nvSpPr>
            <p:cNvPr id="8" name="TextBox 7">
              <a:extLst>
                <a:ext uri="{FF2B5EF4-FFF2-40B4-BE49-F238E27FC236}">
                  <a16:creationId xmlns:a16="http://schemas.microsoft.com/office/drawing/2014/main" id="{7B6D5C7B-060A-4E77-9201-90633AEF27B8}"/>
                </a:ext>
              </a:extLst>
            </p:cNvPr>
            <p:cNvSpPr txBox="1"/>
            <p:nvPr/>
          </p:nvSpPr>
          <p:spPr>
            <a:xfrm>
              <a:off x="6331253" y="3011009"/>
              <a:ext cx="1081594" cy="369332"/>
            </a:xfrm>
            <a:prstGeom prst="rect">
              <a:avLst/>
            </a:prstGeom>
            <a:noFill/>
          </p:spPr>
          <p:txBody>
            <a:bodyPr wrap="square" rtlCol="0">
              <a:spAutoFit/>
            </a:bodyPr>
            <a:lstStyle/>
            <a:p>
              <a:pPr algn="ctr"/>
              <a:r>
                <a:rPr lang="en-GB" b="1" i="1" dirty="0"/>
                <a:t>Day 11</a:t>
              </a:r>
            </a:p>
          </p:txBody>
        </p:sp>
      </p:grpSp>
      <p:sp>
        <p:nvSpPr>
          <p:cNvPr id="9" name="TextBox 8">
            <a:extLst>
              <a:ext uri="{FF2B5EF4-FFF2-40B4-BE49-F238E27FC236}">
                <a16:creationId xmlns:a16="http://schemas.microsoft.com/office/drawing/2014/main" id="{C44136D8-C11B-4B5F-9D34-7418C6D08D67}"/>
              </a:ext>
            </a:extLst>
          </p:cNvPr>
          <p:cNvSpPr txBox="1"/>
          <p:nvPr/>
        </p:nvSpPr>
        <p:spPr>
          <a:xfrm>
            <a:off x="668572" y="192947"/>
            <a:ext cx="5128221" cy="646331"/>
          </a:xfrm>
          <a:prstGeom prst="rect">
            <a:avLst/>
          </a:prstGeom>
          <a:noFill/>
        </p:spPr>
        <p:txBody>
          <a:bodyPr wrap="square" rtlCol="0">
            <a:spAutoFit/>
          </a:bodyPr>
          <a:lstStyle/>
          <a:p>
            <a:r>
              <a:rPr lang="en-GB" sz="3600" i="1" dirty="0">
                <a:solidFill>
                  <a:srgbClr val="002060"/>
                </a:solidFill>
              </a:rPr>
              <a:t>Chlorella</a:t>
            </a:r>
          </a:p>
        </p:txBody>
      </p:sp>
      <p:pic>
        <p:nvPicPr>
          <p:cNvPr id="10" name="Picture 9">
            <a:extLst>
              <a:ext uri="{FF2B5EF4-FFF2-40B4-BE49-F238E27FC236}">
                <a16:creationId xmlns:a16="http://schemas.microsoft.com/office/drawing/2014/main" id="{D2C303B6-7EF4-43EB-B956-E6EFE4578CA3}"/>
              </a:ext>
            </a:extLst>
          </p:cNvPr>
          <p:cNvPicPr>
            <a:picLocks noChangeAspect="1"/>
          </p:cNvPicPr>
          <p:nvPr/>
        </p:nvPicPr>
        <p:blipFill>
          <a:blip r:embed="rId4" cstate="print"/>
          <a:stretch>
            <a:fillRect/>
          </a:stretch>
        </p:blipFill>
        <p:spPr>
          <a:xfrm>
            <a:off x="5562260" y="4070834"/>
            <a:ext cx="2565326" cy="2041145"/>
          </a:xfrm>
          <a:prstGeom prst="rect">
            <a:avLst/>
          </a:prstGeom>
        </p:spPr>
      </p:pic>
      <p:pic>
        <p:nvPicPr>
          <p:cNvPr id="11" name="Picture 10">
            <a:extLst>
              <a:ext uri="{FF2B5EF4-FFF2-40B4-BE49-F238E27FC236}">
                <a16:creationId xmlns:a16="http://schemas.microsoft.com/office/drawing/2014/main" id="{91F388BC-1D3B-4656-95B8-6FF060C793E0}"/>
              </a:ext>
            </a:extLst>
          </p:cNvPr>
          <p:cNvPicPr>
            <a:picLocks noChangeAspect="1"/>
          </p:cNvPicPr>
          <p:nvPr/>
        </p:nvPicPr>
        <p:blipFill>
          <a:blip r:embed="rId5" cstate="print"/>
          <a:stretch>
            <a:fillRect/>
          </a:stretch>
        </p:blipFill>
        <p:spPr>
          <a:xfrm>
            <a:off x="1480875" y="4146335"/>
            <a:ext cx="2680065" cy="1965644"/>
          </a:xfrm>
          <a:prstGeom prst="rect">
            <a:avLst/>
          </a:prstGeom>
        </p:spPr>
      </p:pic>
    </p:spTree>
    <p:extLst>
      <p:ext uri="{BB962C8B-B14F-4D97-AF65-F5344CB8AC3E}">
        <p14:creationId xmlns:p14="http://schemas.microsoft.com/office/powerpoint/2010/main" val="823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5688C4-B5DE-4BB7-A7B6-5DEA06B54EFA}"/>
              </a:ext>
            </a:extLst>
          </p:cNvPr>
          <p:cNvPicPr>
            <a:picLocks noChangeAspect="1"/>
          </p:cNvPicPr>
          <p:nvPr/>
        </p:nvPicPr>
        <p:blipFill>
          <a:blip r:embed="rId2" cstate="print"/>
          <a:stretch>
            <a:fillRect/>
          </a:stretch>
        </p:blipFill>
        <p:spPr>
          <a:xfrm>
            <a:off x="5243119" y="71137"/>
            <a:ext cx="1616181" cy="2316790"/>
          </a:xfrm>
          <a:prstGeom prst="rect">
            <a:avLst/>
          </a:prstGeom>
        </p:spPr>
      </p:pic>
      <p:pic>
        <p:nvPicPr>
          <p:cNvPr id="3" name="Picture 2">
            <a:extLst>
              <a:ext uri="{FF2B5EF4-FFF2-40B4-BE49-F238E27FC236}">
                <a16:creationId xmlns:a16="http://schemas.microsoft.com/office/drawing/2014/main" id="{8C2E0BB3-4743-400B-A48D-C64B5DC4108E}"/>
              </a:ext>
            </a:extLst>
          </p:cNvPr>
          <p:cNvPicPr>
            <a:picLocks noChangeAspect="1"/>
          </p:cNvPicPr>
          <p:nvPr/>
        </p:nvPicPr>
        <p:blipFill>
          <a:blip r:embed="rId3" cstate="print"/>
          <a:stretch>
            <a:fillRect/>
          </a:stretch>
        </p:blipFill>
        <p:spPr>
          <a:xfrm>
            <a:off x="135970" y="2686095"/>
            <a:ext cx="5107149" cy="3361668"/>
          </a:xfrm>
          <a:prstGeom prst="rect">
            <a:avLst/>
          </a:prstGeom>
        </p:spPr>
      </p:pic>
      <p:pic>
        <p:nvPicPr>
          <p:cNvPr id="4" name="Picture 3" descr="Scenedesmus-quadricauda">
            <a:extLst>
              <a:ext uri="{FF2B5EF4-FFF2-40B4-BE49-F238E27FC236}">
                <a16:creationId xmlns:a16="http://schemas.microsoft.com/office/drawing/2014/main" id="{C3961D9C-CC5B-4966-A589-CA139D1D15A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417" y="862966"/>
            <a:ext cx="2158365" cy="1616075"/>
          </a:xfrm>
          <a:prstGeom prst="rect">
            <a:avLst/>
          </a:prstGeom>
          <a:noFill/>
          <a:ln>
            <a:noFill/>
          </a:ln>
        </p:spPr>
      </p:pic>
      <p:sp>
        <p:nvSpPr>
          <p:cNvPr id="5" name="TextBox 4">
            <a:extLst>
              <a:ext uri="{FF2B5EF4-FFF2-40B4-BE49-F238E27FC236}">
                <a16:creationId xmlns:a16="http://schemas.microsoft.com/office/drawing/2014/main" id="{3BE50C53-74B3-495B-968D-9134DCCF128A}"/>
              </a:ext>
            </a:extLst>
          </p:cNvPr>
          <p:cNvSpPr txBox="1"/>
          <p:nvPr/>
        </p:nvSpPr>
        <p:spPr>
          <a:xfrm>
            <a:off x="83890" y="71137"/>
            <a:ext cx="4874004" cy="584775"/>
          </a:xfrm>
          <a:prstGeom prst="rect">
            <a:avLst/>
          </a:prstGeom>
          <a:noFill/>
        </p:spPr>
        <p:txBody>
          <a:bodyPr wrap="square" rtlCol="0">
            <a:spAutoFit/>
          </a:bodyPr>
          <a:lstStyle/>
          <a:p>
            <a:r>
              <a:rPr lang="en-GB" sz="3200" i="1" dirty="0">
                <a:solidFill>
                  <a:srgbClr val="002060"/>
                </a:solidFill>
              </a:rPr>
              <a:t>Scenedesmus quadricauda</a:t>
            </a:r>
          </a:p>
        </p:txBody>
      </p:sp>
      <p:pic>
        <p:nvPicPr>
          <p:cNvPr id="6" name="Picture 5">
            <a:extLst>
              <a:ext uri="{FF2B5EF4-FFF2-40B4-BE49-F238E27FC236}">
                <a16:creationId xmlns:a16="http://schemas.microsoft.com/office/drawing/2014/main" id="{011EB648-6E53-4276-99A1-3C95921692BF}"/>
              </a:ext>
            </a:extLst>
          </p:cNvPr>
          <p:cNvPicPr>
            <a:picLocks noChangeAspect="1"/>
          </p:cNvPicPr>
          <p:nvPr/>
        </p:nvPicPr>
        <p:blipFill>
          <a:blip r:embed="rId5" cstate="print"/>
          <a:stretch>
            <a:fillRect/>
          </a:stretch>
        </p:blipFill>
        <p:spPr>
          <a:xfrm>
            <a:off x="5669865" y="3106709"/>
            <a:ext cx="2756371" cy="2100844"/>
          </a:xfrm>
          <a:prstGeom prst="rect">
            <a:avLst/>
          </a:prstGeom>
        </p:spPr>
      </p:pic>
    </p:spTree>
    <p:extLst>
      <p:ext uri="{BB962C8B-B14F-4D97-AF65-F5344CB8AC3E}">
        <p14:creationId xmlns:p14="http://schemas.microsoft.com/office/powerpoint/2010/main" val="135772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85EE4A-909D-40B4-A961-AE60001BF118}"/>
              </a:ext>
            </a:extLst>
          </p:cNvPr>
          <p:cNvPicPr>
            <a:picLocks noChangeAspect="1"/>
          </p:cNvPicPr>
          <p:nvPr/>
        </p:nvPicPr>
        <p:blipFill>
          <a:blip r:embed="rId2" cstate="print"/>
          <a:stretch>
            <a:fillRect/>
          </a:stretch>
        </p:blipFill>
        <p:spPr>
          <a:xfrm>
            <a:off x="396554" y="307611"/>
            <a:ext cx="4058000" cy="2470456"/>
          </a:xfrm>
          <a:prstGeom prst="rect">
            <a:avLst/>
          </a:prstGeom>
        </p:spPr>
      </p:pic>
      <p:pic>
        <p:nvPicPr>
          <p:cNvPr id="3" name="Picture 2">
            <a:extLst>
              <a:ext uri="{FF2B5EF4-FFF2-40B4-BE49-F238E27FC236}">
                <a16:creationId xmlns:a16="http://schemas.microsoft.com/office/drawing/2014/main" id="{12C833CD-68AA-4AA4-A576-11AC9774D5BD}"/>
              </a:ext>
            </a:extLst>
          </p:cNvPr>
          <p:cNvPicPr>
            <a:picLocks noChangeAspect="1"/>
          </p:cNvPicPr>
          <p:nvPr/>
        </p:nvPicPr>
        <p:blipFill>
          <a:blip r:embed="rId3" cstate="print"/>
          <a:stretch>
            <a:fillRect/>
          </a:stretch>
        </p:blipFill>
        <p:spPr>
          <a:xfrm>
            <a:off x="4569970" y="307611"/>
            <a:ext cx="4448196" cy="2410422"/>
          </a:xfrm>
          <a:prstGeom prst="rect">
            <a:avLst/>
          </a:prstGeom>
        </p:spPr>
      </p:pic>
      <p:pic>
        <p:nvPicPr>
          <p:cNvPr id="4" name="Picture 3">
            <a:extLst>
              <a:ext uri="{FF2B5EF4-FFF2-40B4-BE49-F238E27FC236}">
                <a16:creationId xmlns:a16="http://schemas.microsoft.com/office/drawing/2014/main" id="{DE319561-730C-4464-AC56-7E9D4432D144}"/>
              </a:ext>
            </a:extLst>
          </p:cNvPr>
          <p:cNvPicPr>
            <a:picLocks noChangeAspect="1"/>
          </p:cNvPicPr>
          <p:nvPr/>
        </p:nvPicPr>
        <p:blipFill>
          <a:blip r:embed="rId4" cstate="print"/>
          <a:stretch>
            <a:fillRect/>
          </a:stretch>
        </p:blipFill>
        <p:spPr>
          <a:xfrm>
            <a:off x="336695" y="3422525"/>
            <a:ext cx="4117859" cy="2105820"/>
          </a:xfrm>
          <a:prstGeom prst="rect">
            <a:avLst/>
          </a:prstGeom>
        </p:spPr>
      </p:pic>
      <p:pic>
        <p:nvPicPr>
          <p:cNvPr id="5" name="Picture 4">
            <a:extLst>
              <a:ext uri="{FF2B5EF4-FFF2-40B4-BE49-F238E27FC236}">
                <a16:creationId xmlns:a16="http://schemas.microsoft.com/office/drawing/2014/main" id="{D7D17190-FEEF-4798-934B-56FE19F6DAD7}"/>
              </a:ext>
            </a:extLst>
          </p:cNvPr>
          <p:cNvPicPr>
            <a:picLocks noChangeAspect="1"/>
          </p:cNvPicPr>
          <p:nvPr/>
        </p:nvPicPr>
        <p:blipFill>
          <a:blip r:embed="rId5" cstate="print"/>
          <a:stretch>
            <a:fillRect/>
          </a:stretch>
        </p:blipFill>
        <p:spPr>
          <a:xfrm>
            <a:off x="5411715" y="2718033"/>
            <a:ext cx="2764705" cy="4257413"/>
          </a:xfrm>
          <a:prstGeom prst="rect">
            <a:avLst/>
          </a:prstGeom>
        </p:spPr>
      </p:pic>
    </p:spTree>
    <p:extLst>
      <p:ext uri="{BB962C8B-B14F-4D97-AF65-F5344CB8AC3E}">
        <p14:creationId xmlns:p14="http://schemas.microsoft.com/office/powerpoint/2010/main" val="1124143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FF3595-C7EF-4CC2-AA15-49A0DFDF32BF}"/>
              </a:ext>
            </a:extLst>
          </p:cNvPr>
          <p:cNvSpPr txBox="1"/>
          <p:nvPr/>
        </p:nvSpPr>
        <p:spPr>
          <a:xfrm>
            <a:off x="0" y="2299315"/>
            <a:ext cx="9144000" cy="4093428"/>
          </a:xfrm>
          <a:prstGeom prst="rect">
            <a:avLst/>
          </a:prstGeom>
          <a:noFill/>
        </p:spPr>
        <p:txBody>
          <a:bodyPr wrap="square" rtlCol="0">
            <a:spAutoFit/>
          </a:bodyPr>
          <a:lstStyle/>
          <a:p>
            <a:r>
              <a:rPr lang="en-GB" sz="4000" i="1" dirty="0">
                <a:solidFill>
                  <a:srgbClr val="002060"/>
                </a:solidFill>
              </a:rPr>
              <a:t>Counting algae - estimating population size</a:t>
            </a:r>
          </a:p>
          <a:p>
            <a:endParaRPr lang="en-GB" sz="2800" i="1" dirty="0">
              <a:solidFill>
                <a:srgbClr val="002060"/>
              </a:solidFill>
            </a:endParaRPr>
          </a:p>
          <a:p>
            <a:r>
              <a:rPr lang="en-GB" sz="2800" i="1" dirty="0">
                <a:solidFill>
                  <a:srgbClr val="002060"/>
                </a:solidFill>
              </a:rPr>
              <a:t>     Direct – count cells using a  haemocytometer</a:t>
            </a:r>
          </a:p>
          <a:p>
            <a:endParaRPr lang="en-GB" sz="2800" i="1" dirty="0">
              <a:solidFill>
                <a:srgbClr val="002060"/>
              </a:solidFill>
            </a:endParaRPr>
          </a:p>
          <a:p>
            <a:r>
              <a:rPr lang="en-GB" sz="2800" i="1" dirty="0">
                <a:solidFill>
                  <a:srgbClr val="002060"/>
                </a:solidFill>
              </a:rPr>
              <a:t>     Indirect – absorbance using a colorimeter</a:t>
            </a:r>
          </a:p>
          <a:p>
            <a:endParaRPr lang="en-GB" dirty="0"/>
          </a:p>
          <a:p>
            <a:endParaRPr lang="en-GB" dirty="0"/>
          </a:p>
          <a:p>
            <a:endParaRPr lang="en-GB" dirty="0"/>
          </a:p>
          <a:p>
            <a:endParaRPr lang="en-GB" dirty="0"/>
          </a:p>
          <a:p>
            <a:endParaRPr lang="en-GB" dirty="0"/>
          </a:p>
          <a:p>
            <a:endParaRPr lang="en-GB" dirty="0"/>
          </a:p>
        </p:txBody>
      </p:sp>
      <p:sp>
        <p:nvSpPr>
          <p:cNvPr id="5" name="TextBox 4">
            <a:extLst>
              <a:ext uri="{FF2B5EF4-FFF2-40B4-BE49-F238E27FC236}">
                <a16:creationId xmlns:a16="http://schemas.microsoft.com/office/drawing/2014/main" id="{902947F6-7A47-44D3-B6FA-5814DBDF2B1A}"/>
              </a:ext>
            </a:extLst>
          </p:cNvPr>
          <p:cNvSpPr txBox="1"/>
          <p:nvPr/>
        </p:nvSpPr>
        <p:spPr>
          <a:xfrm>
            <a:off x="79899" y="363984"/>
            <a:ext cx="8895425" cy="2185214"/>
          </a:xfrm>
          <a:prstGeom prst="rect">
            <a:avLst/>
          </a:prstGeom>
          <a:noFill/>
        </p:spPr>
        <p:txBody>
          <a:bodyPr wrap="square" rtlCol="0">
            <a:spAutoFit/>
          </a:bodyPr>
          <a:lstStyle/>
          <a:p>
            <a:r>
              <a:rPr lang="en-GB" sz="4000" i="1" dirty="0">
                <a:solidFill>
                  <a:srgbClr val="002060"/>
                </a:solidFill>
              </a:rPr>
              <a:t>Observing algae</a:t>
            </a:r>
          </a:p>
          <a:p>
            <a:r>
              <a:rPr lang="en-GB" sz="2800" i="1" dirty="0">
                <a:solidFill>
                  <a:srgbClr val="002060"/>
                </a:solidFill>
              </a:rPr>
              <a:t> </a:t>
            </a:r>
          </a:p>
          <a:p>
            <a:r>
              <a:rPr lang="en-GB" sz="2800" i="1" dirty="0">
                <a:solidFill>
                  <a:srgbClr val="002060"/>
                </a:solidFill>
              </a:rPr>
              <a:t>     Hanging drop / cavity slide</a:t>
            </a:r>
          </a:p>
          <a:p>
            <a:endParaRPr lang="en-GB" sz="4000" i="1" dirty="0">
              <a:solidFill>
                <a:srgbClr val="002060"/>
              </a:solidFill>
            </a:endParaRPr>
          </a:p>
        </p:txBody>
      </p:sp>
    </p:spTree>
    <p:extLst>
      <p:ext uri="{BB962C8B-B14F-4D97-AF65-F5344CB8AC3E}">
        <p14:creationId xmlns:p14="http://schemas.microsoft.com/office/powerpoint/2010/main" val="3702143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5DF9EC-D73F-4313-98DF-BEB6FCE393B1}"/>
              </a:ext>
            </a:extLst>
          </p:cNvPr>
          <p:cNvSpPr txBox="1"/>
          <p:nvPr/>
        </p:nvSpPr>
        <p:spPr>
          <a:xfrm>
            <a:off x="186432" y="88776"/>
            <a:ext cx="8371643" cy="5355312"/>
          </a:xfrm>
          <a:prstGeom prst="rect">
            <a:avLst/>
          </a:prstGeom>
          <a:noFill/>
        </p:spPr>
        <p:txBody>
          <a:bodyPr wrap="square" rtlCol="0">
            <a:spAutoFit/>
          </a:bodyPr>
          <a:lstStyle/>
          <a:p>
            <a:r>
              <a:rPr lang="en-GB" b="1" dirty="0">
                <a:solidFill>
                  <a:srgbClr val="002060"/>
                </a:solidFill>
              </a:rPr>
              <a:t>Basic method </a:t>
            </a:r>
          </a:p>
          <a:p>
            <a:endParaRPr lang="en-GB" dirty="0">
              <a:solidFill>
                <a:srgbClr val="002060"/>
              </a:solidFill>
            </a:endParaRPr>
          </a:p>
          <a:p>
            <a:r>
              <a:rPr lang="en-GB" i="1" dirty="0">
                <a:solidFill>
                  <a:srgbClr val="002060"/>
                </a:solidFill>
              </a:rPr>
              <a:t>Flasks each containing a culture of algae and different  concentrations of liquid plant  fertiliser are set up.  </a:t>
            </a:r>
          </a:p>
          <a:p>
            <a:endParaRPr lang="en-GB" i="1" dirty="0">
              <a:solidFill>
                <a:srgbClr val="002060"/>
              </a:solidFill>
            </a:endParaRPr>
          </a:p>
          <a:p>
            <a:r>
              <a:rPr lang="en-GB" i="1" dirty="0">
                <a:solidFill>
                  <a:srgbClr val="002060"/>
                </a:solidFill>
              </a:rPr>
              <a:t>Flasks are placed near a light source. </a:t>
            </a:r>
          </a:p>
          <a:p>
            <a:endParaRPr lang="en-GB" i="1" dirty="0">
              <a:solidFill>
                <a:srgbClr val="002060"/>
              </a:solidFill>
            </a:endParaRPr>
          </a:p>
          <a:p>
            <a:r>
              <a:rPr lang="en-GB" i="1" dirty="0">
                <a:solidFill>
                  <a:srgbClr val="002060"/>
                </a:solidFill>
              </a:rPr>
              <a:t>Cultures left to grow for ~ 10 days</a:t>
            </a:r>
          </a:p>
          <a:p>
            <a:r>
              <a:rPr lang="en-GB" i="1" dirty="0">
                <a:solidFill>
                  <a:srgbClr val="002060"/>
                </a:solidFill>
              </a:rPr>
              <a:t> </a:t>
            </a:r>
          </a:p>
          <a:p>
            <a:r>
              <a:rPr lang="en-GB" i="1" dirty="0">
                <a:solidFill>
                  <a:srgbClr val="002060"/>
                </a:solidFill>
              </a:rPr>
              <a:t>Population size estimated at regular intervals by measuring the absorbance of samples of the cultures using a colorimeter.  </a:t>
            </a:r>
          </a:p>
          <a:p>
            <a:endParaRPr lang="en-GB" i="1" dirty="0">
              <a:solidFill>
                <a:srgbClr val="002060"/>
              </a:solidFill>
            </a:endParaRPr>
          </a:p>
          <a:p>
            <a:r>
              <a:rPr lang="en-GB" i="1" dirty="0">
                <a:solidFill>
                  <a:srgbClr val="002060"/>
                </a:solidFill>
              </a:rPr>
              <a:t>In this case, absorbance is the extent to which cells in the culture scatter a beam of light of particular wavelength as it passes through the culture.  </a:t>
            </a:r>
          </a:p>
          <a:p>
            <a:endParaRPr lang="en-GB" i="1" dirty="0">
              <a:solidFill>
                <a:srgbClr val="002060"/>
              </a:solidFill>
            </a:endParaRPr>
          </a:p>
          <a:p>
            <a:r>
              <a:rPr lang="en-GB" i="1" dirty="0">
                <a:solidFill>
                  <a:srgbClr val="002060"/>
                </a:solidFill>
              </a:rPr>
              <a:t>A ‘control cuvette’ for each is used to zero the colorimeter each time readings are taken.</a:t>
            </a:r>
          </a:p>
          <a:p>
            <a:endParaRPr lang="en-GB" i="1" dirty="0">
              <a:solidFill>
                <a:srgbClr val="002060"/>
              </a:solidFill>
            </a:endParaRPr>
          </a:p>
          <a:p>
            <a:r>
              <a:rPr lang="en-GB" i="1" dirty="0">
                <a:solidFill>
                  <a:srgbClr val="002060"/>
                </a:solidFill>
              </a:rPr>
              <a:t>Control cuvettes are frozen after the first colorimeter readings are taken and thawed out for use when subsequent readings are taken.</a:t>
            </a:r>
            <a:endParaRPr lang="en-GB" dirty="0"/>
          </a:p>
        </p:txBody>
      </p:sp>
    </p:spTree>
    <p:extLst>
      <p:ext uri="{BB962C8B-B14F-4D97-AF65-F5344CB8AC3E}">
        <p14:creationId xmlns:p14="http://schemas.microsoft.com/office/powerpoint/2010/main" val="333087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DAD29-C68D-4337-BB30-E36B824516FA}"/>
              </a:ext>
            </a:extLst>
          </p:cNvPr>
          <p:cNvPicPr>
            <a:picLocks noChangeAspect="1"/>
          </p:cNvPicPr>
          <p:nvPr/>
        </p:nvPicPr>
        <p:blipFill>
          <a:blip r:embed="rId2" cstate="print"/>
          <a:stretch>
            <a:fillRect/>
          </a:stretch>
        </p:blipFill>
        <p:spPr>
          <a:xfrm>
            <a:off x="7086275" y="88919"/>
            <a:ext cx="1989961" cy="1265745"/>
          </a:xfrm>
          <a:prstGeom prst="rect">
            <a:avLst/>
          </a:prstGeom>
        </p:spPr>
      </p:pic>
      <p:sp>
        <p:nvSpPr>
          <p:cNvPr id="4" name="TextBox 3">
            <a:extLst>
              <a:ext uri="{FF2B5EF4-FFF2-40B4-BE49-F238E27FC236}">
                <a16:creationId xmlns:a16="http://schemas.microsoft.com/office/drawing/2014/main" id="{E701CEE5-05E6-43FA-8300-69FE4B6D3417}"/>
              </a:ext>
            </a:extLst>
          </p:cNvPr>
          <p:cNvSpPr txBox="1"/>
          <p:nvPr/>
        </p:nvSpPr>
        <p:spPr>
          <a:xfrm>
            <a:off x="3999106" y="917591"/>
            <a:ext cx="3983462" cy="523220"/>
          </a:xfrm>
          <a:prstGeom prst="rect">
            <a:avLst/>
          </a:prstGeom>
          <a:noFill/>
        </p:spPr>
        <p:txBody>
          <a:bodyPr wrap="square" rtlCol="0">
            <a:spAutoFit/>
          </a:bodyPr>
          <a:lstStyle/>
          <a:p>
            <a:r>
              <a:rPr lang="en-GB" sz="2800" dirty="0">
                <a:solidFill>
                  <a:srgbClr val="002060"/>
                </a:solidFill>
              </a:rPr>
              <a:t>Absorbance 650 nm</a:t>
            </a:r>
          </a:p>
        </p:txBody>
      </p:sp>
      <p:sp>
        <p:nvSpPr>
          <p:cNvPr id="10" name="TextBox 9">
            <a:extLst>
              <a:ext uri="{FF2B5EF4-FFF2-40B4-BE49-F238E27FC236}">
                <a16:creationId xmlns:a16="http://schemas.microsoft.com/office/drawing/2014/main" id="{B181862E-9BBB-4571-A09F-EF7F668759C7}"/>
              </a:ext>
            </a:extLst>
          </p:cNvPr>
          <p:cNvSpPr txBox="1"/>
          <p:nvPr/>
        </p:nvSpPr>
        <p:spPr>
          <a:xfrm>
            <a:off x="136773" y="88919"/>
            <a:ext cx="8043169" cy="5447645"/>
          </a:xfrm>
          <a:prstGeom prst="rect">
            <a:avLst/>
          </a:prstGeom>
          <a:noFill/>
        </p:spPr>
        <p:txBody>
          <a:bodyPr wrap="square" rtlCol="0">
            <a:spAutoFit/>
          </a:bodyPr>
          <a:lstStyle/>
          <a:p>
            <a:r>
              <a:rPr lang="en-GB" sz="2400" b="1" i="1" dirty="0">
                <a:solidFill>
                  <a:srgbClr val="002060"/>
                </a:solidFill>
              </a:rPr>
              <a:t>Comparing the algal populations using a colorimeter</a:t>
            </a:r>
          </a:p>
          <a:p>
            <a:r>
              <a:rPr lang="en-GB" dirty="0"/>
              <a:t> </a:t>
            </a:r>
          </a:p>
          <a:p>
            <a:pPr lvl="0"/>
            <a:endParaRPr lang="en-GB" i="1" dirty="0">
              <a:solidFill>
                <a:srgbClr val="002060"/>
              </a:solidFill>
            </a:endParaRPr>
          </a:p>
          <a:p>
            <a:pPr lvl="0"/>
            <a:endParaRPr lang="en-GB" i="1" dirty="0">
              <a:solidFill>
                <a:srgbClr val="002060"/>
              </a:solidFill>
            </a:endParaRPr>
          </a:p>
          <a:p>
            <a:pPr lvl="0"/>
            <a:endParaRPr lang="en-GB" i="1" dirty="0">
              <a:solidFill>
                <a:srgbClr val="002060"/>
              </a:solidFill>
            </a:endParaRPr>
          </a:p>
          <a:p>
            <a:pPr lvl="0"/>
            <a:endParaRPr lang="en-GB" i="1" dirty="0">
              <a:solidFill>
                <a:srgbClr val="002060"/>
              </a:solidFill>
            </a:endParaRPr>
          </a:p>
          <a:p>
            <a:pPr marL="285750" lvl="0" indent="-285750">
              <a:buFont typeface="Arial" panose="020B0604020202020204" pitchFamily="34" charset="0"/>
              <a:buChar char="•"/>
            </a:pPr>
            <a:r>
              <a:rPr lang="en-GB" i="1" dirty="0">
                <a:solidFill>
                  <a:srgbClr val="002060"/>
                </a:solidFill>
              </a:rPr>
              <a:t>Use control cuvette 1 to calibrate the colorimeter for Flask 1 (665 nm).  </a:t>
            </a:r>
          </a:p>
          <a:p>
            <a:pPr lvl="0"/>
            <a:endParaRPr lang="en-GB" i="1" dirty="0">
              <a:solidFill>
                <a:srgbClr val="002060"/>
              </a:solidFill>
            </a:endParaRPr>
          </a:p>
          <a:p>
            <a:pPr marL="285750" lvl="0" indent="-285750">
              <a:buFont typeface="Arial" panose="020B0604020202020204" pitchFamily="34" charset="0"/>
              <a:buChar char="•"/>
            </a:pPr>
            <a:r>
              <a:rPr lang="en-GB" i="1" dirty="0">
                <a:solidFill>
                  <a:srgbClr val="002060"/>
                </a:solidFill>
              </a:rPr>
              <a:t>Gently swirl Flask 1 to mix the contents and, using a clean pipette, transfer   3 cm</a:t>
            </a:r>
            <a:r>
              <a:rPr lang="en-GB" i="1" baseline="30000" dirty="0">
                <a:solidFill>
                  <a:srgbClr val="002060"/>
                </a:solidFill>
              </a:rPr>
              <a:t>3</a:t>
            </a:r>
            <a:r>
              <a:rPr lang="en-GB" i="1" dirty="0">
                <a:solidFill>
                  <a:srgbClr val="002060"/>
                </a:solidFill>
              </a:rPr>
              <a:t> algal suspension into a clean cuvette.  Place the pipette in the discard jar.</a:t>
            </a:r>
          </a:p>
          <a:p>
            <a:r>
              <a:rPr lang="en-GB" i="1" dirty="0">
                <a:solidFill>
                  <a:srgbClr val="002060"/>
                </a:solidFill>
              </a:rPr>
              <a:t> </a:t>
            </a:r>
          </a:p>
          <a:p>
            <a:pPr marL="285750" lvl="0" indent="-285750">
              <a:buFont typeface="Arial" panose="020B0604020202020204" pitchFamily="34" charset="0"/>
              <a:buChar char="•"/>
            </a:pPr>
            <a:r>
              <a:rPr lang="en-GB" i="1" dirty="0">
                <a:solidFill>
                  <a:srgbClr val="002060"/>
                </a:solidFill>
              </a:rPr>
              <a:t>Place the cuvette in the colorimeter, read and record the absorbance. Empty the cuvette back into Flask 1. Place the used cuvette in the discard jar.</a:t>
            </a:r>
          </a:p>
          <a:p>
            <a:r>
              <a:rPr lang="en-GB" i="1" dirty="0">
                <a:solidFill>
                  <a:srgbClr val="002060"/>
                </a:solidFill>
              </a:rPr>
              <a:t> </a:t>
            </a:r>
          </a:p>
          <a:p>
            <a:pPr marL="285750" lvl="0" indent="-285750">
              <a:buFont typeface="Arial" panose="020B0604020202020204" pitchFamily="34" charset="0"/>
              <a:buChar char="•"/>
            </a:pPr>
            <a:r>
              <a:rPr lang="en-GB" i="1" dirty="0">
                <a:solidFill>
                  <a:srgbClr val="002060"/>
                </a:solidFill>
              </a:rPr>
              <a:t>Repeat steps 1 – 4 using control cuvette 2 and Flask 2.</a:t>
            </a:r>
          </a:p>
          <a:p>
            <a:r>
              <a:rPr lang="en-GB" i="1" dirty="0">
                <a:solidFill>
                  <a:srgbClr val="002060"/>
                </a:solidFill>
              </a:rPr>
              <a:t> </a:t>
            </a:r>
          </a:p>
          <a:p>
            <a:pPr marL="285750" lvl="0" indent="-285750">
              <a:buFont typeface="Arial" panose="020B0604020202020204" pitchFamily="34" charset="0"/>
              <a:buChar char="•"/>
            </a:pPr>
            <a:r>
              <a:rPr lang="en-GB" i="1" dirty="0">
                <a:solidFill>
                  <a:srgbClr val="002060"/>
                </a:solidFill>
              </a:rPr>
              <a:t>Repeat steps 1 – 4 using control cuvette 3 and Flask 3.</a:t>
            </a:r>
          </a:p>
          <a:p>
            <a:r>
              <a:rPr lang="en-GB" i="1" dirty="0">
                <a:solidFill>
                  <a:srgbClr val="002060"/>
                </a:solidFill>
              </a:rPr>
              <a:t> </a:t>
            </a:r>
          </a:p>
          <a:p>
            <a:pPr marL="285750" lvl="0" indent="-285750">
              <a:buFont typeface="Arial" panose="020B0604020202020204" pitchFamily="34" charset="0"/>
              <a:buChar char="•"/>
            </a:pPr>
            <a:r>
              <a:rPr lang="en-GB" i="1" dirty="0">
                <a:solidFill>
                  <a:srgbClr val="002060"/>
                </a:solidFill>
              </a:rPr>
              <a:t>Repeat steps 1 – 4 using control cuvette 4 and Flask 4.</a:t>
            </a:r>
          </a:p>
        </p:txBody>
      </p:sp>
      <p:pic>
        <p:nvPicPr>
          <p:cNvPr id="5" name="Picture 4">
            <a:extLst>
              <a:ext uri="{FF2B5EF4-FFF2-40B4-BE49-F238E27FC236}">
                <a16:creationId xmlns:a16="http://schemas.microsoft.com/office/drawing/2014/main" id="{81BB94AA-C4AC-44BD-B2BE-32E08354397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720105" y="4616766"/>
            <a:ext cx="3281852" cy="2014853"/>
          </a:xfrm>
          <a:prstGeom prst="rect">
            <a:avLst/>
          </a:prstGeom>
        </p:spPr>
      </p:pic>
    </p:spTree>
    <p:extLst>
      <p:ext uri="{BB962C8B-B14F-4D97-AF65-F5344CB8AC3E}">
        <p14:creationId xmlns:p14="http://schemas.microsoft.com/office/powerpoint/2010/main" val="485388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51199-B8AE-4887-BB54-AD78955BC75E}"/>
              </a:ext>
            </a:extLst>
          </p:cNvPr>
          <p:cNvPicPr>
            <a:picLocks noChangeAspect="1"/>
          </p:cNvPicPr>
          <p:nvPr/>
        </p:nvPicPr>
        <p:blipFill>
          <a:blip r:embed="rId2"/>
          <a:stretch>
            <a:fillRect/>
          </a:stretch>
        </p:blipFill>
        <p:spPr>
          <a:xfrm>
            <a:off x="82994" y="71021"/>
            <a:ext cx="3423686" cy="1893716"/>
          </a:xfrm>
          <a:prstGeom prst="rect">
            <a:avLst/>
          </a:prstGeom>
        </p:spPr>
      </p:pic>
      <p:sp>
        <p:nvSpPr>
          <p:cNvPr id="3" name="TextBox 2">
            <a:extLst>
              <a:ext uri="{FF2B5EF4-FFF2-40B4-BE49-F238E27FC236}">
                <a16:creationId xmlns:a16="http://schemas.microsoft.com/office/drawing/2014/main" id="{1D36DBD6-426E-453C-8850-080D4BF685AA}"/>
              </a:ext>
            </a:extLst>
          </p:cNvPr>
          <p:cNvSpPr txBox="1"/>
          <p:nvPr/>
        </p:nvSpPr>
        <p:spPr>
          <a:xfrm>
            <a:off x="3630966" y="1256851"/>
            <a:ext cx="3835153" cy="707886"/>
          </a:xfrm>
          <a:prstGeom prst="rect">
            <a:avLst/>
          </a:prstGeom>
          <a:noFill/>
        </p:spPr>
        <p:txBody>
          <a:bodyPr wrap="square" rtlCol="0">
            <a:spAutoFit/>
          </a:bodyPr>
          <a:lstStyle/>
          <a:p>
            <a:r>
              <a:rPr lang="en-GB" sz="2000" i="1" dirty="0"/>
              <a:t>Chlorella</a:t>
            </a:r>
            <a:r>
              <a:rPr lang="en-GB" sz="2000" dirty="0"/>
              <a:t> – range of concentrations</a:t>
            </a:r>
          </a:p>
          <a:p>
            <a:r>
              <a:rPr lang="en-GB" sz="2000" dirty="0"/>
              <a:t>Day 11</a:t>
            </a:r>
          </a:p>
        </p:txBody>
      </p:sp>
      <p:graphicFrame>
        <p:nvGraphicFramePr>
          <p:cNvPr id="6" name="Chart 5">
            <a:extLst>
              <a:ext uri="{FF2B5EF4-FFF2-40B4-BE49-F238E27FC236}">
                <a16:creationId xmlns:a16="http://schemas.microsoft.com/office/drawing/2014/main" id="{2421332F-2676-4AA9-BC22-02E0E57C6BD8}"/>
              </a:ext>
            </a:extLst>
          </p:cNvPr>
          <p:cNvGraphicFramePr>
            <a:graphicFrameLocks/>
          </p:cNvGraphicFramePr>
          <p:nvPr>
            <p:extLst>
              <p:ext uri="{D42A27DB-BD31-4B8C-83A1-F6EECF244321}">
                <p14:modId xmlns:p14="http://schemas.microsoft.com/office/powerpoint/2010/main" val="2471239401"/>
              </p:ext>
            </p:extLst>
          </p:nvPr>
        </p:nvGraphicFramePr>
        <p:xfrm>
          <a:off x="82994" y="2059808"/>
          <a:ext cx="3681138" cy="22547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A798FAE0-E94F-4A81-BE2D-D9868B524225}"/>
              </a:ext>
            </a:extLst>
          </p:cNvPr>
          <p:cNvGraphicFramePr>
            <a:graphicFrameLocks/>
          </p:cNvGraphicFramePr>
          <p:nvPr>
            <p:extLst>
              <p:ext uri="{D42A27DB-BD31-4B8C-83A1-F6EECF244321}">
                <p14:modId xmlns:p14="http://schemas.microsoft.com/office/powerpoint/2010/main" val="4215892832"/>
              </p:ext>
            </p:extLst>
          </p:nvPr>
        </p:nvGraphicFramePr>
        <p:xfrm>
          <a:off x="4796025" y="1964737"/>
          <a:ext cx="3540107" cy="22547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2421332F-2676-4AA9-BC22-02E0E57C6BD8}"/>
              </a:ext>
            </a:extLst>
          </p:cNvPr>
          <p:cNvGraphicFramePr>
            <a:graphicFrameLocks/>
          </p:cNvGraphicFramePr>
          <p:nvPr>
            <p:extLst>
              <p:ext uri="{D42A27DB-BD31-4B8C-83A1-F6EECF244321}">
                <p14:modId xmlns:p14="http://schemas.microsoft.com/office/powerpoint/2010/main" val="1612690341"/>
              </p:ext>
            </p:extLst>
          </p:nvPr>
        </p:nvGraphicFramePr>
        <p:xfrm>
          <a:off x="82994" y="4527611"/>
          <a:ext cx="3681138" cy="22593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A798FAE0-E94F-4A81-BE2D-D9868B524225}"/>
              </a:ext>
            </a:extLst>
          </p:cNvPr>
          <p:cNvGraphicFramePr>
            <a:graphicFrameLocks/>
          </p:cNvGraphicFramePr>
          <p:nvPr>
            <p:extLst>
              <p:ext uri="{D42A27DB-BD31-4B8C-83A1-F6EECF244321}">
                <p14:modId xmlns:p14="http://schemas.microsoft.com/office/powerpoint/2010/main" val="986264315"/>
              </p:ext>
            </p:extLst>
          </p:nvPr>
        </p:nvGraphicFramePr>
        <p:xfrm>
          <a:off x="4796025" y="4527611"/>
          <a:ext cx="3628884" cy="221941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03200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2888A-0ED4-43C4-A516-D7469EBAD613}"/>
              </a:ext>
            </a:extLst>
          </p:cNvPr>
          <p:cNvPicPr>
            <a:picLocks noChangeAspect="1"/>
          </p:cNvPicPr>
          <p:nvPr/>
        </p:nvPicPr>
        <p:blipFill>
          <a:blip r:embed="rId2"/>
          <a:stretch>
            <a:fillRect/>
          </a:stretch>
        </p:blipFill>
        <p:spPr>
          <a:xfrm>
            <a:off x="71021" y="86621"/>
            <a:ext cx="3258105" cy="2076638"/>
          </a:xfrm>
          <a:prstGeom prst="rect">
            <a:avLst/>
          </a:prstGeom>
        </p:spPr>
      </p:pic>
      <p:sp>
        <p:nvSpPr>
          <p:cNvPr id="3" name="TextBox 2">
            <a:extLst>
              <a:ext uri="{FF2B5EF4-FFF2-40B4-BE49-F238E27FC236}">
                <a16:creationId xmlns:a16="http://schemas.microsoft.com/office/drawing/2014/main" id="{8F522C3A-D6B1-4F7F-8680-CB36E6FC6DF0}"/>
              </a:ext>
            </a:extLst>
          </p:cNvPr>
          <p:cNvSpPr txBox="1"/>
          <p:nvPr/>
        </p:nvSpPr>
        <p:spPr>
          <a:xfrm>
            <a:off x="3499046" y="1455373"/>
            <a:ext cx="4126872" cy="707886"/>
          </a:xfrm>
          <a:prstGeom prst="rect">
            <a:avLst/>
          </a:prstGeom>
          <a:noFill/>
        </p:spPr>
        <p:txBody>
          <a:bodyPr wrap="square" rtlCol="0">
            <a:spAutoFit/>
          </a:bodyPr>
          <a:lstStyle/>
          <a:p>
            <a:r>
              <a:rPr lang="en-GB" sz="2000" i="1" dirty="0"/>
              <a:t>Chlorella</a:t>
            </a:r>
            <a:r>
              <a:rPr lang="en-GB" sz="2000" dirty="0"/>
              <a:t> – range of concentrations</a:t>
            </a:r>
          </a:p>
          <a:p>
            <a:r>
              <a:rPr lang="en-GB" sz="2000" dirty="0"/>
              <a:t>Day 17</a:t>
            </a:r>
          </a:p>
        </p:txBody>
      </p:sp>
      <p:graphicFrame>
        <p:nvGraphicFramePr>
          <p:cNvPr id="4" name="Chart 3">
            <a:extLst>
              <a:ext uri="{FF2B5EF4-FFF2-40B4-BE49-F238E27FC236}">
                <a16:creationId xmlns:a16="http://schemas.microsoft.com/office/drawing/2014/main" id="{1A26208E-873E-4381-A3BF-12604FF1DC14}"/>
              </a:ext>
            </a:extLst>
          </p:cNvPr>
          <p:cNvGraphicFramePr>
            <a:graphicFrameLocks/>
          </p:cNvGraphicFramePr>
          <p:nvPr>
            <p:extLst>
              <p:ext uri="{D42A27DB-BD31-4B8C-83A1-F6EECF244321}">
                <p14:modId xmlns:p14="http://schemas.microsoft.com/office/powerpoint/2010/main" val="2686950533"/>
              </p:ext>
            </p:extLst>
          </p:nvPr>
        </p:nvGraphicFramePr>
        <p:xfrm>
          <a:off x="71021" y="2270805"/>
          <a:ext cx="3679794" cy="2132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4D31BCE-410C-48AF-B202-A190EFF70410}"/>
              </a:ext>
            </a:extLst>
          </p:cNvPr>
          <p:cNvGraphicFramePr>
            <a:graphicFrameLocks/>
          </p:cNvGraphicFramePr>
          <p:nvPr>
            <p:extLst>
              <p:ext uri="{D42A27DB-BD31-4B8C-83A1-F6EECF244321}">
                <p14:modId xmlns:p14="http://schemas.microsoft.com/office/powerpoint/2010/main" val="534570594"/>
              </p:ext>
            </p:extLst>
          </p:nvPr>
        </p:nvGraphicFramePr>
        <p:xfrm>
          <a:off x="4669654" y="2270805"/>
          <a:ext cx="3604334" cy="21325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1A26208E-873E-4381-A3BF-12604FF1DC14}"/>
              </a:ext>
            </a:extLst>
          </p:cNvPr>
          <p:cNvGraphicFramePr>
            <a:graphicFrameLocks/>
          </p:cNvGraphicFramePr>
          <p:nvPr>
            <p:extLst>
              <p:ext uri="{D42A27DB-BD31-4B8C-83A1-F6EECF244321}">
                <p14:modId xmlns:p14="http://schemas.microsoft.com/office/powerpoint/2010/main" val="2428324739"/>
              </p:ext>
            </p:extLst>
          </p:nvPr>
        </p:nvGraphicFramePr>
        <p:xfrm>
          <a:off x="71021" y="4518734"/>
          <a:ext cx="3679794" cy="21639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E4D31BCE-410C-48AF-B202-A190EFF70410}"/>
              </a:ext>
            </a:extLst>
          </p:cNvPr>
          <p:cNvGraphicFramePr>
            <a:graphicFrameLocks/>
          </p:cNvGraphicFramePr>
          <p:nvPr>
            <p:extLst>
              <p:ext uri="{D42A27DB-BD31-4B8C-83A1-F6EECF244321}">
                <p14:modId xmlns:p14="http://schemas.microsoft.com/office/powerpoint/2010/main" val="3795052997"/>
              </p:ext>
            </p:extLst>
          </p:nvPr>
        </p:nvGraphicFramePr>
        <p:xfrm>
          <a:off x="4669654" y="4580878"/>
          <a:ext cx="3684233" cy="212509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14024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51E9538-85AD-4156-B1B7-6E4DDECDD350}"/>
              </a:ext>
            </a:extLst>
          </p:cNvPr>
          <p:cNvGraphicFramePr>
            <a:graphicFrameLocks/>
          </p:cNvGraphicFramePr>
          <p:nvPr>
            <p:extLst>
              <p:ext uri="{D42A27DB-BD31-4B8C-83A1-F6EECF244321}">
                <p14:modId xmlns:p14="http://schemas.microsoft.com/office/powerpoint/2010/main" val="2313987336"/>
              </p:ext>
            </p:extLst>
          </p:nvPr>
        </p:nvGraphicFramePr>
        <p:xfrm>
          <a:off x="2663300" y="2352583"/>
          <a:ext cx="6374168" cy="4350058"/>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B251D4F8-6AC1-4ADA-BB5C-257F408D9BC9}"/>
              </a:ext>
            </a:extLst>
          </p:cNvPr>
          <p:cNvPicPr>
            <a:picLocks noChangeAspect="1"/>
          </p:cNvPicPr>
          <p:nvPr/>
        </p:nvPicPr>
        <p:blipFill>
          <a:blip r:embed="rId3" cstate="print"/>
          <a:stretch>
            <a:fillRect/>
          </a:stretch>
        </p:blipFill>
        <p:spPr>
          <a:xfrm>
            <a:off x="79899" y="0"/>
            <a:ext cx="3533313" cy="2073338"/>
          </a:xfrm>
          <a:prstGeom prst="rect">
            <a:avLst/>
          </a:prstGeom>
        </p:spPr>
      </p:pic>
      <p:sp>
        <p:nvSpPr>
          <p:cNvPr id="7" name="TextBox 6">
            <a:extLst>
              <a:ext uri="{FF2B5EF4-FFF2-40B4-BE49-F238E27FC236}">
                <a16:creationId xmlns:a16="http://schemas.microsoft.com/office/drawing/2014/main" id="{F7AFCAC1-2A9D-466B-AAF2-B1E27F9B5437}"/>
              </a:ext>
            </a:extLst>
          </p:cNvPr>
          <p:cNvSpPr txBox="1"/>
          <p:nvPr/>
        </p:nvSpPr>
        <p:spPr>
          <a:xfrm>
            <a:off x="4172505" y="612559"/>
            <a:ext cx="4483223" cy="954107"/>
          </a:xfrm>
          <a:prstGeom prst="rect">
            <a:avLst/>
          </a:prstGeom>
          <a:noFill/>
        </p:spPr>
        <p:txBody>
          <a:bodyPr wrap="square" rtlCol="0">
            <a:spAutoFit/>
          </a:bodyPr>
          <a:lstStyle/>
          <a:p>
            <a:r>
              <a:rPr lang="en-GB" sz="2800" i="1" dirty="0">
                <a:solidFill>
                  <a:srgbClr val="002060"/>
                </a:solidFill>
              </a:rPr>
              <a:t>Scenedesmus grown in Baby Bio of varying concentration</a:t>
            </a:r>
          </a:p>
        </p:txBody>
      </p:sp>
    </p:spTree>
    <p:extLst>
      <p:ext uri="{BB962C8B-B14F-4D97-AF65-F5344CB8AC3E}">
        <p14:creationId xmlns:p14="http://schemas.microsoft.com/office/powerpoint/2010/main" val="410803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D439D-6B95-47A0-AE2B-FA9461CAC607}"/>
              </a:ext>
            </a:extLst>
          </p:cNvPr>
          <p:cNvPicPr>
            <a:picLocks noChangeAspect="1"/>
          </p:cNvPicPr>
          <p:nvPr/>
        </p:nvPicPr>
        <p:blipFill>
          <a:blip r:embed="rId2" cstate="print"/>
          <a:stretch>
            <a:fillRect/>
          </a:stretch>
        </p:blipFill>
        <p:spPr>
          <a:xfrm>
            <a:off x="117445" y="95729"/>
            <a:ext cx="2904398" cy="902561"/>
          </a:xfrm>
          <a:prstGeom prst="rect">
            <a:avLst/>
          </a:prstGeom>
        </p:spPr>
      </p:pic>
      <p:sp>
        <p:nvSpPr>
          <p:cNvPr id="4" name="TextBox 3">
            <a:extLst>
              <a:ext uri="{FF2B5EF4-FFF2-40B4-BE49-F238E27FC236}">
                <a16:creationId xmlns:a16="http://schemas.microsoft.com/office/drawing/2014/main" id="{757A936F-DF5B-49FB-B494-09CC9E90983B}"/>
              </a:ext>
            </a:extLst>
          </p:cNvPr>
          <p:cNvSpPr txBox="1"/>
          <p:nvPr/>
        </p:nvSpPr>
        <p:spPr>
          <a:xfrm>
            <a:off x="3292679" y="95729"/>
            <a:ext cx="4655890" cy="1631216"/>
          </a:xfrm>
          <a:prstGeom prst="rect">
            <a:avLst/>
          </a:prstGeom>
          <a:noFill/>
        </p:spPr>
        <p:txBody>
          <a:bodyPr wrap="square" rtlCol="0">
            <a:spAutoFit/>
          </a:bodyPr>
          <a:lstStyle/>
          <a:p>
            <a:r>
              <a:rPr lang="en-GB" sz="3200" b="1" dirty="0">
                <a:solidFill>
                  <a:srgbClr val="002060"/>
                </a:solidFill>
              </a:rPr>
              <a:t>Life on Earth </a:t>
            </a:r>
            <a:r>
              <a:rPr lang="en-GB" sz="3200" dirty="0">
                <a:solidFill>
                  <a:srgbClr val="002060"/>
                </a:solidFill>
              </a:rPr>
              <a:t>	</a:t>
            </a:r>
          </a:p>
          <a:p>
            <a:r>
              <a:rPr lang="en-GB" sz="3200" b="1" dirty="0">
                <a:solidFill>
                  <a:srgbClr val="002060"/>
                </a:solidFill>
              </a:rPr>
              <a:t>5 Food production </a:t>
            </a:r>
            <a:endParaRPr lang="en-GB" sz="3200" dirty="0">
              <a:solidFill>
                <a:srgbClr val="002060"/>
              </a:solidFill>
            </a:endParaRPr>
          </a:p>
          <a:p>
            <a:r>
              <a:rPr lang="en-GB" dirty="0"/>
              <a:t>	</a:t>
            </a:r>
          </a:p>
          <a:p>
            <a:endParaRPr lang="en-GB" dirty="0"/>
          </a:p>
        </p:txBody>
      </p:sp>
      <p:sp>
        <p:nvSpPr>
          <p:cNvPr id="5" name="TextBox 4">
            <a:extLst>
              <a:ext uri="{FF2B5EF4-FFF2-40B4-BE49-F238E27FC236}">
                <a16:creationId xmlns:a16="http://schemas.microsoft.com/office/drawing/2014/main" id="{9F7B2D1F-CAA8-4657-A846-FE77DE4D893E}"/>
              </a:ext>
            </a:extLst>
          </p:cNvPr>
          <p:cNvSpPr txBox="1"/>
          <p:nvPr/>
        </p:nvSpPr>
        <p:spPr>
          <a:xfrm>
            <a:off x="117445" y="1350628"/>
            <a:ext cx="8665828" cy="1908215"/>
          </a:xfrm>
          <a:prstGeom prst="rect">
            <a:avLst/>
          </a:prstGeom>
          <a:noFill/>
          <a:ln>
            <a:solidFill>
              <a:schemeClr val="tx1"/>
            </a:solidFill>
          </a:ln>
        </p:spPr>
        <p:txBody>
          <a:bodyPr wrap="square" rtlCol="0">
            <a:spAutoFit/>
          </a:bodyPr>
          <a:lstStyle/>
          <a:p>
            <a:endParaRPr lang="en-GB" dirty="0"/>
          </a:p>
          <a:p>
            <a:r>
              <a:rPr lang="en-GB" i="1" dirty="0">
                <a:solidFill>
                  <a:srgbClr val="002060"/>
                </a:solidFill>
              </a:rPr>
              <a:t>c. </a:t>
            </a:r>
            <a:r>
              <a:rPr lang="en-GB" sz="2000" i="1" dirty="0">
                <a:solidFill>
                  <a:srgbClr val="002060"/>
                </a:solidFill>
              </a:rPr>
              <a:t>Fertilisers can leach into fresh water, adding extra, unwanted nitrates. This will increase algal populations which can cause algal blooms. Algal blooms reduce light levels, killing aquatic plants. These dead plants, as well as dead algae, become food for bacteria which increase greatly in number. The bacteria use up large quantities of oxygen, reducing the oxygen availability for other organisms. </a:t>
            </a:r>
          </a:p>
        </p:txBody>
      </p:sp>
      <p:sp>
        <p:nvSpPr>
          <p:cNvPr id="6" name="TextBox 5">
            <a:extLst>
              <a:ext uri="{FF2B5EF4-FFF2-40B4-BE49-F238E27FC236}">
                <a16:creationId xmlns:a16="http://schemas.microsoft.com/office/drawing/2014/main" id="{539485ED-737A-44C0-A3ED-546697481D50}"/>
              </a:ext>
            </a:extLst>
          </p:cNvPr>
          <p:cNvSpPr txBox="1"/>
          <p:nvPr/>
        </p:nvSpPr>
        <p:spPr>
          <a:xfrm>
            <a:off x="1629850" y="3355466"/>
            <a:ext cx="6146744" cy="2831544"/>
          </a:xfrm>
          <a:prstGeom prst="rect">
            <a:avLst/>
          </a:prstGeom>
          <a:solidFill>
            <a:srgbClr val="002060"/>
          </a:solidFill>
          <a:ln>
            <a:solidFill>
              <a:schemeClr val="tx1"/>
            </a:solidFill>
          </a:ln>
        </p:spPr>
        <p:txBody>
          <a:bodyPr wrap="square" rtlCol="0">
            <a:spAutoFit/>
          </a:bodyPr>
          <a:lstStyle/>
          <a:p>
            <a:endParaRPr lang="en-GB" dirty="0"/>
          </a:p>
          <a:p>
            <a:pPr marL="285750" indent="-285750">
              <a:buFont typeface="Arial" panose="020B0604020202020204" pitchFamily="34" charset="0"/>
              <a:buChar char="•"/>
            </a:pPr>
            <a:r>
              <a:rPr lang="en-GB" sz="3200" dirty="0">
                <a:solidFill>
                  <a:schemeClr val="accent4">
                    <a:lumMod val="20000"/>
                    <a:lumOff val="80000"/>
                  </a:schemeClr>
                </a:solidFill>
              </a:rPr>
              <a:t>Investigate the effect of fertilisers on plant growth. </a:t>
            </a:r>
          </a:p>
          <a:p>
            <a:endParaRPr lang="en-GB" sz="3200" dirty="0">
              <a:solidFill>
                <a:schemeClr val="accent4">
                  <a:lumMod val="20000"/>
                  <a:lumOff val="80000"/>
                </a:schemeClr>
              </a:solidFill>
            </a:endParaRPr>
          </a:p>
          <a:p>
            <a:pPr marL="285750" indent="-285750">
              <a:buFont typeface="Arial" panose="020B0604020202020204" pitchFamily="34" charset="0"/>
              <a:buChar char="•"/>
            </a:pPr>
            <a:r>
              <a:rPr lang="en-GB" sz="3200" dirty="0">
                <a:solidFill>
                  <a:schemeClr val="accent4">
                    <a:lumMod val="20000"/>
                    <a:lumOff val="80000"/>
                  </a:schemeClr>
                </a:solidFill>
              </a:rPr>
              <a:t> Investigate the effect of fertiliser concentration on algal growth. </a:t>
            </a:r>
          </a:p>
        </p:txBody>
      </p:sp>
    </p:spTree>
    <p:extLst>
      <p:ext uri="{BB962C8B-B14F-4D97-AF65-F5344CB8AC3E}">
        <p14:creationId xmlns:p14="http://schemas.microsoft.com/office/powerpoint/2010/main" val="2094024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47E119-75C9-4397-865F-2F234D287B61}"/>
              </a:ext>
            </a:extLst>
          </p:cNvPr>
          <p:cNvSpPr txBox="1"/>
          <p:nvPr/>
        </p:nvSpPr>
        <p:spPr>
          <a:xfrm>
            <a:off x="887767" y="1731145"/>
            <a:ext cx="7421732" cy="3693319"/>
          </a:xfrm>
          <a:prstGeom prst="rect">
            <a:avLst/>
          </a:prstGeom>
          <a:noFill/>
        </p:spPr>
        <p:txBody>
          <a:bodyPr wrap="square" rtlCol="0">
            <a:spAutoFit/>
          </a:bodyPr>
          <a:lstStyle/>
          <a:p>
            <a:r>
              <a:rPr lang="en-GB" dirty="0">
                <a:hlinkClick r:id="rId2"/>
              </a:rPr>
              <a:t>http://www.odec.ca/projects/2013/beso13s/Results.html</a:t>
            </a:r>
            <a:endParaRPr lang="en-GB" dirty="0"/>
          </a:p>
          <a:p>
            <a:endParaRPr lang="en-GB" dirty="0"/>
          </a:p>
          <a:p>
            <a:r>
              <a:rPr lang="en-GB" dirty="0">
                <a:hlinkClick r:id="rId3"/>
              </a:rPr>
              <a:t>http://2014hs.igem.org/Team:UCL_Academy/Algae_Experiments</a:t>
            </a:r>
            <a:endParaRPr lang="en-GB" dirty="0"/>
          </a:p>
          <a:p>
            <a:endParaRPr lang="en-GB" dirty="0"/>
          </a:p>
          <a:p>
            <a:r>
              <a:rPr lang="en-GB" dirty="0">
                <a:hlinkClick r:id="rId4"/>
              </a:rPr>
              <a:t>http://www.chemeurope.com/en/whitepapers/126294/how-physics-discovered-toc.html</a:t>
            </a:r>
            <a:endParaRPr lang="en-GB" dirty="0"/>
          </a:p>
          <a:p>
            <a:endParaRPr lang="en-GB" dirty="0"/>
          </a:p>
          <a:p>
            <a:r>
              <a:rPr lang="en-GB" dirty="0">
                <a:hlinkClick r:id="rId5"/>
              </a:rPr>
              <a:t>http://www.bbc.co.uk/education/guides/ztb2pv4/revision/2</a:t>
            </a:r>
            <a:endParaRPr lang="en-GB" dirty="0"/>
          </a:p>
          <a:p>
            <a:endParaRPr lang="en-GB" dirty="0"/>
          </a:p>
          <a:p>
            <a:r>
              <a:rPr lang="en-GB" dirty="0">
                <a:hlinkClick r:id="rId6"/>
              </a:rPr>
              <a:t>https://www.sciencedaily.com/terms/eutrophication.htm</a:t>
            </a:r>
            <a:endParaRPr lang="en-GB" dirty="0"/>
          </a:p>
          <a:p>
            <a:endParaRPr lang="en-GB" dirty="0"/>
          </a:p>
          <a:p>
            <a:r>
              <a:rPr lang="en-GB" dirty="0">
                <a:hlinkClick r:id="rId7"/>
              </a:rPr>
              <a:t>https://www.sciencedaily.com/terms/algal_bloom.htm</a:t>
            </a:r>
            <a:endParaRPr lang="en-GB" dirty="0"/>
          </a:p>
          <a:p>
            <a:endParaRPr lang="en-GB" dirty="0"/>
          </a:p>
        </p:txBody>
      </p:sp>
      <p:sp>
        <p:nvSpPr>
          <p:cNvPr id="3" name="TextBox 2">
            <a:extLst>
              <a:ext uri="{FF2B5EF4-FFF2-40B4-BE49-F238E27FC236}">
                <a16:creationId xmlns:a16="http://schemas.microsoft.com/office/drawing/2014/main" id="{C4C8AE91-7D32-4A67-8A89-D5F1FEFB61DA}"/>
              </a:ext>
            </a:extLst>
          </p:cNvPr>
          <p:cNvSpPr txBox="1"/>
          <p:nvPr/>
        </p:nvSpPr>
        <p:spPr>
          <a:xfrm>
            <a:off x="887767" y="568171"/>
            <a:ext cx="7332956" cy="584775"/>
          </a:xfrm>
          <a:prstGeom prst="rect">
            <a:avLst/>
          </a:prstGeom>
          <a:noFill/>
        </p:spPr>
        <p:txBody>
          <a:bodyPr wrap="square" rtlCol="0">
            <a:spAutoFit/>
          </a:bodyPr>
          <a:lstStyle/>
          <a:p>
            <a:r>
              <a:rPr lang="en-GB" sz="3200" i="1" dirty="0">
                <a:solidFill>
                  <a:srgbClr val="002060"/>
                </a:solidFill>
              </a:rPr>
              <a:t>Links to data / information</a:t>
            </a:r>
          </a:p>
        </p:txBody>
      </p:sp>
    </p:spTree>
    <p:extLst>
      <p:ext uri="{BB962C8B-B14F-4D97-AF65-F5344CB8AC3E}">
        <p14:creationId xmlns:p14="http://schemas.microsoft.com/office/powerpoint/2010/main" val="2498325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7836D-2083-4EF7-9CA4-14CBB0197A73}"/>
              </a:ext>
            </a:extLst>
          </p:cNvPr>
          <p:cNvSpPr txBox="1"/>
          <p:nvPr/>
        </p:nvSpPr>
        <p:spPr>
          <a:xfrm>
            <a:off x="1065402" y="1040235"/>
            <a:ext cx="7231310" cy="3970318"/>
          </a:xfrm>
          <a:prstGeom prst="rect">
            <a:avLst/>
          </a:prstGeom>
          <a:noFill/>
        </p:spPr>
        <p:txBody>
          <a:bodyPr wrap="square" rtlCol="0">
            <a:spAutoFit/>
          </a:bodyPr>
          <a:lstStyle/>
          <a:p>
            <a:r>
              <a:rPr lang="en-GB" sz="2800" b="1" i="1" dirty="0">
                <a:solidFill>
                  <a:srgbClr val="002060"/>
                </a:solidFill>
              </a:rPr>
              <a:t>Assignment </a:t>
            </a:r>
            <a:endParaRPr lang="en-GB" sz="2800" i="1" dirty="0">
              <a:solidFill>
                <a:srgbClr val="002060"/>
              </a:solidFill>
            </a:endParaRPr>
          </a:p>
          <a:p>
            <a:r>
              <a:rPr lang="en-GB" sz="2800" i="1" dirty="0">
                <a:solidFill>
                  <a:srgbClr val="002060"/>
                </a:solidFill>
              </a:rPr>
              <a:t>The purpose of the assignment is to assess the application of skills of scientific inquiry and related biology knowledge and understanding. </a:t>
            </a:r>
          </a:p>
          <a:p>
            <a:r>
              <a:rPr lang="en-GB" sz="2800" i="1" dirty="0">
                <a:solidFill>
                  <a:srgbClr val="002060"/>
                </a:solidFill>
              </a:rPr>
              <a:t>This component allows assessment of skills which cannot be assessed through the question paper; for example, the handling and processing of data gathered as a result of experimental work/fieldwork, and research skills. </a:t>
            </a:r>
          </a:p>
        </p:txBody>
      </p:sp>
    </p:spTree>
    <p:extLst>
      <p:ext uri="{BB962C8B-B14F-4D97-AF65-F5344CB8AC3E}">
        <p14:creationId xmlns:p14="http://schemas.microsoft.com/office/powerpoint/2010/main" val="133619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A03F3-C4A5-4546-B716-91F0699136F8}"/>
              </a:ext>
            </a:extLst>
          </p:cNvPr>
          <p:cNvPicPr>
            <a:picLocks noChangeAspect="1"/>
          </p:cNvPicPr>
          <p:nvPr/>
        </p:nvPicPr>
        <p:blipFill>
          <a:blip r:embed="rId2" cstate="print"/>
          <a:stretch>
            <a:fillRect/>
          </a:stretch>
        </p:blipFill>
        <p:spPr>
          <a:xfrm>
            <a:off x="755009" y="498543"/>
            <a:ext cx="3254928" cy="4333515"/>
          </a:xfrm>
          <a:prstGeom prst="rect">
            <a:avLst/>
          </a:prstGeom>
        </p:spPr>
      </p:pic>
      <p:pic>
        <p:nvPicPr>
          <p:cNvPr id="4" name="Picture 3">
            <a:extLst>
              <a:ext uri="{FF2B5EF4-FFF2-40B4-BE49-F238E27FC236}">
                <a16:creationId xmlns:a16="http://schemas.microsoft.com/office/drawing/2014/main" id="{C4E20394-DE76-40F5-A214-697FF9729092}"/>
              </a:ext>
            </a:extLst>
          </p:cNvPr>
          <p:cNvPicPr>
            <a:picLocks noChangeAspect="1"/>
          </p:cNvPicPr>
          <p:nvPr/>
        </p:nvPicPr>
        <p:blipFill>
          <a:blip r:embed="rId3" cstate="print"/>
          <a:stretch>
            <a:fillRect/>
          </a:stretch>
        </p:blipFill>
        <p:spPr>
          <a:xfrm>
            <a:off x="5252096" y="463771"/>
            <a:ext cx="3074995" cy="4368287"/>
          </a:xfrm>
          <a:prstGeom prst="rect">
            <a:avLst/>
          </a:prstGeom>
        </p:spPr>
      </p:pic>
    </p:spTree>
    <p:extLst>
      <p:ext uri="{BB962C8B-B14F-4D97-AF65-F5344CB8AC3E}">
        <p14:creationId xmlns:p14="http://schemas.microsoft.com/office/powerpoint/2010/main" val="937368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33F71-39F9-434C-A479-151F8A7D0ABC}"/>
              </a:ext>
            </a:extLst>
          </p:cNvPr>
          <p:cNvPicPr>
            <a:picLocks noChangeAspect="1"/>
          </p:cNvPicPr>
          <p:nvPr/>
        </p:nvPicPr>
        <p:blipFill>
          <a:blip r:embed="rId2" cstate="print"/>
          <a:stretch>
            <a:fillRect/>
          </a:stretch>
        </p:blipFill>
        <p:spPr>
          <a:xfrm>
            <a:off x="183424" y="973123"/>
            <a:ext cx="2993147" cy="4462943"/>
          </a:xfrm>
          <a:prstGeom prst="rect">
            <a:avLst/>
          </a:prstGeom>
        </p:spPr>
      </p:pic>
      <p:pic>
        <p:nvPicPr>
          <p:cNvPr id="3" name="Picture 2">
            <a:extLst>
              <a:ext uri="{FF2B5EF4-FFF2-40B4-BE49-F238E27FC236}">
                <a16:creationId xmlns:a16="http://schemas.microsoft.com/office/drawing/2014/main" id="{6FC31488-2627-4339-91BF-46F17375AB2A}"/>
              </a:ext>
            </a:extLst>
          </p:cNvPr>
          <p:cNvPicPr>
            <a:picLocks noChangeAspect="1"/>
          </p:cNvPicPr>
          <p:nvPr/>
        </p:nvPicPr>
        <p:blipFill>
          <a:blip r:embed="rId3" cstate="print"/>
          <a:stretch>
            <a:fillRect/>
          </a:stretch>
        </p:blipFill>
        <p:spPr>
          <a:xfrm>
            <a:off x="3506597" y="1205980"/>
            <a:ext cx="5454780" cy="3997227"/>
          </a:xfrm>
          <a:prstGeom prst="rect">
            <a:avLst/>
          </a:prstGeom>
        </p:spPr>
      </p:pic>
    </p:spTree>
    <p:extLst>
      <p:ext uri="{BB962C8B-B14F-4D97-AF65-F5344CB8AC3E}">
        <p14:creationId xmlns:p14="http://schemas.microsoft.com/office/powerpoint/2010/main" val="61201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61A8A-6276-4618-B154-EF48C50F00D1}"/>
              </a:ext>
            </a:extLst>
          </p:cNvPr>
          <p:cNvPicPr>
            <a:picLocks noChangeAspect="1"/>
          </p:cNvPicPr>
          <p:nvPr/>
        </p:nvPicPr>
        <p:blipFill>
          <a:blip r:embed="rId2" cstate="print"/>
          <a:stretch>
            <a:fillRect/>
          </a:stretch>
        </p:blipFill>
        <p:spPr>
          <a:xfrm>
            <a:off x="318783" y="195123"/>
            <a:ext cx="8517738" cy="5517781"/>
          </a:xfrm>
          <a:prstGeom prst="rect">
            <a:avLst/>
          </a:prstGeom>
        </p:spPr>
      </p:pic>
    </p:spTree>
    <p:extLst>
      <p:ext uri="{BB962C8B-B14F-4D97-AF65-F5344CB8AC3E}">
        <p14:creationId xmlns:p14="http://schemas.microsoft.com/office/powerpoint/2010/main" val="241687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A1030-D7B0-4CAF-ADCF-3B088A02B9DB}"/>
              </a:ext>
            </a:extLst>
          </p:cNvPr>
          <p:cNvPicPr>
            <a:picLocks noChangeAspect="1"/>
          </p:cNvPicPr>
          <p:nvPr/>
        </p:nvPicPr>
        <p:blipFill>
          <a:blip r:embed="rId2" cstate="print"/>
          <a:stretch>
            <a:fillRect/>
          </a:stretch>
        </p:blipFill>
        <p:spPr>
          <a:xfrm>
            <a:off x="589414" y="1728133"/>
            <a:ext cx="2567873" cy="3489819"/>
          </a:xfrm>
          <a:prstGeom prst="rect">
            <a:avLst/>
          </a:prstGeom>
        </p:spPr>
      </p:pic>
      <p:pic>
        <p:nvPicPr>
          <p:cNvPr id="3" name="Picture 2">
            <a:extLst>
              <a:ext uri="{FF2B5EF4-FFF2-40B4-BE49-F238E27FC236}">
                <a16:creationId xmlns:a16="http://schemas.microsoft.com/office/drawing/2014/main" id="{DB151CDE-9AED-4C4A-9D2A-9A6DF7009ACB}"/>
              </a:ext>
            </a:extLst>
          </p:cNvPr>
          <p:cNvPicPr>
            <a:picLocks noChangeAspect="1"/>
          </p:cNvPicPr>
          <p:nvPr/>
        </p:nvPicPr>
        <p:blipFill>
          <a:blip r:embed="rId3" cstate="print"/>
          <a:stretch>
            <a:fillRect/>
          </a:stretch>
        </p:blipFill>
        <p:spPr>
          <a:xfrm>
            <a:off x="2693564" y="265671"/>
            <a:ext cx="3324225" cy="971550"/>
          </a:xfrm>
          <a:prstGeom prst="rect">
            <a:avLst/>
          </a:prstGeom>
        </p:spPr>
      </p:pic>
      <p:sp>
        <p:nvSpPr>
          <p:cNvPr id="4" name="TextBox 3">
            <a:extLst>
              <a:ext uri="{FF2B5EF4-FFF2-40B4-BE49-F238E27FC236}">
                <a16:creationId xmlns:a16="http://schemas.microsoft.com/office/drawing/2014/main" id="{6D866C01-6FA7-40EC-B91B-98AC92528A12}"/>
              </a:ext>
            </a:extLst>
          </p:cNvPr>
          <p:cNvSpPr txBox="1"/>
          <p:nvPr/>
        </p:nvSpPr>
        <p:spPr>
          <a:xfrm>
            <a:off x="4429387" y="1669409"/>
            <a:ext cx="4244830" cy="3539430"/>
          </a:xfrm>
          <a:prstGeom prst="rect">
            <a:avLst/>
          </a:prstGeom>
          <a:noFill/>
        </p:spPr>
        <p:txBody>
          <a:bodyPr wrap="square" rtlCol="0">
            <a:spAutoFit/>
          </a:bodyPr>
          <a:lstStyle/>
          <a:p>
            <a:r>
              <a:rPr lang="en-GB" sz="3200" i="1" dirty="0">
                <a:solidFill>
                  <a:srgbClr val="002060"/>
                </a:solidFill>
              </a:rPr>
              <a:t>Grow algae for 7 – 10 days in  distilled water and in fertiliser</a:t>
            </a:r>
          </a:p>
          <a:p>
            <a:endParaRPr lang="en-GB" sz="3200" i="1" dirty="0">
              <a:solidFill>
                <a:srgbClr val="002060"/>
              </a:solidFill>
            </a:endParaRPr>
          </a:p>
          <a:p>
            <a:r>
              <a:rPr lang="en-GB" sz="3200" i="1" dirty="0">
                <a:solidFill>
                  <a:srgbClr val="002060"/>
                </a:solidFill>
              </a:rPr>
              <a:t>Take colorimeter readings – absorbance at regular intervals</a:t>
            </a:r>
          </a:p>
        </p:txBody>
      </p:sp>
    </p:spTree>
    <p:extLst>
      <p:ext uri="{BB962C8B-B14F-4D97-AF65-F5344CB8AC3E}">
        <p14:creationId xmlns:p14="http://schemas.microsoft.com/office/powerpoint/2010/main" val="4120384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DC294-826A-4448-9BE2-7ADBBE966337}"/>
              </a:ext>
            </a:extLst>
          </p:cNvPr>
          <p:cNvSpPr txBox="1"/>
          <p:nvPr/>
        </p:nvSpPr>
        <p:spPr>
          <a:xfrm>
            <a:off x="142042" y="124288"/>
            <a:ext cx="9001958" cy="2831544"/>
          </a:xfrm>
          <a:prstGeom prst="rect">
            <a:avLst/>
          </a:prstGeom>
          <a:noFill/>
        </p:spPr>
        <p:txBody>
          <a:bodyPr wrap="square" rtlCol="0">
            <a:spAutoFit/>
          </a:bodyPr>
          <a:lstStyle/>
          <a:p>
            <a:r>
              <a:rPr lang="en-GB" sz="2800" i="1" dirty="0">
                <a:solidFill>
                  <a:srgbClr val="002060"/>
                </a:solidFill>
              </a:rPr>
              <a:t>Euglena </a:t>
            </a:r>
          </a:p>
          <a:p>
            <a:pPr>
              <a:lnSpc>
                <a:spcPct val="150000"/>
              </a:lnSpc>
            </a:pPr>
            <a:r>
              <a:rPr lang="en-GB" i="1" dirty="0">
                <a:solidFill>
                  <a:srgbClr val="002060"/>
                </a:solidFill>
              </a:rPr>
              <a:t>-    </a:t>
            </a:r>
            <a:r>
              <a:rPr lang="en-GB" sz="2000" i="1" dirty="0">
                <a:solidFill>
                  <a:srgbClr val="002060"/>
                </a:solidFill>
              </a:rPr>
              <a:t>Unicellular freshwater eukaryote algae</a:t>
            </a:r>
          </a:p>
          <a:p>
            <a:pPr marL="285750" indent="-285750">
              <a:lnSpc>
                <a:spcPct val="150000"/>
              </a:lnSpc>
              <a:buFontTx/>
              <a:buChar char="-"/>
            </a:pPr>
            <a:r>
              <a:rPr lang="en-GB" sz="2000" i="1" dirty="0">
                <a:solidFill>
                  <a:srgbClr val="002060"/>
                </a:solidFill>
              </a:rPr>
              <a:t>Shape variable from long and thin up to 100 </a:t>
            </a:r>
            <a:r>
              <a:rPr lang="en-US" sz="2000" i="1" dirty="0">
                <a:solidFill>
                  <a:srgbClr val="002060"/>
                </a:solidFill>
              </a:rPr>
              <a:t>μm to  </a:t>
            </a:r>
          </a:p>
          <a:p>
            <a:pPr>
              <a:lnSpc>
                <a:spcPct val="150000"/>
              </a:lnSpc>
            </a:pPr>
            <a:r>
              <a:rPr lang="en-US" sz="2000" i="1" dirty="0">
                <a:solidFill>
                  <a:srgbClr val="002060"/>
                </a:solidFill>
              </a:rPr>
              <a:t>     spheres of ~ 20 μm</a:t>
            </a:r>
          </a:p>
          <a:p>
            <a:pPr marL="285750" indent="-285750">
              <a:lnSpc>
                <a:spcPct val="150000"/>
              </a:lnSpc>
              <a:buFontTx/>
              <a:buChar char="-"/>
            </a:pPr>
            <a:r>
              <a:rPr lang="en-US" sz="2000" i="1" dirty="0">
                <a:solidFill>
                  <a:srgbClr val="002060"/>
                </a:solidFill>
              </a:rPr>
              <a:t>Motile (2 flagella)</a:t>
            </a:r>
          </a:p>
          <a:p>
            <a:pPr marL="285750" indent="-285750">
              <a:lnSpc>
                <a:spcPct val="150000"/>
              </a:lnSpc>
              <a:buFontTx/>
              <a:buChar char="-"/>
            </a:pPr>
            <a:r>
              <a:rPr lang="en-US" sz="2000" i="1" dirty="0">
                <a:solidFill>
                  <a:srgbClr val="002060"/>
                </a:solidFill>
              </a:rPr>
              <a:t>Used extensively as a model organism in the study of cell biology and biochemistry</a:t>
            </a:r>
            <a:endParaRPr lang="en-GB" sz="2000" i="1" dirty="0">
              <a:solidFill>
                <a:srgbClr val="002060"/>
              </a:solidFill>
            </a:endParaRPr>
          </a:p>
        </p:txBody>
      </p:sp>
      <p:pic>
        <p:nvPicPr>
          <p:cNvPr id="4" name="Picture 3">
            <a:extLst>
              <a:ext uri="{FF2B5EF4-FFF2-40B4-BE49-F238E27FC236}">
                <a16:creationId xmlns:a16="http://schemas.microsoft.com/office/drawing/2014/main" id="{27FD5D75-035B-455A-8AE5-8F9C4744642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6553922" y="603681"/>
            <a:ext cx="2235544" cy="1669002"/>
          </a:xfrm>
          <a:prstGeom prst="rect">
            <a:avLst/>
          </a:prstGeom>
        </p:spPr>
      </p:pic>
      <p:sp>
        <p:nvSpPr>
          <p:cNvPr id="5" name="TextBox 4">
            <a:extLst>
              <a:ext uri="{FF2B5EF4-FFF2-40B4-BE49-F238E27FC236}">
                <a16:creationId xmlns:a16="http://schemas.microsoft.com/office/drawing/2014/main" id="{F68F386F-0FED-4A77-9EB3-338EB8B16BA2}"/>
              </a:ext>
            </a:extLst>
          </p:cNvPr>
          <p:cNvSpPr txBox="1"/>
          <p:nvPr/>
        </p:nvSpPr>
        <p:spPr>
          <a:xfrm>
            <a:off x="239697" y="3400148"/>
            <a:ext cx="8673484" cy="1491448"/>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51881F34-B05D-4224-8731-AA8DC1856A75}"/>
              </a:ext>
            </a:extLst>
          </p:cNvPr>
          <p:cNvSpPr txBox="1"/>
          <p:nvPr/>
        </p:nvSpPr>
        <p:spPr>
          <a:xfrm>
            <a:off x="142041" y="3105328"/>
            <a:ext cx="6223247" cy="2400657"/>
          </a:xfrm>
          <a:prstGeom prst="rect">
            <a:avLst/>
          </a:prstGeom>
          <a:noFill/>
        </p:spPr>
        <p:txBody>
          <a:bodyPr wrap="square" rtlCol="0">
            <a:spAutoFit/>
          </a:bodyPr>
          <a:lstStyle/>
          <a:p>
            <a:pPr>
              <a:lnSpc>
                <a:spcPct val="150000"/>
              </a:lnSpc>
            </a:pPr>
            <a:r>
              <a:rPr lang="en-GB" sz="2800" i="1" dirty="0">
                <a:solidFill>
                  <a:srgbClr val="002060"/>
                </a:solidFill>
              </a:rPr>
              <a:t>Chlorella</a:t>
            </a:r>
          </a:p>
          <a:p>
            <a:pPr marL="285750" indent="-285750">
              <a:lnSpc>
                <a:spcPct val="150000"/>
              </a:lnSpc>
              <a:buFontTx/>
              <a:buChar char="-"/>
            </a:pPr>
            <a:r>
              <a:rPr lang="en-GB" sz="2000" i="1" dirty="0">
                <a:solidFill>
                  <a:srgbClr val="002060"/>
                </a:solidFill>
              </a:rPr>
              <a:t>Unicellular freshwater eukaryote algae</a:t>
            </a:r>
          </a:p>
          <a:p>
            <a:pPr marL="285750" indent="-285750">
              <a:lnSpc>
                <a:spcPct val="150000"/>
              </a:lnSpc>
              <a:buFontTx/>
              <a:buChar char="-"/>
            </a:pPr>
            <a:r>
              <a:rPr lang="en-GB" sz="2000" i="1" dirty="0">
                <a:solidFill>
                  <a:srgbClr val="002060"/>
                </a:solidFill>
              </a:rPr>
              <a:t>Spherical, non-motile, 2 – 10 </a:t>
            </a:r>
            <a:r>
              <a:rPr lang="en-US" sz="2000" i="1" dirty="0">
                <a:solidFill>
                  <a:srgbClr val="002060"/>
                </a:solidFill>
              </a:rPr>
              <a:t>μm</a:t>
            </a:r>
            <a:r>
              <a:rPr lang="en-GB" sz="2000" i="1" dirty="0">
                <a:solidFill>
                  <a:srgbClr val="002060"/>
                </a:solidFill>
              </a:rPr>
              <a:t> </a:t>
            </a:r>
          </a:p>
          <a:p>
            <a:pPr marL="285750" indent="-285750">
              <a:lnSpc>
                <a:spcPct val="150000"/>
              </a:lnSpc>
              <a:buFontTx/>
              <a:buChar char="-"/>
            </a:pPr>
            <a:r>
              <a:rPr lang="en-GB" sz="2000" i="1" dirty="0">
                <a:solidFill>
                  <a:srgbClr val="002060"/>
                </a:solidFill>
              </a:rPr>
              <a:t>Used by Calvin in the study of CO</a:t>
            </a:r>
            <a:r>
              <a:rPr lang="en-GB" sz="2000" i="1" baseline="-25000" dirty="0">
                <a:solidFill>
                  <a:srgbClr val="002060"/>
                </a:solidFill>
              </a:rPr>
              <a:t>2 </a:t>
            </a:r>
            <a:r>
              <a:rPr lang="en-GB" sz="2000" i="1" dirty="0">
                <a:solidFill>
                  <a:srgbClr val="002060"/>
                </a:solidFill>
              </a:rPr>
              <a:t>assimilation in plants</a:t>
            </a:r>
            <a:endParaRPr lang="en-GB" sz="2000" i="1" baseline="-25000" dirty="0">
              <a:solidFill>
                <a:srgbClr val="002060"/>
              </a:solidFill>
            </a:endParaRPr>
          </a:p>
          <a:p>
            <a:endParaRPr lang="en-GB" dirty="0"/>
          </a:p>
        </p:txBody>
      </p:sp>
      <p:pic>
        <p:nvPicPr>
          <p:cNvPr id="10" name="Picture 9">
            <a:extLst>
              <a:ext uri="{FF2B5EF4-FFF2-40B4-BE49-F238E27FC236}">
                <a16:creationId xmlns:a16="http://schemas.microsoft.com/office/drawing/2014/main" id="{E6B7BF29-3E27-4BD0-A964-F7E98292A79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9000"/>
                    </a14:imgEffect>
                  </a14:imgLayer>
                </a14:imgProps>
              </a:ext>
            </a:extLst>
          </a:blip>
          <a:stretch>
            <a:fillRect/>
          </a:stretch>
        </p:blipFill>
        <p:spPr>
          <a:xfrm>
            <a:off x="6631633" y="3667903"/>
            <a:ext cx="2157833" cy="1426567"/>
          </a:xfrm>
          <a:prstGeom prst="rect">
            <a:avLst/>
          </a:prstGeom>
        </p:spPr>
      </p:pic>
    </p:spTree>
    <p:extLst>
      <p:ext uri="{BB962C8B-B14F-4D97-AF65-F5344CB8AC3E}">
        <p14:creationId xmlns:p14="http://schemas.microsoft.com/office/powerpoint/2010/main" val="43211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2C8D6B-B525-4E8D-9503-7566F0BDEB29}"/>
              </a:ext>
            </a:extLst>
          </p:cNvPr>
          <p:cNvSpPr txBox="1"/>
          <p:nvPr/>
        </p:nvSpPr>
        <p:spPr>
          <a:xfrm>
            <a:off x="246357" y="1402673"/>
            <a:ext cx="8620217" cy="3262432"/>
          </a:xfrm>
          <a:prstGeom prst="rect">
            <a:avLst/>
          </a:prstGeom>
          <a:noFill/>
        </p:spPr>
        <p:txBody>
          <a:bodyPr wrap="square" rtlCol="0">
            <a:spAutoFit/>
          </a:bodyPr>
          <a:lstStyle/>
          <a:p>
            <a:r>
              <a:rPr lang="en-GB" sz="2800" i="1" dirty="0">
                <a:solidFill>
                  <a:srgbClr val="002060"/>
                </a:solidFill>
              </a:rPr>
              <a:t>Scenedesmus</a:t>
            </a:r>
          </a:p>
          <a:p>
            <a:pPr>
              <a:lnSpc>
                <a:spcPct val="150000"/>
              </a:lnSpc>
            </a:pPr>
            <a:r>
              <a:rPr lang="en-GB" sz="2000" i="1" dirty="0">
                <a:solidFill>
                  <a:srgbClr val="002060"/>
                </a:solidFill>
              </a:rPr>
              <a:t>-     Freshwater eukaryote</a:t>
            </a:r>
          </a:p>
          <a:p>
            <a:pPr marL="342900" indent="-342900">
              <a:lnSpc>
                <a:spcPct val="150000"/>
              </a:lnSpc>
              <a:buFontTx/>
              <a:buChar char="-"/>
            </a:pPr>
            <a:r>
              <a:rPr lang="en-GB" sz="2000" i="1" dirty="0">
                <a:solidFill>
                  <a:srgbClr val="002060"/>
                </a:solidFill>
              </a:rPr>
              <a:t>Can exist as unicells; also as </a:t>
            </a:r>
            <a:r>
              <a:rPr lang="en-GB" sz="2000" i="1" dirty="0" err="1">
                <a:solidFill>
                  <a:srgbClr val="002060"/>
                </a:solidFill>
              </a:rPr>
              <a:t>coenobia</a:t>
            </a:r>
            <a:r>
              <a:rPr lang="en-GB" sz="2000" i="1" dirty="0">
                <a:solidFill>
                  <a:srgbClr val="002060"/>
                </a:solidFill>
              </a:rPr>
              <a:t> of four or eight cells, 11 – 18 </a:t>
            </a:r>
            <a:r>
              <a:rPr lang="en-US" sz="2000" i="1" dirty="0">
                <a:solidFill>
                  <a:srgbClr val="002060"/>
                </a:solidFill>
              </a:rPr>
              <a:t>μm long</a:t>
            </a:r>
            <a:r>
              <a:rPr lang="en-GB" sz="2000" i="1" dirty="0">
                <a:solidFill>
                  <a:srgbClr val="002060"/>
                </a:solidFill>
              </a:rPr>
              <a:t> </a:t>
            </a:r>
          </a:p>
          <a:p>
            <a:pPr marL="342900" indent="-342900">
              <a:lnSpc>
                <a:spcPct val="150000"/>
              </a:lnSpc>
              <a:buFontTx/>
              <a:buChar char="-"/>
            </a:pPr>
            <a:r>
              <a:rPr lang="en-GB" sz="2000" i="1" dirty="0">
                <a:solidFill>
                  <a:srgbClr val="002060"/>
                </a:solidFill>
              </a:rPr>
              <a:t>Used by SSERC to make ‘algal balls’ for the study of </a:t>
            </a:r>
          </a:p>
          <a:p>
            <a:pPr>
              <a:lnSpc>
                <a:spcPct val="150000"/>
              </a:lnSpc>
            </a:pPr>
            <a:r>
              <a:rPr lang="en-GB" sz="2000" i="1" dirty="0">
                <a:solidFill>
                  <a:srgbClr val="002060"/>
                </a:solidFill>
              </a:rPr>
              <a:t>      photosynthesis and respiration</a:t>
            </a:r>
          </a:p>
          <a:p>
            <a:pPr marL="342900" indent="-342900">
              <a:buFontTx/>
              <a:buChar char="-"/>
            </a:pPr>
            <a:endParaRPr lang="en-GB" sz="2000" i="1" dirty="0"/>
          </a:p>
          <a:p>
            <a:pPr marL="285750" indent="-285750">
              <a:buFontTx/>
              <a:buChar char="-"/>
            </a:pPr>
            <a:endParaRPr lang="en-GB" sz="2000" i="1" dirty="0"/>
          </a:p>
          <a:p>
            <a:pPr marL="285750" indent="-285750">
              <a:buFontTx/>
              <a:buChar char="-"/>
            </a:pPr>
            <a:endParaRPr lang="en-GB" dirty="0"/>
          </a:p>
        </p:txBody>
      </p:sp>
      <p:pic>
        <p:nvPicPr>
          <p:cNvPr id="3" name="Picture 2">
            <a:extLst>
              <a:ext uri="{FF2B5EF4-FFF2-40B4-BE49-F238E27FC236}">
                <a16:creationId xmlns:a16="http://schemas.microsoft.com/office/drawing/2014/main" id="{48AF98A4-5C9A-4134-9331-740622B9C95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6409677" y="470515"/>
            <a:ext cx="2181689" cy="1429305"/>
          </a:xfrm>
          <a:prstGeom prst="rect">
            <a:avLst/>
          </a:prstGeom>
        </p:spPr>
      </p:pic>
    </p:spTree>
    <p:extLst>
      <p:ext uri="{BB962C8B-B14F-4D97-AF65-F5344CB8AC3E}">
        <p14:creationId xmlns:p14="http://schemas.microsoft.com/office/powerpoint/2010/main" val="2868734680"/>
      </p:ext>
    </p:extLst>
  </p:cSld>
  <p:clrMapOvr>
    <a:masterClrMapping/>
  </p:clrMapOvr>
</p:sld>
</file>

<file path=ppt/theme/theme1.xml><?xml version="1.0" encoding="utf-8"?>
<a:theme xmlns:a="http://schemas.openxmlformats.org/drawingml/2006/main" name="Tinted_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LandscapeWashout</Template>
  <TotalTime>416</TotalTime>
  <Words>597</Words>
  <Application>Microsoft Office PowerPoint</Application>
  <PresentationFormat>On-screen Show (4:3)</PresentationFormat>
  <Paragraphs>127</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Tinted_L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Andrews, Kate</dc:creator>
  <cp:lastModifiedBy>Andrews, Kate</cp:lastModifiedBy>
  <cp:revision>36</cp:revision>
  <cp:lastPrinted>2017-09-13T10:04:17Z</cp:lastPrinted>
  <dcterms:created xsi:type="dcterms:W3CDTF">2017-08-03T11:51:54Z</dcterms:created>
  <dcterms:modified xsi:type="dcterms:W3CDTF">2017-09-13T10:08:20Z</dcterms:modified>
</cp:coreProperties>
</file>