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8"/>
  </p:notesMasterIdLst>
  <p:handoutMasterIdLst>
    <p:handoutMasterId r:id="rId19"/>
  </p:handoutMasterIdLst>
  <p:sldIdLst>
    <p:sldId id="286" r:id="rId2"/>
    <p:sldId id="372" r:id="rId3"/>
    <p:sldId id="487" r:id="rId4"/>
    <p:sldId id="385" r:id="rId5"/>
    <p:sldId id="376" r:id="rId6"/>
    <p:sldId id="488" r:id="rId7"/>
    <p:sldId id="489" r:id="rId8"/>
    <p:sldId id="491" r:id="rId9"/>
    <p:sldId id="386" r:id="rId10"/>
    <p:sldId id="387" r:id="rId11"/>
    <p:sldId id="388" r:id="rId12"/>
    <p:sldId id="492" r:id="rId13"/>
    <p:sldId id="494" r:id="rId14"/>
    <p:sldId id="493" r:id="rId15"/>
    <p:sldId id="495" r:id="rId16"/>
    <p:sldId id="496" r:id="rId17"/>
  </p:sldIdLst>
  <p:sldSz cx="9144000" cy="6858000" type="screen4x3"/>
  <p:notesSz cx="9944100" cy="6805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MacGregor" initials="AM" lastIdx="3" clrIdx="0">
    <p:extLst>
      <p:ext uri="{19B8F6BF-5375-455C-9EA6-DF929625EA0E}">
        <p15:presenceInfo xmlns:p15="http://schemas.microsoft.com/office/powerpoint/2012/main" userId="Alastair MacGreg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200"/>
    <a:srgbClr val="CA4E2A"/>
    <a:srgbClr val="CB4E2A"/>
    <a:srgbClr val="A0A0A0"/>
    <a:srgbClr val="00408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8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51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1038" y="120"/>
      </p:cViewPr>
      <p:guideLst>
        <p:guide orient="horz" pos="2144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162" cy="34107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351" y="0"/>
            <a:ext cx="4309162" cy="34107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3D95149-B1E7-4A35-9317-D7899AE04F6E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64541"/>
            <a:ext cx="4309162" cy="33948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351" y="6464541"/>
            <a:ext cx="4309162" cy="33948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34690C7-9ECE-461D-97EB-3ADABACA0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162" cy="34107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351" y="0"/>
            <a:ext cx="4309162" cy="34107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BB6AA5-BB55-44EE-B9FB-9CEF836626D0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09588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33064"/>
            <a:ext cx="7956233" cy="3061732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4541"/>
            <a:ext cx="4309162" cy="33948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351" y="6464541"/>
            <a:ext cx="4309162" cy="33948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FE881A-6074-481A-9939-E5505043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SSERC – shared service of all 32 LAs</a:t>
            </a:r>
          </a:p>
          <a:p>
            <a:pPr eaLnBrk="1" hangingPunct="1">
              <a:spcBef>
                <a:spcPct val="0"/>
              </a:spcBef>
            </a:pPr>
            <a:endParaRPr lang="en-GB"/>
          </a:p>
          <a:p>
            <a:pPr eaLnBrk="1" hangingPunct="1">
              <a:spcBef>
                <a:spcPct val="0"/>
              </a:spcBef>
            </a:pPr>
            <a:r>
              <a:rPr lang="en-GB"/>
              <a:t>Established to support new practical science in schools.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3C5F4-B9E7-470E-AA65-22F731D5AFF5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01631F-4ACE-4686-829A-4F3CF1B3D374}" type="datetimeFigureOut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930B98-C02C-4983-A2AC-0E0295AEC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EA9649-560C-4A8B-A8E0-D93F6CBF2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86" y="320404"/>
            <a:ext cx="2280124" cy="901320"/>
          </a:xfrm>
          <a:prstGeom prst="rect">
            <a:avLst/>
          </a:prstGeom>
        </p:spPr>
      </p:pic>
      <p:pic>
        <p:nvPicPr>
          <p:cNvPr id="9" name="Picture 2" descr="ScotlandLogo">
            <a:extLst>
              <a:ext uri="{FF2B5EF4-FFF2-40B4-BE49-F238E27FC236}">
                <a16:creationId xmlns:a16="http://schemas.microsoft.com/office/drawing/2014/main" id="{37BA2123-F33A-47EC-A3E7-4855CA71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88" y="4972309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B61446-ED56-4F34-BDC8-8EBE323EE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50" y="4633301"/>
            <a:ext cx="1138646" cy="113864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A7E8B4B-88F7-4DD1-9416-256C4E3C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703454"/>
            <a:ext cx="89154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4800" i="1" dirty="0">
                <a:latin typeface="Arial" panose="020B0604020202020204" pitchFamily="34" charset="0"/>
              </a:rPr>
              <a:t>Enzyme-controlled reactions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4800" i="1" dirty="0">
                <a:latin typeface="Arial" panose="020B0604020202020204" pitchFamily="34" charset="0"/>
              </a:rPr>
              <a:t>-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4800" i="1" dirty="0">
                <a:latin typeface="Arial" panose="020B0604020202020204" pitchFamily="34" charset="0"/>
              </a:rPr>
              <a:t>The SSERC Team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FBB46FA-D451-49F6-8069-18956874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i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GB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D24CB94-0821-4E8B-8C3B-F2371AC62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77724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40000"/>
              <a:buFont typeface="Wingdings" panose="05000000000000000000" pitchFamily="2" charset="2"/>
              <a:buNone/>
            </a:pPr>
            <a:r>
              <a:rPr lang="en-GB" altLang="en-US" sz="3600" i="1" dirty="0">
                <a:solidFill>
                  <a:schemeClr val="tx1"/>
                </a:solidFill>
                <a:latin typeface="Arial" panose="020B0604020202020204" pitchFamily="34" charset="0"/>
              </a:rPr>
              <a:t>Carry out reaction:</a:t>
            </a:r>
          </a:p>
          <a:p>
            <a:pPr lvl="1" algn="l" eaLnBrk="1" hangingPunct="1">
              <a:lnSpc>
                <a:spcPct val="90000"/>
              </a:lnSpc>
              <a:buClr>
                <a:schemeClr val="bg1"/>
              </a:buClr>
              <a:buSzPct val="40000"/>
            </a:pPr>
            <a:r>
              <a:rPr lang="en-GB" altLang="en-US" sz="3200" i="1" dirty="0">
                <a:solidFill>
                  <a:schemeClr val="tx1"/>
                </a:solidFill>
                <a:latin typeface="Arial" panose="020B0604020202020204" pitchFamily="34" charset="0"/>
              </a:rPr>
              <a:t>Without inhibitor at low [S] (ONPG)</a:t>
            </a:r>
          </a:p>
          <a:p>
            <a:pPr lvl="1" algn="l" eaLnBrk="1" hangingPunct="1">
              <a:lnSpc>
                <a:spcPct val="90000"/>
              </a:lnSpc>
              <a:buClr>
                <a:schemeClr val="bg1"/>
              </a:buClr>
              <a:buSzPct val="40000"/>
            </a:pPr>
            <a:r>
              <a:rPr lang="en-GB" altLang="en-US" sz="3200" i="1" dirty="0">
                <a:solidFill>
                  <a:schemeClr val="tx1"/>
                </a:solidFill>
                <a:latin typeface="Arial" panose="020B0604020202020204" pitchFamily="34" charset="0"/>
              </a:rPr>
              <a:t>In presence of inhibitor</a:t>
            </a:r>
          </a:p>
          <a:p>
            <a:pPr marL="1371600" lvl="2" indent="-45720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Galactose</a:t>
            </a:r>
          </a:p>
          <a:p>
            <a:pPr marL="1371600" lvl="2" indent="-45720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Iodine</a:t>
            </a:r>
          </a:p>
          <a:p>
            <a:pPr lvl="2" algn="l" eaLnBrk="1" hangingPunct="1">
              <a:lnSpc>
                <a:spcPct val="90000"/>
              </a:lnSpc>
              <a:buClr>
                <a:schemeClr val="hlink"/>
              </a:buClr>
              <a:buSzPct val="40000"/>
              <a:buFont typeface="Wingdings" panose="05000000000000000000" pitchFamily="2" charset="2"/>
              <a:buNone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40000"/>
              <a:buFont typeface="Wingdings" panose="05000000000000000000" pitchFamily="2" charset="2"/>
              <a:buNone/>
            </a:pPr>
            <a:r>
              <a:rPr lang="en-GB" altLang="en-US" sz="3600" i="1" dirty="0">
                <a:solidFill>
                  <a:schemeClr val="tx1"/>
                </a:solidFill>
                <a:latin typeface="Arial" panose="020B0604020202020204" pitchFamily="34" charset="0"/>
              </a:rPr>
              <a:t>[I] chosen to inhibit reaction and look at the effect of increasing [S]</a:t>
            </a:r>
          </a:p>
        </p:txBody>
      </p:sp>
    </p:spTree>
    <p:extLst>
      <p:ext uri="{BB962C8B-B14F-4D97-AF65-F5344CB8AC3E}">
        <p14:creationId xmlns:p14="http://schemas.microsoft.com/office/powerpoint/2010/main" val="11140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B179F34-E10C-466D-8129-AE0B2A5D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i="1">
                <a:latin typeface="Arial" panose="020B0604020202020204" pitchFamily="34" charset="0"/>
                <a:cs typeface="Arial" panose="020B0604020202020204" pitchFamily="34" charset="0"/>
              </a:rPr>
              <a:t>Method (steps 1-5)</a:t>
            </a:r>
            <a:endParaRPr lang="en-GB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16C87F-72D7-4A12-A5C7-5D5FDAFE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Dilute </a:t>
            </a:r>
            <a:r>
              <a:rPr lang="el-GR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β</a:t>
            </a: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-galactosidase (enzyme)</a:t>
            </a:r>
          </a:p>
          <a:p>
            <a:pPr marL="457200" indent="-457200" algn="l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Dilute stock ONPG (substrate)</a:t>
            </a:r>
          </a:p>
          <a:p>
            <a:pPr marL="457200" indent="-457200" algn="l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Mix buffer and diluted ONPG in test tube, zero colorimeter</a:t>
            </a:r>
          </a:p>
          <a:p>
            <a:pPr marL="457200" indent="-457200" algn="l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Add diluted enzyme to test tube</a:t>
            </a:r>
          </a:p>
          <a:p>
            <a:pPr marL="457200" indent="-457200" algn="l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8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Read absorbance (blue diode) after two minutes</a:t>
            </a:r>
          </a:p>
          <a:p>
            <a:pPr marL="227013" indent="-227013" algn="l" eaLnBrk="1" hangingPunct="1">
              <a:lnSpc>
                <a:spcPct val="80000"/>
              </a:lnSpc>
              <a:buClr>
                <a:schemeClr val="hlink"/>
              </a:buClr>
              <a:buSzPct val="40000"/>
              <a:buFont typeface="Marlett" pitchFamily="2" charset="2"/>
              <a:buNone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E6CF6860-9C8C-4E6A-A2E6-15F5EC3F9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535" y="1441999"/>
            <a:ext cx="54451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AutoNum type="arabicPeriod"/>
            </a:pPr>
            <a:r>
              <a:rPr lang="en-GB" altLang="en-US" sz="2400" i="1" dirty="0"/>
              <a:t>Set to blue diode (toggle RGB button)</a:t>
            </a:r>
          </a:p>
          <a:p>
            <a:pPr eaLnBrk="1" hangingPunct="1">
              <a:buFont typeface="Times" panose="02020603050405020304" pitchFamily="18" charset="0"/>
              <a:buAutoNum type="arabicPeriod"/>
            </a:pPr>
            <a:endParaRPr lang="en-GB" altLang="en-US" sz="2400" i="1" dirty="0"/>
          </a:p>
          <a:p>
            <a:pPr eaLnBrk="1" hangingPunct="1">
              <a:buFont typeface="Times" panose="02020603050405020304" pitchFamily="18" charset="0"/>
              <a:buAutoNum type="arabicPeriod"/>
            </a:pPr>
            <a:r>
              <a:rPr lang="en-GB" altLang="en-US" sz="2400" i="1" dirty="0"/>
              <a:t>Cuvette from step 3 of protocol as blank</a:t>
            </a:r>
          </a:p>
          <a:p>
            <a:pPr eaLnBrk="1" hangingPunct="1">
              <a:buFont typeface="Times" panose="02020603050405020304" pitchFamily="18" charset="0"/>
              <a:buAutoNum type="arabicPeriod"/>
            </a:pPr>
            <a:endParaRPr lang="en-GB" altLang="en-US" sz="2400" i="1" dirty="0"/>
          </a:p>
          <a:p>
            <a:pPr eaLnBrk="1" hangingPunct="1">
              <a:buFont typeface="Times" panose="02020603050405020304" pitchFamily="18" charset="0"/>
              <a:buAutoNum type="arabicPeriod"/>
            </a:pPr>
            <a:r>
              <a:rPr lang="en-GB" altLang="en-US" sz="2400" i="1" dirty="0"/>
              <a:t>Calibrate (CAL) colorimeter</a:t>
            </a:r>
          </a:p>
          <a:p>
            <a:pPr eaLnBrk="1" hangingPunct="1">
              <a:buFont typeface="Times" panose="02020603050405020304" pitchFamily="18" charset="0"/>
              <a:buAutoNum type="arabicPeriod"/>
            </a:pPr>
            <a:endParaRPr lang="en-GB" altLang="en-US" sz="2400" i="1" dirty="0"/>
          </a:p>
          <a:p>
            <a:pPr eaLnBrk="1" hangingPunct="1">
              <a:buFont typeface="Times" panose="02020603050405020304" pitchFamily="18" charset="0"/>
              <a:buAutoNum type="arabicPeriod"/>
            </a:pPr>
            <a:r>
              <a:rPr lang="en-GB" altLang="en-US" sz="2400" i="1" dirty="0"/>
              <a:t>Measure &amp; record absorbance after 2 min(step 5)</a:t>
            </a:r>
          </a:p>
          <a:p>
            <a:pPr marL="0" indent="0" eaLnBrk="1" hangingPunct="1"/>
            <a:endParaRPr lang="en-GB" altLang="en-US" sz="2400" i="1" dirty="0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46BABCB1-88B0-4632-A8A8-BF5CFEE56A8D}"/>
              </a:ext>
            </a:extLst>
          </p:cNvPr>
          <p:cNvGrpSpPr>
            <a:grpSpLocks/>
          </p:cNvGrpSpPr>
          <p:nvPr/>
        </p:nvGrpSpPr>
        <p:grpSpPr bwMode="auto">
          <a:xfrm>
            <a:off x="228698" y="1458118"/>
            <a:ext cx="3014662" cy="3397250"/>
            <a:chOff x="461963" y="1639888"/>
            <a:chExt cx="3014662" cy="3397250"/>
          </a:xfrm>
        </p:grpSpPr>
        <p:pic>
          <p:nvPicPr>
            <p:cNvPr id="5" name="Picture 8" descr="Figure_1_colorimeter">
              <a:extLst>
                <a:ext uri="{FF2B5EF4-FFF2-40B4-BE49-F238E27FC236}">
                  <a16:creationId xmlns:a16="http://schemas.microsoft.com/office/drawing/2014/main" id="{AA6513C8-C67E-4280-9B5C-5CF8B4527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69" b="5772"/>
            <a:stretch>
              <a:fillRect/>
            </a:stretch>
          </p:blipFill>
          <p:spPr bwMode="auto">
            <a:xfrm>
              <a:off x="461963" y="1639888"/>
              <a:ext cx="3014662" cy="339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EAB7D9CE-499B-4EBD-9082-AD57855F7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200" y="1846263"/>
              <a:ext cx="2765425" cy="64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GB" altLang="en-US" sz="2000" b="1" i="1" noProof="1">
                  <a:solidFill>
                    <a:schemeClr val="bg1"/>
                  </a:solidFill>
                </a:rPr>
                <a:t>Direction of beam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631CAA7B-9C82-40BB-8D93-E404D277FB87}"/>
                </a:ext>
              </a:extLst>
            </p:cNvPr>
            <p:cNvSpPr/>
            <p:nvPr/>
          </p:nvSpPr>
          <p:spPr>
            <a:xfrm>
              <a:off x="968375" y="2122488"/>
              <a:ext cx="2254250" cy="244475"/>
            </a:xfrm>
            <a:prstGeom prst="right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9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10AB78-A308-4339-9D56-68C6C8E3A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20615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 = Galactose (steps 6-7)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30F7D-B44B-4EB3-9488-8CF1FE31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98" y="1803265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Prepare test tubes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Each tube contains 2 cm</a:t>
            </a:r>
            <a:r>
              <a:rPr lang="en-GB" altLang="en-US" sz="2800" i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 galactose (I)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Tubes 1 – 6 contain increasing [S]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40000"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514350" indent="-51435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Mix buffer, galactose and substrate</a:t>
            </a:r>
          </a:p>
          <a:p>
            <a:pPr marL="514350" indent="-51435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Cuvette in colorimeter – zero</a:t>
            </a:r>
          </a:p>
          <a:p>
            <a:pPr marL="514350" indent="-51435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Return solution to test tube</a:t>
            </a:r>
          </a:p>
          <a:p>
            <a:pPr marL="514350" indent="-51435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Add 0.5 cm</a:t>
            </a:r>
            <a:r>
              <a:rPr lang="en-GB" altLang="en-US" sz="2800" i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 diluted enzyme, start timer &amp; mix, read in colorimeter after 2 min</a:t>
            </a:r>
          </a:p>
          <a:p>
            <a:pPr marL="347663" indent="-347663" algn="l" eaLnBrk="1" hangingPunct="1">
              <a:lnSpc>
                <a:spcPct val="80000"/>
              </a:lnSpc>
              <a:buClr>
                <a:schemeClr val="hlink"/>
              </a:buClr>
              <a:buSzPct val="40000"/>
              <a:buFont typeface="Marlett" pitchFamily="2" charset="2"/>
              <a:buNone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graphicFrame>
        <p:nvGraphicFramePr>
          <p:cNvPr id="3" name="Group 557">
            <a:extLst>
              <a:ext uri="{FF2B5EF4-FFF2-40B4-BE49-F238E27FC236}">
                <a16:creationId xmlns:a16="http://schemas.microsoft.com/office/drawing/2014/main" id="{FBBC929D-01EC-4A44-92A1-6C7AED728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116858"/>
              </p:ext>
            </p:extLst>
          </p:nvPr>
        </p:nvGraphicFramePr>
        <p:xfrm>
          <a:off x="641021" y="1837121"/>
          <a:ext cx="7569725" cy="35644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5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tube N</a:t>
                      </a:r>
                      <a:r>
                        <a:rPr kumimoji="0" lang="en-GB" sz="14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Galactose (20%) in buffer (cm</a:t>
                      </a:r>
                      <a:r>
                        <a:rPr kumimoji="0" lang="en-GB" sz="14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ONPG stock (cm</a:t>
                      </a:r>
                      <a:r>
                        <a:rPr kumimoji="0" lang="en-GB" sz="14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Buffer (cm</a:t>
                      </a:r>
                      <a:r>
                        <a:rPr kumimoji="0" lang="en-GB" sz="14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Absorbance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[ONPG] in cuvette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0.1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0.9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8.0 x 10</a:t>
                      </a:r>
                      <a:r>
                        <a:rPr kumimoji="0" lang="en-GB" sz="18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-4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GB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0.25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0.75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2.0 x 10</a:t>
                      </a:r>
                      <a:r>
                        <a:rPr kumimoji="0" lang="en-GB" sz="18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-3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0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en-GB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GB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0.5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0.5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4.0 x 10</a:t>
                      </a:r>
                      <a:r>
                        <a:rPr kumimoji="0" lang="en-GB" sz="18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-3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9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en-GB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GB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0.75</a:t>
                      </a:r>
                      <a:endParaRPr kumimoji="0" lang="en-GB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0.25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6.0 x 10</a:t>
                      </a:r>
                      <a:r>
                        <a:rPr kumimoji="0" lang="en-GB" sz="18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-3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1.0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0.0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8.0 x 10</a:t>
                      </a:r>
                      <a:r>
                        <a:rPr kumimoji="0" lang="en-GB" sz="18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-3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EE3370-4BE4-4450-88F4-9FA329EB0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20615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 = Iodine (steps 8-9)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21E5A-3AC6-44AA-A59E-941438C8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98" y="1803265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Prepare test tubes 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Each tube contains 1 cm</a:t>
            </a:r>
            <a:r>
              <a:rPr lang="en-GB" altLang="en-US" sz="2800" i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 iodine/KI (I)</a:t>
            </a:r>
          </a:p>
          <a:p>
            <a:pPr marL="457200" indent="-45720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Tubes 1 – 4 contain increasing [S]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40000"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514350" indent="-51435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Mix buffer, galactose and substrate</a:t>
            </a:r>
          </a:p>
          <a:p>
            <a:pPr marL="514350" indent="-51435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Cuvette in colorimeter – zero</a:t>
            </a:r>
          </a:p>
          <a:p>
            <a:pPr marL="514350" indent="-51435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Return solution to test tube</a:t>
            </a:r>
          </a:p>
          <a:p>
            <a:pPr marL="514350" indent="-514350" algn="l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Add 0.5 cm</a:t>
            </a:r>
            <a:r>
              <a:rPr lang="en-GB" altLang="en-US" sz="2800" i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GB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 diluted enzyme, start timer &amp; mix, read in colorimeter after 2 min</a:t>
            </a:r>
          </a:p>
          <a:p>
            <a:pPr marL="347663" indent="-347663" algn="l" eaLnBrk="1" hangingPunct="1">
              <a:lnSpc>
                <a:spcPct val="80000"/>
              </a:lnSpc>
              <a:buClr>
                <a:schemeClr val="hlink"/>
              </a:buClr>
              <a:buSzPct val="40000"/>
              <a:buFont typeface="Marlett" pitchFamily="2" charset="2"/>
              <a:buNone/>
            </a:pPr>
            <a:endParaRPr lang="en-GB" altLang="en-US" sz="28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graphicFrame>
        <p:nvGraphicFramePr>
          <p:cNvPr id="3" name="Group 557">
            <a:extLst>
              <a:ext uri="{FF2B5EF4-FFF2-40B4-BE49-F238E27FC236}">
                <a16:creationId xmlns:a16="http://schemas.microsoft.com/office/drawing/2014/main" id="{DAE90FD6-159D-4201-AFAC-49785B67F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084071"/>
              </p:ext>
            </p:extLst>
          </p:nvPr>
        </p:nvGraphicFramePr>
        <p:xfrm>
          <a:off x="641021" y="1837121"/>
          <a:ext cx="7569725" cy="30365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5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tube N</a:t>
                      </a:r>
                      <a:r>
                        <a:rPr kumimoji="0" lang="en-GB" sz="14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GB" sz="1400" i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</a:t>
                      </a:r>
                      <a:r>
                        <a:rPr kumimoji="0" lang="en-GB" sz="14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ONPG stock (cm</a:t>
                      </a:r>
                      <a:r>
                        <a:rPr kumimoji="0" lang="en-GB" sz="14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Buffer (cm</a:t>
                      </a:r>
                      <a:r>
                        <a:rPr kumimoji="0" lang="en-GB" sz="14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Absorbance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[ONPG] in cuvette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2.3 x 10</a:t>
                      </a:r>
                      <a:r>
                        <a:rPr kumimoji="0" lang="en-GB" sz="18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-3</a:t>
                      </a:r>
                      <a:endParaRPr kumimoji="0" lang="en-GB" sz="18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GB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anose="020B0604020202020204" pitchFamily="34" charset="0"/>
                        </a:rPr>
                        <a:t>1.50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4.7 x 10</a:t>
                      </a:r>
                      <a:r>
                        <a:rPr kumimoji="0" lang="en-GB" sz="18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-3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0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en-GB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7.0 x 10</a:t>
                      </a:r>
                      <a:r>
                        <a:rPr kumimoji="0" lang="en-GB" sz="18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-3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9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en-GB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9.3 x 10</a:t>
                      </a:r>
                      <a:r>
                        <a:rPr kumimoji="0" lang="en-GB" sz="1800" i="1" u="none" strike="noStrike" cap="none" normalizeH="0" baseline="30000" dirty="0">
                          <a:ln>
                            <a:noFill/>
                          </a:ln>
                          <a:effectLst/>
                          <a:latin typeface="+mj-lt"/>
                        </a:rPr>
                        <a:t>-3</a:t>
                      </a: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7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49E51D-2A78-44B7-ACAB-D0D5854760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6409" y="1412275"/>
            <a:ext cx="2559050" cy="35998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C58F8-D655-41EB-AFE4-A1A35316E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313" y="1424661"/>
            <a:ext cx="527245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C83F5-F1CF-4E66-8B13-87EA88AF616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63212" y="1374753"/>
            <a:ext cx="2494280" cy="35998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00F4C2-3A2A-4E0B-850D-7760BC70D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4568"/>
            <a:ext cx="581711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1C0FDB3-D0D8-4630-9B62-71B10F6B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84" y="1372926"/>
            <a:ext cx="89154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3600" i="1" dirty="0">
                <a:solidFill>
                  <a:schemeClr val="tx1"/>
                </a:solidFill>
                <a:latin typeface="Arial" panose="020B0604020202020204" pitchFamily="34" charset="0"/>
              </a:rPr>
              <a:t>Effect of competitive and non</a:t>
            </a:r>
            <a:r>
              <a:rPr lang="en-GB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altLang="en-US" sz="3600" i="1" dirty="0">
                <a:solidFill>
                  <a:schemeClr val="tx1"/>
                </a:solidFill>
                <a:latin typeface="Arial" panose="020B0604020202020204" pitchFamily="34" charset="0"/>
              </a:rPr>
              <a:t>competitive inhibitors on </a:t>
            </a:r>
            <a:r>
              <a:rPr lang="en-GB" altLang="en-US" sz="3600" i="1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</a:t>
            </a:r>
            <a:r>
              <a:rPr lang="en-GB" altLang="en-US" sz="3600" i="1" dirty="0">
                <a:solidFill>
                  <a:schemeClr val="tx1"/>
                </a:solidFill>
                <a:latin typeface="Arial" panose="020B0604020202020204" pitchFamily="34" charset="0"/>
              </a:rPr>
              <a:t>‑galactosidase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36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36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40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3600" i="1" dirty="0">
                <a:solidFill>
                  <a:schemeClr val="tx1"/>
                </a:solidFill>
                <a:latin typeface="Arial" panose="020B0604020202020204" pitchFamily="34" charset="0"/>
              </a:rPr>
              <a:t>Paul Beaumont / Kate Andrews 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3600" i="1" dirty="0">
                <a:solidFill>
                  <a:schemeClr val="tx1"/>
                </a:solidFill>
                <a:latin typeface="Arial" panose="020B0604020202020204" pitchFamily="34" charset="0"/>
              </a:rPr>
              <a:t>Margaret Louis</a:t>
            </a:r>
          </a:p>
        </p:txBody>
      </p:sp>
    </p:spTree>
    <p:extLst>
      <p:ext uri="{BB962C8B-B14F-4D97-AF65-F5344CB8AC3E}">
        <p14:creationId xmlns:p14="http://schemas.microsoft.com/office/powerpoint/2010/main" val="36766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B375C5D-9D90-4E6B-A3CC-7A26ABDB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i="1" dirty="0">
                <a:latin typeface="Symbol" panose="05050102010706020507" pitchFamily="18" charset="2"/>
              </a:rPr>
              <a:t>b</a:t>
            </a:r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-galactosidase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A7490-A1A3-403C-BD8C-40F0A1FE7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1662113"/>
            <a:ext cx="4048125" cy="3371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E3DF8F-8351-4B39-A730-F6BF77134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1309687"/>
            <a:ext cx="34099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885F126F-F54A-4924-A062-AF69FD3B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i="1" dirty="0">
                <a:latin typeface="Symbol" panose="05050102010706020507" pitchFamily="18" charset="2"/>
              </a:rPr>
              <a:t>b</a:t>
            </a:r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-galactosidase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85516-8087-444B-97F0-BA50DC59E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90" y="1737035"/>
            <a:ext cx="3905250" cy="3629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A2DABA-D724-4805-9C20-27EE3F4F6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766" y="1395412"/>
            <a:ext cx="40576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3ACB02E6-AAC4-4032-9D51-392A684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Competitive inhibition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9AEE6-63D9-4044-94D6-47ECCB5BA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17" r="45903" b="22886"/>
          <a:stretch/>
        </p:blipFill>
        <p:spPr>
          <a:xfrm>
            <a:off x="2700865" y="1603134"/>
            <a:ext cx="4604909" cy="44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BAE8E8C-4D92-4416-B6AF-0B8D68BAF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84" y="377825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Non-competitive inhibition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85FAE70-6DF2-48DC-9DDB-BBEE99272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6075" y="1473886"/>
          <a:ext cx="18034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CS ChemDraw Drawing" r:id="rId5" imgW="1447560" imgH="1772640" progId="ChemDraw.Document.6.0">
                  <p:embed/>
                </p:oleObj>
              </mc:Choice>
              <mc:Fallback>
                <p:oleObj name="CS ChemDraw Drawing" r:id="rId5" imgW="1447560" imgH="1772640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85FAE70-6DF2-48DC-9DDB-BBEE992728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1473886"/>
                        <a:ext cx="18034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18292A10-6E58-4DEF-B773-D14D83BF57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1952625"/>
          <a:ext cx="22098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CS ChemDraw Drawing" r:id="rId7" imgW="1826280" imgH="1452600" progId="ChemDraw.Document.6.0">
                  <p:embed/>
                </p:oleObj>
              </mc:Choice>
              <mc:Fallback>
                <p:oleObj name="CS ChemDraw Drawing" r:id="rId7" imgW="1826280" imgH="1452600" progId="ChemDraw.Document.6.0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8292A10-6E58-4DEF-B773-D14D83BF5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52625"/>
                        <a:ext cx="2209800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47FD3BF-6478-454F-A3C5-9A9415A19F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769" t="17320" b="14364"/>
          <a:stretch/>
        </p:blipFill>
        <p:spPr>
          <a:xfrm>
            <a:off x="2257461" y="1251407"/>
            <a:ext cx="4020446" cy="46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52D9A-0877-4625-9A11-B488B4E9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352" y="270588"/>
            <a:ext cx="1487064" cy="587828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F176739C-576D-4A91-9AE0-70528DFA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i="1">
                <a:latin typeface="Arial" panose="020B0604020202020204" pitchFamily="34" charset="0"/>
                <a:cs typeface="Arial" panose="020B0604020202020204" pitchFamily="34" charset="0"/>
              </a:rPr>
              <a:t>Effect of [substrate]</a:t>
            </a:r>
            <a:endParaRPr lang="en-GB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E160D9F-713E-45F1-9CB4-96F14631E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buClr>
                <a:schemeClr val="bg1"/>
              </a:buClr>
              <a:buSzPct val="40000"/>
            </a:pPr>
            <a:r>
              <a:rPr lang="en-GB" altLang="en-US" i="1" dirty="0">
                <a:solidFill>
                  <a:schemeClr val="tx1"/>
                </a:solidFill>
                <a:latin typeface="Arial" panose="020B0604020202020204" pitchFamily="34" charset="0"/>
              </a:rPr>
              <a:t>Competitive inhibitor:</a:t>
            </a:r>
          </a:p>
          <a:p>
            <a:pPr marL="895350" indent="-358775" algn="l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i="1" dirty="0">
                <a:solidFill>
                  <a:schemeClr val="tx1"/>
                </a:solidFill>
                <a:latin typeface="Arial" panose="020B0604020202020204" pitchFamily="34" charset="0"/>
              </a:rPr>
              <a:t>Increasing [substrate] displaces inhibitor from active site</a:t>
            </a:r>
          </a:p>
          <a:p>
            <a:pPr lvl="1" algn="l" eaLnBrk="1" hangingPunct="1">
              <a:buClr>
                <a:schemeClr val="hlink"/>
              </a:buClr>
              <a:buSzPct val="40000"/>
            </a:pPr>
            <a:endParaRPr lang="en-GB" altLang="en-US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eaLnBrk="1" hangingPunct="1">
              <a:buClr>
                <a:schemeClr val="bg1"/>
              </a:buClr>
              <a:buSzPct val="40000"/>
            </a:pPr>
            <a:r>
              <a:rPr lang="en-GB" altLang="en-US" i="1" dirty="0">
                <a:solidFill>
                  <a:schemeClr val="tx1"/>
                </a:solidFill>
                <a:latin typeface="Arial" panose="020B0604020202020204" pitchFamily="34" charset="0"/>
              </a:rPr>
              <a:t>Non-competitive inhibitor:</a:t>
            </a:r>
          </a:p>
          <a:p>
            <a:pPr marL="895350" indent="-358775" algn="l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i="1" dirty="0">
                <a:solidFill>
                  <a:schemeClr val="tx1"/>
                </a:solidFill>
                <a:latin typeface="Arial" panose="020B0604020202020204" pitchFamily="34" charset="0"/>
              </a:rPr>
              <a:t>Increasing [substrate] has little or no effect on enzyme activity</a:t>
            </a:r>
          </a:p>
          <a:p>
            <a:pPr algn="l" eaLnBrk="1" hangingPunct="1">
              <a:buClr>
                <a:schemeClr val="hlink"/>
              </a:buClr>
              <a:buSzPct val="40000"/>
              <a:buFont typeface="Wingdings" panose="05000000000000000000" pitchFamily="2" charset="2"/>
              <a:buNone/>
            </a:pPr>
            <a:endParaRPr lang="en-GB" altLang="en-US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ckground_L">
  <a:themeElements>
    <a:clrScheme name="SSERC orang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CC51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{816DF31C-6573-B041-AC45-88C466AA1BA2}tf10001058</Template>
  <TotalTime>4855</TotalTime>
  <Words>437</Words>
  <Application>Microsoft Office PowerPoint</Application>
  <PresentationFormat>On-screen Show (4:3)</PresentationFormat>
  <Paragraphs>125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Marlett</vt:lpstr>
      <vt:lpstr>Symbol</vt:lpstr>
      <vt:lpstr>Times</vt:lpstr>
      <vt:lpstr>Wingdings</vt:lpstr>
      <vt:lpstr>Background_L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Crawford, Kath</dc:creator>
  <cp:lastModifiedBy>staff</cp:lastModifiedBy>
  <cp:revision>345</cp:revision>
  <cp:lastPrinted>2018-05-14T08:40:18Z</cp:lastPrinted>
  <dcterms:created xsi:type="dcterms:W3CDTF">2011-06-02T10:20:38Z</dcterms:created>
  <dcterms:modified xsi:type="dcterms:W3CDTF">2019-02-17T17:16:11Z</dcterms:modified>
</cp:coreProperties>
</file>