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0" r:id="rId4"/>
    <p:sldId id="257" r:id="rId5"/>
    <p:sldId id="264" r:id="rId6"/>
    <p:sldId id="258" r:id="rId7"/>
    <p:sldId id="261" r:id="rId8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132" autoAdjust="0"/>
  </p:normalViewPr>
  <p:slideViewPr>
    <p:cSldViewPr>
      <p:cViewPr varScale="1">
        <p:scale>
          <a:sx n="62" d="100"/>
          <a:sy n="62" d="100"/>
        </p:scale>
        <p:origin x="-19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0C78-7B48-4FF7-B4A1-B67BEEE4298A}" type="datetimeFigureOut">
              <a:rPr lang="en-US" smtClean="0"/>
              <a:t>5/20/2016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C3CF3-014F-4C6E-9C96-98C91C5E00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F6007C-B8CC-45E2-AD0A-E44FAE037CE2}" type="datetimeFigureOut">
              <a:rPr lang="en-GB" smtClean="0"/>
              <a:pPr/>
              <a:t>20/05/2016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037E97-C778-4440-8E23-13323DC243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Substances, such as potassium, that become hazardous</a:t>
            </a:r>
            <a:r>
              <a:rPr lang="en-GB" baseline="0" dirty="0" smtClean="0"/>
              <a:t> on storing should be disposed of after a certain amount of time – their safe shelf life – SSERC has a list</a:t>
            </a:r>
          </a:p>
          <a:p>
            <a:r>
              <a:rPr lang="en-GB" baseline="0" dirty="0" smtClean="0"/>
              <a:t>Some other substances, such as hydrogen peroxide, simply stop being any use after a while. They have a Shelf Life – SSERC has a list of these too.</a:t>
            </a:r>
          </a:p>
          <a:p>
            <a:r>
              <a:rPr lang="en-GB" baseline="0" dirty="0" smtClean="0"/>
              <a:t>Excess stock shouldn’t really be an issue if proper control of the purchasing has been happening but there are occasions – new technician moving in after a ‘hoarder’, moving to a new building with smaller storage space, having a clearout of things bought in of AH projects and not used for years.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7E97-C778-4440-8E23-13323DC2437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Washing to waste involves diluting greatly with water and then washing down the sink with the cold tap running to dilute it further.</a:t>
            </a:r>
          </a:p>
          <a:p>
            <a:endParaRPr lang="en-GB" dirty="0" smtClean="0"/>
          </a:p>
          <a:p>
            <a:r>
              <a:rPr lang="en-GB" dirty="0" smtClean="0"/>
              <a:t>Some will need to be treated first – for instance, acids and alkalis should be neutralised.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7E97-C778-4440-8E23-13323DC2437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Replacing</a:t>
            </a:r>
            <a:r>
              <a:rPr lang="en-GB" baseline="0" dirty="0" smtClean="0"/>
              <a:t> substances with ones that are easier to dispose of is a good idea from everyone’s point of view. For instance, caffeine is commonly isolated using dichloromethane. It can, however, he isolated using propan-1-ol or ethyl </a:t>
            </a:r>
            <a:r>
              <a:rPr lang="en-GB" baseline="0" dirty="0" err="1" smtClean="0"/>
              <a:t>ethanoate</a:t>
            </a:r>
            <a:r>
              <a:rPr lang="en-GB" baseline="0" dirty="0" smtClean="0"/>
              <a:t> – both of which can simply be diluted and run to waste.</a:t>
            </a:r>
          </a:p>
          <a:p>
            <a:r>
              <a:rPr lang="en-GB" baseline="0" dirty="0" smtClean="0"/>
              <a:t>Reducing quantities is always a good idea – try a </a:t>
            </a:r>
            <a:r>
              <a:rPr lang="en-GB" baseline="0" dirty="0" err="1" smtClean="0"/>
              <a:t>microscale</a:t>
            </a:r>
            <a:r>
              <a:rPr lang="en-GB" baseline="0" dirty="0" smtClean="0"/>
              <a:t> approach.</a:t>
            </a:r>
          </a:p>
          <a:p>
            <a:r>
              <a:rPr lang="en-GB" baseline="0" dirty="0" smtClean="0"/>
              <a:t>Waste bottles are generally not a good idea. There is always the risk of something inappropriate being added. This is even more likely in a classroom.  (Storage of organic waste in a classroom is in breach of COSHH anyway.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7E97-C778-4440-8E23-13323DC2437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Best</a:t>
            </a:r>
            <a:r>
              <a:rPr lang="en-GB" baseline="0" dirty="0" smtClean="0"/>
              <a:t> to keep segregated where possible.</a:t>
            </a:r>
          </a:p>
          <a:p>
            <a:r>
              <a:rPr lang="en-GB" baseline="0" dirty="0" smtClean="0"/>
              <a:t>That said, a single bottle for saturated hydrocarbons (hexane, octane, </a:t>
            </a:r>
            <a:r>
              <a:rPr lang="en-GB" baseline="0" dirty="0" err="1" smtClean="0"/>
              <a:t>decane</a:t>
            </a:r>
            <a:r>
              <a:rPr lang="en-GB" baseline="0" dirty="0" smtClean="0"/>
              <a:t> etc) is fine, likewise, halogenated hydrocarbons.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7E97-C778-4440-8E23-13323DC2437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</a:t>
            </a:r>
            <a:r>
              <a:rPr lang="en-GB" baseline="0" dirty="0" smtClean="0"/>
              <a:t> iron or calcium compounds can be used instead of copper then they should be.</a:t>
            </a:r>
          </a:p>
          <a:p>
            <a:r>
              <a:rPr lang="en-GB" baseline="0" dirty="0" smtClean="0"/>
              <a:t>Likewise, a </a:t>
            </a:r>
            <a:r>
              <a:rPr lang="en-GB" baseline="0" dirty="0" err="1" smtClean="0"/>
              <a:t>microscale</a:t>
            </a:r>
            <a:r>
              <a:rPr lang="en-GB" baseline="0" dirty="0" smtClean="0"/>
              <a:t> (or at least small scale approach can reduce the problem).</a:t>
            </a:r>
          </a:p>
          <a:p>
            <a:r>
              <a:rPr lang="en-GB" baseline="0" dirty="0" smtClean="0"/>
              <a:t>When you get your solution back then it is best to precipitate it and filter to give you a much smaller amount to store.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, Cobalt chloride can be mixed with sodium carbonate to precipitate cobalt carbonate</a:t>
            </a:r>
          </a:p>
          <a:p>
            <a:r>
              <a:rPr lang="en-GB" baseline="0" dirty="0" smtClean="0"/>
              <a:t>Copper likewise – or it can be reacted with steel wool to precipitate metallic copper.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7E97-C778-4440-8E23-13323DC2437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Flammables – particularly Class 1 &amp; 2 should</a:t>
            </a:r>
            <a:r>
              <a:rPr lang="en-GB" baseline="0" dirty="0" smtClean="0"/>
              <a:t> be kept in a flame proof metal cabinet – at the furthest end of chemical store away from the door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Alkali metals should be kept in a separate box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Corrosives cabinets tend to corrode (surprise) and are not needed.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 need for a poisons cabinet – can interfere with segregation which is more important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no actual problem with cabinets but they tend to take up a lot of room.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7E97-C778-4440-8E23-13323DC2437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D20FB-E8DA-9B44-8AC0-4BB5F7E5450D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ixabay.com/static/uploads/photo/2014/11/21/14/11/chemicals-540607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0"/>
            <a:ext cx="9131726" cy="68774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96944" cy="1470025"/>
          </a:xfrm>
        </p:spPr>
        <p:txBody>
          <a:bodyPr/>
          <a:lstStyle/>
          <a:p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Disposing of Chemicals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4461076" cy="44644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Past Safe Shelf Life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Past Shelf life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Excess stock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Waste from experiments</a:t>
            </a:r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86867" y="0"/>
            <a:ext cx="5292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to dispose of?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578" name="AutoShape 2" descr="data:image/jpeg;base64,/9j/4AAQSkZJRgABAQAAAQABAAD/2wCEAAkGBxQSEhUUExQUFhUVGBcYFRgYGBoaHxUdFyAYGBUaFhoYHCgkGCQlKhgVIjEhJSkrLi40Fx8zODMsPigtLisBCgoKDg0OGxAQGywkICQrLCwsLCwsNCwuLCwsMCw4LCwsLDgsLDEsLCwzLCwsLCwsLCwsLDIsLCwsLCwsLCw3LP/AABEIAMUA/wMBIgACEQEDEQH/xAAcAAABBQEBAQAAAAAAAAAAAAAEAgMFBgcBAAj/xABFEAABAwIDBAgDBAgEBQUAAAABAgMRACEEEjEFQVFxBhMiYYGRobEywdFCUuHwBxQjYnKSsvEzQ6LCFRZTgtIXNHST4v/EABoBAAMBAQEBAAAAAAAAAAAAAAECAwQABQb/xAAsEQACAgEEAgEDAwQDAAAAAAAAAQIRAwQSITFBURMUMmFCgeGRofDxIiNx/9oADAMBAAIRAxEAPwC9qxKpuTXjiZ+KDzE0o7NWdVDv1qvbecWkrabVlUE2VG8ibV5O2a7PQTi+grauKaQJJSifzpUI70rwzf28xGsCfaqTiNh4hSiXTAB1nNPKPwp7D9Hkb8x5mPatkMOJL/lK/wDwhKc30iw4n9IDUdlCiaj19P1fZb9foK6zslpP+Wn886ISwkaJSOQqn/Sv02Csj8jGF6XrcUAr9mDvJMct1KVhX3SStwxwB3V7FNJUClQkbxUMcOtsyy6tHdqPWk3K7iqOp1zyHubCXmsCRzknzPyor/gZzfAMs7zJjmLelRKOkGKb+Lq1+ntRbXS4/aQPBUTyzAVX5MlUieyF9EyjYjI1Bnn+FL/4Mx90+ZqMZ6QhZsFTwkGpTDYrMNTPCFGf5Qak3lXn+5RKHo5iNnMpRPVkxFk6+1EJ2kRh8p6zqcwGU5TfXQiY9KQziToUr/kV9Kd/Wo1Sv+RX0plKdU7f7itR8V/QQ3gG3glaZHC0RB0jTdSntmPTKMS6mdwJAHJIMDwp5rGTMGI49nyzRPhTatqoGqvQ/Sl3ZE+A1BjaFbRb+DElX8QCv65p4dJ9ot/E204OUeyhTSNvMzHWJny96Q50hZiyzw+EwT4im3yfcV/QXZHw2SrH6QQmOvYWjiUmR5ED3qwbM6R4d+yHBJ3EEH11rNht0ZhnUVJk5obJsdALCI7yaZDjTjgW00sEGdYmPbvFCcY+gxs2eu1Tdk9I15EpKUki2ptzJ4WE0avpRH2Uq5E/Me1QvwPsZZYr1QDPShB1SRyIoxO2UGDBgyZJG7W1daO2skopKk0wjaDStFg08HAdCDRsFM4E9wodKx10DUAT/q/8hRVCMXdWeHzCf/Gsevntw/ugokS8ZHjXULJm9DzevJXE6Rv9q8jFk3SqToWhZVXM9dXTBVSycscnGXYUN5j+TUB0o2bmQXhZaALg6iQCDyk1P5TxPp9KhelOYMLykz2ZudMyZ89K+rkuAR7KedrrQoDIpfApTmnjImfLhRmE6RYNVnVISrgpJT/UPnUO5iFoBCVKAV8QBIB5jfUY4ylVikGaMMakrOlPay/NfqS9HG/BYHzp9OxsOrRfkoVQ8J0WbdQVTluYgcBJpDuy2eqUkA9ZACVAqTNxMjNzo/Ed8iL+rosyr7a/Aj6UM50Dw5/zHv5k/wDjWe4XZK5Aly/Bw/WpnCbKSCc3WHskAdYsZVcdb0NlHbk/9fyWX/08wu9xzxWn5Jrv/ImBHxKPi5FVZOwlwqc5nQ51W8jXcJ0XUTeSZuCtVucmmpg4/wAX8llPRnZTevVn+Jz6qptbuymjIcbEaQc0ctY8Kr2I6Jm5ISBwEH3NNOdHxFyByAoqLA5ImMT0nwAByhxw9wV/uIphe1EqSVpR1Sd2ZxeY9wShXzqJb2U2Nx8TNNPpNkga2H4cKbYxHNDT+NxCjbEOJJ0QlbmnfJPvvqQ2fhluLbQt15ZUpKbuKvJA413DbIibyvj8hROCSULM2KUrPkkx8qm6ukPTqwLA7OQt1CTmIUsA9o6WJ9JpvaDTZW5lT2c5ygklIA0iaN2U5C8/3QtXoQPeo8psf4q46xhCBuCR4VMYJqFCTuJ8hPrp41GYNEqPAa1J4dVlq5IHnJ9h50Eg2SGx2lLDiEySElfMCAR6ilSO8UDsx8h5MXuAQdCCYIPOpjHYAJfcSVBCEEFxRuEAgGwHxaiAL+tLKI8ZUCsAQokkJTqY3mco5mNOZ3GpBGJ/Zp0jtR3yBx8aitq41KoQ2CG0/CDEmdVK/eNj3CBupptckj7ojjHE+9DYHeFlae11ZyEaifi5ceVKXtR1sNqCiQoHXu3VF4hImU30KSN/EUgKUs5RcCbc/wAjyoOKBuLLgely80G82g358qsmysUFpK7dqTbvJPzrMXiEyE/9x9wKl9k9IVIShvIYSlIJkdwP1rz9fgnOCUFfIyafBoiHta8HbDv/AL1UGOkGaRBmD3+1OjpKgGCTIJSbHUHKd3ca8WWnyx7iw7C4Nvbqbcqsp6QIO/XTWpbA7TQ+MoUM49RxrRGEs0NklUl1+fwDbXIc44BbU7h+feo7bDUsrm5MT4EH0qQQ2Bpv1JuTzJoXazuVpRHCPO3zr6d9El2Z/tTDHMY4k+dxUapvLrrwFS2NWuSpNxutp3UE41nGkK4ceVHFI7Ig/Y+IPVKSIEBQnuUDPuaji1Bg0Vsk3KeKVUlIk33VpijOwjDEJG4GLd9EoxTSsoU0AQACoKIzRaVAkjyiolxcmlld6KiBsnHHRYISlPeNfMm1NjFkdkiFJGXNoSNUhXGIsfDhDGE7RA3b+XfRONxCD9mTxmurwcdU+kJvc62+dBKfJm1cUK4DuopHA6oG7mKFabl1AO8k33AAmfSpZKgEKURp61F4YZnZPA/h7Glk+DkuSU6uDRKS2uQsAyCmYgpB4H6yKGNMZpJvpWdw3GhSoRjNlFrPklSVJSExciTKpj3qIZSCCFWuSeOtWZOJypgzbTu8eFcVikqELSlY7x7HUedDZL0dcWVdlYCVkTBJieAozrMqEp4AqVzVf6VIr2ZhlAAZ24O45gfBV/8AVSMXsBSySh1szuMp5DfQbrtHV6IvB4g9YkgmQQR3ReakdsbTLzhWoCRGaPtqvBPn6UOjYmJblRaVOiSIPiIN6EXhnBbq12nVJ8TpQtHU0O4Y5lcrnwuaXhcXZY+9m9bCm0AttqUQQSIvQ2DVa1FHEth8IAm6gTujv1pGMxSUjIjU/EaHdLgEJSrwST8qEYwD7hhLaiTrIj3ilGvgSpet+6iM8J5/L8muDY2IES2dd5T9akGdhqVGdQSlIuBcnjG7jv8AClbQUhjZiiEK+8sx4D8mn8CMzqZumFRzGg7h3V3F4hDYytJ3RmJk/h4UHgsd1SriURKyBdMWzcr3591Tmm1uGi10TWFcK1KGQDKYPHwp57DyQQVAi4IMEWix3WJFuNE4VKVdpOqt40PA04vD1Ox6LfQu0cMHG1IJIBGo3b6ObANpvw3+VcdQK1troiiilHVqKFajyI4p/NvIkfE4PNdPiPpUt0qWhBTNlKCwk8NB7kVTdndJ8q8jka2Vp58KGNS8BnVEvh8EsOBUHvtSHWYFTuDxwUOFPzNXjkJOBUSweFebbMxF6uydnAxpJvu9acGzN4Qg+FOsyEeMqrODOtgd4n6UpeHNWgYUcEjlHzFdSyNxrvkO2FVbZMU4hiTA1qxqSftKAobEYjLYEXrnksCiQ+JYzAIHwjXn9aERh0pJyiIOvH8zUm86DN54/k0EUhU6gTf8ilb4oZdiV/CTQDcg+9G4oQg98UEmugFsJXTOtPopC0irRJyEpFEYdN/KhxROG1Hn5XqklwTsk8HiyLKTmA07REeVFJ2o0B/hKt++fpUQ0uLxrXn9Lb6ioRvoo5vwyUe22mIQ0BzWo+gio5W0lmdB3AaetCLNJQkmj8MPQFll7HTjnOI8qUXnMuYmkNMkmTeOFOuOgJ5m1K8cV4G3yB2nCqcxNvnTWMx/ZCUggTN9Vc+6mnNZJtfyoNapVf8AsBS7ENvYl2ndj4otvg5ZzIcQR/Ekx6gUyReSac2Rikh9KT9oKA56+wNQmPEgdj7cS2erdJCQqW1DVoi1xvHtflWg4HaUpGaFAjsrTBCvlPrxArOOmWyy26VD4VmeXdUfsbbjuHkIPZOqTcHhINSniUlcSqyU6kfSKiCLpB5xQzpj4DHd8Q8t3hFLQBw9q4sngKtROyo9M8E460F5ZKFBKSDHxkZrHTQbzWXYzDHNI3GCOBHGth6SPEMrvYAq8r/Kssw2Edexhw7ZTmK1hOckCE5jBIBO4x8qtg4kTyptBuA2wtpIHxJ4H5HdUux0rGigR/q9RBqGx2y3mDD7K0XiSOyf4VCyvA0N+rA6GtyxYpmR5MkC5t9JWxdK4kXEKjyKYpSulQBkFU9yQBVRawat3v8AWnTg1gxlo/TYvYHnyMsbnTBW5APP6CkjpUv7iPUVBM7LeUYS2snuBp5/ZjqPibUnnaqfDh9Enmy+ydT0xt2mxPcTHrQeL6TpUf8ADjlUN+qKPCku4GNVCl+nw2H5soZiOkf3UeavlFI2FtBxx/tEZDYiNCbAj0qMdeZb1UCeAufKitgY8LWsZSLIKJ35SZMeKalmhCMHtRbFOUpK2W91oOApBE+/A0CnCqR8QIM2HLlSGHyCDOlSjO2UKsoEeorCrRsdMAA1tG+miZvU6lttfwx4H5fhTTmzRuPn+H0qkZom4shhROGFz3BXsafXs1Q3TypKGFDNIOnDvFV3JiNHRccaTG6loY51xbJ4GhwcNOgcTTfW8KU4k0gIplQjHGX8tjpTOKxQsI8falPNxFNONA7xPvyrnQysGfJMSbH1ignDcmpDLaCPhMjkdflQGICiTYmb6eVTfQ3kGUuo/aiilAXcEEEVJ9Qq0g+IqC6QOmIiBurO+yy6J7Ze2WsW31TsBYEX+13j6VA7U6NrQolHaTNV4KKTap7ZnSxaOy6Mw476Ta4/aFST7PoJBri682a8unORX+kiZaWOKVexrN9iv5NqsL3KWg//AGJ//VaZt4fs1cj86yPGu5H8OvgllX8lv9lNi+6gT6NF/SNjXm8ds9KHnG2sQotOBJSQrttC6XApBICzGZJ30w/sVP7MPIway9Aw/VJewpdUUlZHY61Ceym0oEm1t9/2khC0KQtKVJULhYSUqns5TnBF5I03xaRUL/y6hsq6hLzMoOVbLmYAN/BkS8laGj21xlCYlUHfQjJroWSspi9hokBkYpfZaVmbXhn0w8lS2zDimVZSEqOYgCBekNbOUZUC/lGUhSsOwEKCgShSFoxSkuAgGCkkdk8DVl2b0bdQpPUYuB1TLeR7DBRLeH6xtsqyvIgKStUgpzQdARYjYfRlLKHkYc4ZLCg3KUB6QUl1JWpaiorzZiJ0ypTqDJqs0/ZP44+iqdDHWca/1LTyFLylQ6zDrTITExDsb5vVl6T9EHGsO48lxqWxOVLOUESAq5WTYSfChugf6Njgsd+sDEoUhrrEltLa5GcKSEFajqJB4xlP2ga0DpMmcHiRE/sXYH/aqKKzS3LkEscaZ8/Ol0/5kchQjzU/Etauaj7Uc6aDcr1Ujz7BygDQAUwpwpIUkkKSZBGoPdRC6DxFCaVFIdkjgekyxKXEhWgChY98jQ+lTuE2ghQBBt7c6pGEQVLgAkkgAASSTAAAGp7qniwEIbWmylDtd+uorHHHFmiU5IsrWKGoV6xUoztNY/eHf9apjWK+8I9qkGHYuk+VO9NF9MRaiUe0XJjaiTZQKT31MYBUmxtxBrP28Srj5ijsHtJbZlIvIMg8DOhBnxqUtJJdDrUxfZoq8MggFSUGb6AH0odWDR9zyNVjGdMHFxCch+1BBBPEAp7PKaDX0oe3E+JPyikWlyjPU40Wp3ZiD9hXvSDsdP7w8KprnSPE/wDVI8B8xTX/ADC/vcnmB8oqn0mX2hPqsfouT2wkn7RphWwW0g9qecbqqyOk743g8wfrTqul7kHMhMGxg5Z9KV6bMhlqMTJp/CBPDuiKBcio3/mi12ikd6pHhIB9KCV0nQ660yEHM44hAMi2dQRPrUJYpxVtF45IS6D8UgqISkFRNgBck8qpXSpBbeU2uApMZhrGYBUT3TB7wedbKptvBtKUlMmwEm61GAkE7pJGgtrFqw/pi4Ti3SdSqT3kgFR7rk2rOnbKPqyKUabUJpBXXgq/dVCZ9SN0pVNt0twgCSY50rKohtu/4auRrIOkrYSGCnegzzkqP9Vart7aCCkpScxMg8B47/Csp2vhCezfM3bmOPjRxNOfAJpqJuzIW4204jKrsIICtxOqkncYJ3jwpKkIbCgUuN9lyFpmEBIVOVRg5iF2gmS2OBrKeinT7EYRIbWA60mwSqykjglY3cweFqvuyenWDcSodatlS15il1JITJGYJKbZTGhI36TVXhkukS+SLLGEvLcKQ6k5QklC0XSYbOa4OkSIOrixJyiFNNqX8CcMoZSkFOUyClOSxTpGSRN0rETamsDjc+UtKwzkdYMyVJJKSR1YAEZdEZk2+Cx0pxGAWmVdXNikIC3BZakpWJ60pAypQQItFovU6GFJxSwowtpKSQsZVNStooXlUJP7qZMRCFRUo+CtlQsSUKBjSYIIE99C4bZbak9pCgYI+J1NlBYVAKrf4i/QjRMGtpQykCyUj7ytLybqPfXAo+dl0E4aKctbWLTxoJw17kTyxpw0E+aLcoVxBNhSZCsAvof/AO+wv/yWPRaK0T9IbWD/AFpDSl/q762w4HFwGVlSliHSLtqJSTniL3uaz7om1lx+GB3Yhg/6kGtV6Y7BX+vYbaCE9aGW1IcZHxLSlLygUDVc9ZBSL6QDpXnZJuMk0bIxTi0yiY/ZLrBCXUFOb4VapWOKFCyhcGRxphLUaWq2NPtMJyYJbhYUleckB3Ds/qrDLjqHsOsQFLHWqKgpCiswSe0KVisMwXA2thWYuIa6zBKUsdY6hTqQvDvdpAygqhClABJuNDeGrX6kQnpn+llZbeWngR3j60QnFibo8rfOpJ7YzPWdUjGMhycpbfC8MudbJdF+YMHcTTquiWLAkMqUOKFIWP8AQo1pWXG+pGd45rtAacUyR/mpPNCgf9KY9aUt1iOyXZ70oI9CKS5st1M5mnBGsoUI5yKBW2OFMuemK/yhS3Bx9PxppTieJ9KbWgcKYU2KpyJwOO4lA4+f0oR7agHwpvxA+ZpS2xQbooMeNAmJxS1d1SP6OsPn2kzMEI6xap7kqCY78xRUViFVZf0U4IrxLzskdW2lNjH+KqZ8m1edefq3UTZhXJfem72VOGnQ4lIPi29E+MeQrJen2GKcQVblgHygGtL/AEkrCcEZV2s7eSwkKEqkEdwVVSdUjaGFH/UTE9xrzU65NrVoz0V1Zkzxp3FYVTailQgimYqpI2Rp5f3leZolEnU+ZocGK8twJEkxzrC2bkglau6e+qr0qeyqSqBMQfD+9TLuIUuEpkA7955VWekBMFMXQohQ4XH4U2NtTQJ04tDKC26m0T602vCEaXFRTVjUg1iljfPOvext0eTOIvLG6n2cStPwqUORI9qU3jx9pJ74g+8UUrHYcpHYIVF+yq/jMegqu/8ABLaxQxrhF3Fnmon500u9FN4vCxeQbcY+ZqQx2O2eGx1Ule+zhj1AHgDQ3r0BwZBKoZTRJsKKd2gj7KCfAj3pjE7UWqyUJRH53U+4XaIGD3qMULicalEhsZjx3Dx3008Sr4lE927yoV7upJ3RSKJroKrNjsOVG/XIPODb2rccc72XCpxYR2xmSEEtgJSFIQnqyVGR1kHtWkEjsjC+jOJQxjMO4uyEqbKjwEAFXhrW8u4XsqeZMqWAogFKkuggAAFRyjNCRMx7jzc3hmzGRHSLYbb6XS8lbiVqSgu4dWVzLlVAUGxlchcCHAUjrSRGUVFo2A/Kgy6nEIfWXHusCmHAnqXsGUpcQlTWaCtQug/sxYgzVochJzXw60h4zPYhsJEuEfZhxSkgyBJUQCAA8Q7cPNAoOdK1NKI7CQJKsnxEk4gkEC5gXgmQ5SMHhHMEh1sIxoCkYZDTjwzgIbLyjlcwjL7aEy6MqVpVqZtAGf8ARVa07Tw5BIUcW0FlHZkF1IXISBbW0ARqItW77OxreVSWVkFJYlJlRRJTDcoJMQC3pY6k3qQwCkCFuraK1qIaUYBKbhsIUoBSyUkSbzNrUTrJisK6RqBxL5Ghdc/qNboKwLajmZ1auKlHzJNbdF9zMmq+1ACzTBNLcNNTXpGBCHDQD6qLfNRzyqRstFAWJVrWj/okwuXDOOW/aOGOMIASJ8Sv8mszxSrVr/QJnq8AwPvAr/nJX/u9BXlayRuwIh/0u439m0194qWfAZR/Uqsx2TtReHWFJ03jcedWv9KuKzYsJB+BtKeR7Sj/AFD0qjLrNBcF5dmhkMY5EpgKi43g1V9p7EcaOkidRURhcSttWZCiCOFW3Z3SlLgyviDHxcaVpx6CmpdluXh3kyAoK4SIidOdNOYfIMy5J/OlSb5g8e7d4DdTLzQMZ5Pdp7VjNdCtm4tsKuBN4Mg8LCLb6B6YYBCmlPJuuwJBtHCOe+iP1aScpKQbEbo3CmdobLHVKvut8pox+6xX0UAa0+imFCDTrZr3cT4PMyKmPCnm6aRTqa1pmaQ+mnBTCTS81EU4o0M4afKqGerjkhh1VBu0UqhHzUZlYj7HaQkjVPZPhpV06J9KlMJDTqS6xIITMFsgghTatRGsacqouBeynu3jjUyhA+JJke1SUVKNMo5U7RvmzNpNYuFtOJcbJIUgjttpKANCZTcHQXzG5iuMYhHVBDYfbyuOkBQdmV5lAK0XfrkqCQDGWPsEpw/B4lSFBSFKSoaKSSCORGlXDZ3Tl9OXrkt4gJIKesSMySLylQ0NhczpUp6R9xGWdeTSjiXerzBtD6woqBSUXRdxASFFJCjlSkToVA9oJMjfq6AhSSytCUda3ZS4U2sqSqS4mbpbQbX7UJkQpVfw/TTCOR1jbrSsuQ5QhxOWCIhc2Ez8M23iQbVhul+DXcPoHcqU/wBQqDxTXaKKcX0yVefBaK9AUFQ7rTWBvqrZtt7bw/6s/lfZJ6pwJAcSSSUkAAA8YrE3FVs0afLM2qfSGHDTK1Utw0Os1vMiG3V1HvminVUG6sVOZaCI7HaVdMD0hebASFSlIgBQsALDTTSqk0wXHBwm3OpTZey3VPoQ4ISokqg6hIkjxsDbfXk6hps34eEQ/SHGqefW4oQVKJjlYa9wFRRo/bC5dcPFSj5k0BSR6GfZ6lCkgUquYDbME0VdpWg17+ImaICArtTA3T9b151QiEgQOHvTWaTBMescedeYrZ6B7rAnv5U089mBAFJWBvryAd1VEZn+1cKW3CDMG4nhw8KHSau+1sAHREdoxAvfWOXP3qpYvZy21EQSRu3jmBrzEivT02VNU+zBmg0ziDTqTQiFU+k16EWZGh4Gl0yDTlPYlCVmmnBS1Gm1Gg2FAzlDFsqIAEk6CpfDbPW4YSk34/j/AG76tGytgpaEqTJ8/P6ac9ax59RGPBpx4nIzxlMEjgSKk8I4U6afnSm8axDq/wCInzpxqjjdpAmqJFtSToafSCKj0CiWXCNL1rTdGdpBiV04ldM9engRb86U4RAB3KmLg6a6G1FNE2hZVTajSgLT+fKkFumsFDCzTDhohaRxppwoGpo7kgpNgDl6bOH3qsKdxGOA+FN+JqKxbqlfEZ7t1RyT9FoR9knsFwLxCcvwoSpR7z8I/qNWdK4xTEjVDyZ7z1ZH9JqudB2+06rdCU+eYn2HnUj0px3VdSRqlef+Xsx45z5V4+V3M3w4RVOkrGTEODvJHI1F1eOluAGIbTiGr2vG8a+lUiKaDtHSXJ4UqvAV1IogNudtIJV5+9eS33juojqAQSSQTxGu+PzwpsNZRdWm7nXnI3MHdRxF+I08KcYw5ItIHGuqevA1p51ayJzFINje976eFNYtAOLcyHs+Kj7CoR/Io3MgnU1Yf1ZCRIknfmJv8qDfaBsUAUUxXEr72BCjuPMSfPX1ptOye4+Ch/uHzqwHB78vl+FMuJKeHj8uNWjqMkemSlii+0Qa9mQdVeST6hVdGzu9c/wpHrm+VTyJFLJT/wB3Hu4Ruqq1eX2J9PAg2tjTx8T+HzqVweyEJuRyi3rr60WyRXVr3mllnyS7Y0cUF4EFtCfhAE+9dGKI3nhSARJNeQJtUxyjY1XbVzNcaNFbbwxQ6RFjcUI2a9PB0jHlCkmnkUOg0Q2a2royMeTS8tIBpYNEU4UCkKTTlIUaKR3IypNMOin1Uw/pXMKAXjQGJNGOmgnBJArPllwWgi49CsMeokD41qN+6Ej2qJ6cPftQn7qUjxNz7irZsXDFtltP7snxv86z/pViesxLh74/lhI9hXlLmVm5qoh3RTboaJac/wANRt+6TT/SPo//AJrVwbkD3FVNVWHYHSBTfYX2kcOHKjJVygJ3wyEW2RqDf+3yNJAq6bQ2O2+nrGiJN/71VcRhVNmFCK5SsDVG543aGqW2yOJsbEaTeN3lTa2BlkCJ/N6JYaIkmN3wiPOTevPI3zWHd7PZhhjW2v39kQy3lPaA0NvzppTz2IECANIIv3a0NtJZQZB+L076DQ4eYnefOm7MmSHxyoLknhG/fNOBJnQxy+tNIfG4b6U7irb6Ig8ojQyCeFNrZSTJ3UwhwzrRKVWrgHG2QQdKbU1ItpviPyaWvS1MoUsEiBpaSb91qJ1HG8Kbi1p1MafOhsVIG/wo5Y7o+XlTfVTqDupkxWgRsWzWjQXG7iKfaRItEm9Icyz+beFF4VkTIUBABgjWiAjNv7J61EpHaTzv+fzpVNSIMEQeFaY4ZsNKgNsbA6ztIEKrTgzbeGQy475RVxTyDTbjSkHKoEEV1Br1YSTXBhlFoKBpSTTKTSs1UsnQ4VU2pVcUqm1Gus6jpVTKzSzTKzSykNFAbzdE7A2cXHgPPuG/50vDsFxWVCSomrpsjY/6sibFZ+I/IVg1GVJUa8WO2SL2VCSpQskT5Vjm0pLhJ361q+2HpwzhjcR4jWspxCeNYsbNM0BRShS8lcIqtkg3Z20nGjKSe8casmH2uw+IeASfeqehVepHFMZSo+g1qihluEyJ4nyr1erzZPk+oxJbbIzajWVCDM5ibcIIpBwguL16vVSJ5mr5ab/IK6zkvJNJy5hBOvpXq9VEYxwNwoCZB9xvo1lVo8a5XqHgKHWhafSuTlMxr/auV6uCOLci/OPCkuLJ1vXq9RQBHViRS4r1ephRK3Yv3+1dS+TY6Hh31yvUUcce2e26ntJFVvauwktmyj5fjXa9VtPOSlSZHPFbbIVM8aQMR3VyvV7Cbo89oWXe6m1u91er1c2zkkNF0qE6VJbL2UlxSQontAnlH51r1erPlbUbKw7Lxg9nNsp/Zpjid55miEXr1eryW23bN1UD7UaBaWDpH4xWTY9ABrlep8YJ9DDBgpIsZN9YipDFtB1pxagOsbJ7QEZwChPaA/jF9ez3wPV6qPsRLggTSk16vU4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0" name="AutoShape 4" descr="data:image/jpeg;base64,/9j/4AAQSkZJRgABAQAAAQABAAD/2wCEAAkGBxQSEhUUExQUFhUVGBcYFRgYGBoaHxUdFyAYGBUaFhoYHCgkGCQlKhgVIjEhJSkrLi40Fx8zODMsPigtLisBCgoKDg0OGxAQGywkICQrLCwsLCwsNCwuLCwsMCw4LCwsLDgsLDEsLCwzLCwsLCwsLCwsLDIsLCwsLCwsLCw3LP/AABEIAMUA/wMBIgACEQEDEQH/xAAcAAABBQEBAQAAAAAAAAAAAAAEAgMFBgcBAAj/xABFEAABAwIDBAgDBAgEBQUAAAABAgMRACEEEjEFQVFxBhMiYYGRobEywdFCUuHwBxQjYnKSsvEzQ6LCFRZTgtIXNHST4v/EABoBAAMBAQEBAAAAAAAAAAAAAAECAwQABQb/xAAsEQACAgEEAgEDAwQDAAAAAAAAAQIRAwQSITFBURMUMmFCgeGRofDxIiNx/9oADAMBAAIRAxEAPwC9qxKpuTXjiZ+KDzE0o7NWdVDv1qvbecWkrabVlUE2VG8ibV5O2a7PQTi+grauKaQJJSifzpUI70rwzf28xGsCfaqTiNh4hSiXTAB1nNPKPwp7D9Hkb8x5mPatkMOJL/lK/wDwhKc30iw4n9IDUdlCiaj19P1fZb9foK6zslpP+Wn886ISwkaJSOQqn/Sv02Csj8jGF6XrcUAr9mDvJMct1KVhX3SStwxwB3V7FNJUClQkbxUMcOtsyy6tHdqPWk3K7iqOp1zyHubCXmsCRzknzPyor/gZzfAMs7zJjmLelRKOkGKb+Lq1+ntRbXS4/aQPBUTyzAVX5MlUieyF9EyjYjI1Bnn+FL/4Mx90+ZqMZ6QhZsFTwkGpTDYrMNTPCFGf5Qak3lXn+5RKHo5iNnMpRPVkxFk6+1EJ2kRh8p6zqcwGU5TfXQiY9KQziToUr/kV9Kd/Wo1Sv+RX0plKdU7f7itR8V/QQ3gG3glaZHC0RB0jTdSntmPTKMS6mdwJAHJIMDwp5rGTMGI49nyzRPhTatqoGqvQ/Sl3ZE+A1BjaFbRb+DElX8QCv65p4dJ9ot/E204OUeyhTSNvMzHWJny96Q50hZiyzw+EwT4im3yfcV/QXZHw2SrH6QQmOvYWjiUmR5ED3qwbM6R4d+yHBJ3EEH11rNht0ZhnUVJk5obJsdALCI7yaZDjTjgW00sEGdYmPbvFCcY+gxs2eu1Tdk9I15EpKUki2ptzJ4WE0avpRH2Uq5E/Me1QvwPsZZYr1QDPShB1SRyIoxO2UGDBgyZJG7W1daO2skopKk0wjaDStFg08HAdCDRsFM4E9wodKx10DUAT/q/8hRVCMXdWeHzCf/Gsevntw/ugokS8ZHjXULJm9DzevJXE6Rv9q8jFk3SqToWhZVXM9dXTBVSycscnGXYUN5j+TUB0o2bmQXhZaALg6iQCDyk1P5TxPp9KhelOYMLykz2ZudMyZ89K+rkuAR7KedrrQoDIpfApTmnjImfLhRmE6RYNVnVISrgpJT/UPnUO5iFoBCVKAV8QBIB5jfUY4ylVikGaMMakrOlPay/NfqS9HG/BYHzp9OxsOrRfkoVQ8J0WbdQVTluYgcBJpDuy2eqUkA9ZACVAqTNxMjNzo/Ed8iL+rosyr7a/Aj6UM50Dw5/zHv5k/wDjWe4XZK5Aly/Bw/WpnCbKSCc3WHskAdYsZVcdb0NlHbk/9fyWX/08wu9xzxWn5Jrv/ImBHxKPi5FVZOwlwqc5nQ51W8jXcJ0XUTeSZuCtVucmmpg4/wAX8llPRnZTevVn+Jz6qptbuymjIcbEaQc0ctY8Kr2I6Jm5ISBwEH3NNOdHxFyByAoqLA5ImMT0nwAByhxw9wV/uIphe1EqSVpR1Sd2ZxeY9wShXzqJb2U2Nx8TNNPpNkga2H4cKbYxHNDT+NxCjbEOJJ0QlbmnfJPvvqQ2fhluLbQt15ZUpKbuKvJA413DbIibyvj8hROCSULM2KUrPkkx8qm6ukPTqwLA7OQt1CTmIUsA9o6WJ9JpvaDTZW5lT2c5ygklIA0iaN2U5C8/3QtXoQPeo8psf4q46xhCBuCR4VMYJqFCTuJ8hPrp41GYNEqPAa1J4dVlq5IHnJ9h50Eg2SGx2lLDiEySElfMCAR6ilSO8UDsx8h5MXuAQdCCYIPOpjHYAJfcSVBCEEFxRuEAgGwHxaiAL+tLKI8ZUCsAQokkJTqY3mco5mNOZ3GpBGJ/Zp0jtR3yBx8aitq41KoQ2CG0/CDEmdVK/eNj3CBupptckj7ojjHE+9DYHeFlae11ZyEaifi5ceVKXtR1sNqCiQoHXu3VF4hImU30KSN/EUgKUs5RcCbc/wAjyoOKBuLLgely80G82g358qsmysUFpK7dqTbvJPzrMXiEyE/9x9wKl9k9IVIShvIYSlIJkdwP1rz9fgnOCUFfIyafBoiHta8HbDv/AL1UGOkGaRBmD3+1OjpKgGCTIJSbHUHKd3ca8WWnyx7iw7C4Nvbqbcqsp6QIO/XTWpbA7TQ+MoUM49RxrRGEs0NklUl1+fwDbXIc44BbU7h+feo7bDUsrm5MT4EH0qQQ2Bpv1JuTzJoXazuVpRHCPO3zr6d9El2Z/tTDHMY4k+dxUapvLrrwFS2NWuSpNxutp3UE41nGkK4ceVHFI7Ig/Y+IPVKSIEBQnuUDPuaji1Bg0Vsk3KeKVUlIk33VpijOwjDEJG4GLd9EoxTSsoU0AQACoKIzRaVAkjyiolxcmlld6KiBsnHHRYISlPeNfMm1NjFkdkiFJGXNoSNUhXGIsfDhDGE7RA3b+XfRONxCD9mTxmurwcdU+kJvc62+dBKfJm1cUK4DuopHA6oG7mKFabl1AO8k33AAmfSpZKgEKURp61F4YZnZPA/h7Glk+DkuSU6uDRKS2uQsAyCmYgpB4H6yKGNMZpJvpWdw3GhSoRjNlFrPklSVJSExciTKpj3qIZSCCFWuSeOtWZOJypgzbTu8eFcVikqELSlY7x7HUedDZL0dcWVdlYCVkTBJieAozrMqEp4AqVzVf6VIr2ZhlAAZ24O45gfBV/8AVSMXsBSySh1szuMp5DfQbrtHV6IvB4g9YkgmQQR3ReakdsbTLzhWoCRGaPtqvBPn6UOjYmJblRaVOiSIPiIN6EXhnBbq12nVJ8TpQtHU0O4Y5lcrnwuaXhcXZY+9m9bCm0AttqUQQSIvQ2DVa1FHEth8IAm6gTujv1pGMxSUjIjU/EaHdLgEJSrwST8qEYwD7hhLaiTrIj3ilGvgSpet+6iM8J5/L8muDY2IES2dd5T9akGdhqVGdQSlIuBcnjG7jv8AClbQUhjZiiEK+8sx4D8mn8CMzqZumFRzGg7h3V3F4hDYytJ3RmJk/h4UHgsd1SriURKyBdMWzcr3591Tmm1uGi10TWFcK1KGQDKYPHwp57DyQQVAi4IMEWix3WJFuNE4VKVdpOqt40PA04vD1Ox6LfQu0cMHG1IJIBGo3b6ObANpvw3+VcdQK1troiiilHVqKFajyI4p/NvIkfE4PNdPiPpUt0qWhBTNlKCwk8NB7kVTdndJ8q8jka2Vp58KGNS8BnVEvh8EsOBUHvtSHWYFTuDxwUOFPzNXjkJOBUSweFebbMxF6uydnAxpJvu9acGzN4Qg+FOsyEeMqrODOtgd4n6UpeHNWgYUcEjlHzFdSyNxrvkO2FVbZMU4hiTA1qxqSftKAobEYjLYEXrnksCiQ+JYzAIHwjXn9aERh0pJyiIOvH8zUm86DN54/k0EUhU6gTf8ilb4oZdiV/CTQDcg+9G4oQg98UEmugFsJXTOtPopC0irRJyEpFEYdN/KhxROG1Hn5XqklwTsk8HiyLKTmA07REeVFJ2o0B/hKt++fpUQ0uLxrXn9Lb6ioRvoo5vwyUe22mIQ0BzWo+gio5W0lmdB3AaetCLNJQkmj8MPQFll7HTjnOI8qUXnMuYmkNMkmTeOFOuOgJ5m1K8cV4G3yB2nCqcxNvnTWMx/ZCUggTN9Vc+6mnNZJtfyoNapVf8AsBS7ENvYl2ndj4otvg5ZzIcQR/Ekx6gUyReSac2Rikh9KT9oKA56+wNQmPEgdj7cS2erdJCQqW1DVoi1xvHtflWg4HaUpGaFAjsrTBCvlPrxArOOmWyy26VD4VmeXdUfsbbjuHkIPZOqTcHhINSniUlcSqyU6kfSKiCLpB5xQzpj4DHd8Q8t3hFLQBw9q4sngKtROyo9M8E460F5ZKFBKSDHxkZrHTQbzWXYzDHNI3GCOBHGth6SPEMrvYAq8r/Kssw2Edexhw7ZTmK1hOckCE5jBIBO4x8qtg4kTyptBuA2wtpIHxJ4H5HdUux0rGigR/q9RBqGx2y3mDD7K0XiSOyf4VCyvA0N+rA6GtyxYpmR5MkC5t9JWxdK4kXEKjyKYpSulQBkFU9yQBVRawat3v8AWnTg1gxlo/TYvYHnyMsbnTBW5APP6CkjpUv7iPUVBM7LeUYS2snuBp5/ZjqPibUnnaqfDh9Enmy+ydT0xt2mxPcTHrQeL6TpUf8ADjlUN+qKPCku4GNVCl+nw2H5soZiOkf3UeavlFI2FtBxx/tEZDYiNCbAj0qMdeZb1UCeAufKitgY8LWsZSLIKJ35SZMeKalmhCMHtRbFOUpK2W91oOApBE+/A0CnCqR8QIM2HLlSGHyCDOlSjO2UKsoEeorCrRsdMAA1tG+miZvU6lttfwx4H5fhTTmzRuPn+H0qkZom4shhROGFz3BXsafXs1Q3TypKGFDNIOnDvFV3JiNHRccaTG6loY51xbJ4GhwcNOgcTTfW8KU4k0gIplQjHGX8tjpTOKxQsI8falPNxFNONA7xPvyrnQysGfJMSbH1ignDcmpDLaCPhMjkdflQGICiTYmb6eVTfQ3kGUuo/aiilAXcEEEVJ9Qq0g+IqC6QOmIiBurO+yy6J7Ze2WsW31TsBYEX+13j6VA7U6NrQolHaTNV4KKTap7ZnSxaOy6Mw476Ta4/aFST7PoJBri682a8unORX+kiZaWOKVexrN9iv5NqsL3KWg//AGJ//VaZt4fs1cj86yPGu5H8OvgllX8lv9lNi+6gT6NF/SNjXm8ds9KHnG2sQotOBJSQrttC6XApBICzGZJ30w/sVP7MPIway9Aw/VJewpdUUlZHY61Ceym0oEm1t9/2khC0KQtKVJULhYSUqns5TnBF5I03xaRUL/y6hsq6hLzMoOVbLmYAN/BkS8laGj21xlCYlUHfQjJroWSspi9hokBkYpfZaVmbXhn0w8lS2zDimVZSEqOYgCBekNbOUZUC/lGUhSsOwEKCgShSFoxSkuAgGCkkdk8DVl2b0bdQpPUYuB1TLeR7DBRLeH6xtsqyvIgKStUgpzQdARYjYfRlLKHkYc4ZLCg3KUB6QUl1JWpaiorzZiJ0ypTqDJqs0/ZP44+iqdDHWca/1LTyFLylQ6zDrTITExDsb5vVl6T9EHGsO48lxqWxOVLOUESAq5WTYSfChugf6Njgsd+sDEoUhrrEltLa5GcKSEFajqJB4xlP2ga0DpMmcHiRE/sXYH/aqKKzS3LkEscaZ8/Ol0/5kchQjzU/Etauaj7Uc6aDcr1Ujz7BygDQAUwpwpIUkkKSZBGoPdRC6DxFCaVFIdkjgekyxKXEhWgChY98jQ+lTuE2ghQBBt7c6pGEQVLgAkkgAASSTAAAGp7qniwEIbWmylDtd+uorHHHFmiU5IsrWKGoV6xUoztNY/eHf9apjWK+8I9qkGHYuk+VO9NF9MRaiUe0XJjaiTZQKT31MYBUmxtxBrP28Srj5ijsHtJbZlIvIMg8DOhBnxqUtJJdDrUxfZoq8MggFSUGb6AH0odWDR9zyNVjGdMHFxCch+1BBBPEAp7PKaDX0oe3E+JPyikWlyjPU40Wp3ZiD9hXvSDsdP7w8KprnSPE/wDVI8B8xTX/ADC/vcnmB8oqn0mX2hPqsfouT2wkn7RphWwW0g9qecbqqyOk743g8wfrTqul7kHMhMGxg5Z9KV6bMhlqMTJp/CBPDuiKBcio3/mi12ikd6pHhIB9KCV0nQ660yEHM44hAMi2dQRPrUJYpxVtF45IS6D8UgqISkFRNgBck8qpXSpBbeU2uApMZhrGYBUT3TB7wedbKptvBtKUlMmwEm61GAkE7pJGgtrFqw/pi4Ti3SdSqT3kgFR7rk2rOnbKPqyKUabUJpBXXgq/dVCZ9SN0pVNt0twgCSY50rKohtu/4auRrIOkrYSGCnegzzkqP9Vart7aCCkpScxMg8B47/Csp2vhCezfM3bmOPjRxNOfAJpqJuzIW4204jKrsIICtxOqkncYJ3jwpKkIbCgUuN9lyFpmEBIVOVRg5iF2gmS2OBrKeinT7EYRIbWA60mwSqykjglY3cweFqvuyenWDcSodatlS15il1JITJGYJKbZTGhI36TVXhkukS+SLLGEvLcKQ6k5QklC0XSYbOa4OkSIOrixJyiFNNqX8CcMoZSkFOUyClOSxTpGSRN0rETamsDjc+UtKwzkdYMyVJJKSR1YAEZdEZk2+Cx0pxGAWmVdXNikIC3BZakpWJ60pAypQQItFovU6GFJxSwowtpKSQsZVNStooXlUJP7qZMRCFRUo+CtlQsSUKBjSYIIE99C4bZbak9pCgYI+J1NlBYVAKrf4i/QjRMGtpQykCyUj7ytLybqPfXAo+dl0E4aKctbWLTxoJw17kTyxpw0E+aLcoVxBNhSZCsAvof/AO+wv/yWPRaK0T9IbWD/AFpDSl/q762w4HFwGVlSliHSLtqJSTniL3uaz7om1lx+GB3Yhg/6kGtV6Y7BX+vYbaCE9aGW1IcZHxLSlLygUDVc9ZBSL6QDpXnZJuMk0bIxTi0yiY/ZLrBCXUFOb4VapWOKFCyhcGRxphLUaWq2NPtMJyYJbhYUleckB3Ds/qrDLjqHsOsQFLHWqKgpCiswSe0KVisMwXA2thWYuIa6zBKUsdY6hTqQvDvdpAygqhClABJuNDeGrX6kQnpn+llZbeWngR3j60QnFibo8rfOpJ7YzPWdUjGMhycpbfC8MudbJdF+YMHcTTquiWLAkMqUOKFIWP8AQo1pWXG+pGd45rtAacUyR/mpPNCgf9KY9aUt1iOyXZ70oI9CKS5st1M5mnBGsoUI5yKBW2OFMuemK/yhS3Bx9PxppTieJ9KbWgcKYU2KpyJwOO4lA4+f0oR7agHwpvxA+ZpS2xQbooMeNAmJxS1d1SP6OsPn2kzMEI6xap7kqCY78xRUViFVZf0U4IrxLzskdW2lNjH+KqZ8m1edefq3UTZhXJfem72VOGnQ4lIPi29E+MeQrJen2GKcQVblgHygGtL/AEkrCcEZV2s7eSwkKEqkEdwVVSdUjaGFH/UTE9xrzU65NrVoz0V1Zkzxp3FYVTailQgimYqpI2Rp5f3leZolEnU+ZocGK8twJEkxzrC2bkglau6e+qr0qeyqSqBMQfD+9TLuIUuEpkA7955VWekBMFMXQohQ4XH4U2NtTQJ04tDKC26m0T602vCEaXFRTVjUg1iljfPOvext0eTOIvLG6n2cStPwqUORI9qU3jx9pJ74g+8UUrHYcpHYIVF+yq/jMegqu/8ABLaxQxrhF3Fnmon500u9FN4vCxeQbcY+ZqQx2O2eGx1Ule+zhj1AHgDQ3r0BwZBKoZTRJsKKd2gj7KCfAj3pjE7UWqyUJRH53U+4XaIGD3qMULicalEhsZjx3Dx3008Sr4lE927yoV7upJ3RSKJroKrNjsOVG/XIPODb2rccc72XCpxYR2xmSEEtgJSFIQnqyVGR1kHtWkEjsjC+jOJQxjMO4uyEqbKjwEAFXhrW8u4XsqeZMqWAogFKkuggAAFRyjNCRMx7jzc3hmzGRHSLYbb6XS8lbiVqSgu4dWVzLlVAUGxlchcCHAUjrSRGUVFo2A/Kgy6nEIfWXHusCmHAnqXsGUpcQlTWaCtQug/sxYgzVochJzXw60h4zPYhsJEuEfZhxSkgyBJUQCAA8Q7cPNAoOdK1NKI7CQJKsnxEk4gkEC5gXgmQ5SMHhHMEh1sIxoCkYZDTjwzgIbLyjlcwjL7aEy6MqVpVqZtAGf8ARVa07Tw5BIUcW0FlHZkF1IXISBbW0ARqItW77OxreVSWVkFJYlJlRRJTDcoJMQC3pY6k3qQwCkCFuraK1qIaUYBKbhsIUoBSyUkSbzNrUTrJisK6RqBxL5Ghdc/qNboKwLajmZ1auKlHzJNbdF9zMmq+1ACzTBNLcNNTXpGBCHDQD6qLfNRzyqRstFAWJVrWj/okwuXDOOW/aOGOMIASJ8Sv8mszxSrVr/QJnq8AwPvAr/nJX/u9BXlayRuwIh/0u439m0194qWfAZR/Uqsx2TtReHWFJ03jcedWv9KuKzYsJB+BtKeR7Sj/AFD0qjLrNBcF5dmhkMY5EpgKi43g1V9p7EcaOkidRURhcSttWZCiCOFW3Z3SlLgyviDHxcaVpx6CmpdluXh3kyAoK4SIidOdNOYfIMy5J/OlSb5g8e7d4DdTLzQMZ5Pdp7VjNdCtm4tsKuBN4Mg8LCLb6B6YYBCmlPJuuwJBtHCOe+iP1aScpKQbEbo3CmdobLHVKvut8pox+6xX0UAa0+imFCDTrZr3cT4PMyKmPCnm6aRTqa1pmaQ+mnBTCTS81EU4o0M4afKqGerjkhh1VBu0UqhHzUZlYj7HaQkjVPZPhpV06J9KlMJDTqS6xIITMFsgghTatRGsacqouBeynu3jjUyhA+JJke1SUVKNMo5U7RvmzNpNYuFtOJcbJIUgjttpKANCZTcHQXzG5iuMYhHVBDYfbyuOkBQdmV5lAK0XfrkqCQDGWPsEpw/B4lSFBSFKSoaKSSCORGlXDZ3Tl9OXrkt4gJIKesSMySLylQ0NhczpUp6R9xGWdeTSjiXerzBtD6woqBSUXRdxASFFJCjlSkToVA9oJMjfq6AhSSytCUda3ZS4U2sqSqS4mbpbQbX7UJkQpVfw/TTCOR1jbrSsuQ5QhxOWCIhc2Ez8M23iQbVhul+DXcPoHcqU/wBQqDxTXaKKcX0yVefBaK9AUFQ7rTWBvqrZtt7bw/6s/lfZJ6pwJAcSSSUkAAA8YrE3FVs0afLM2qfSGHDTK1Utw0Os1vMiG3V1HvminVUG6sVOZaCI7HaVdMD0hebASFSlIgBQsALDTTSqk0wXHBwm3OpTZey3VPoQ4ISokqg6hIkjxsDbfXk6hps34eEQ/SHGqefW4oQVKJjlYa9wFRRo/bC5dcPFSj5k0BSR6GfZ6lCkgUquYDbME0VdpWg17+ImaICArtTA3T9b151QiEgQOHvTWaTBMescedeYrZ6B7rAnv5U089mBAFJWBvryAd1VEZn+1cKW3CDMG4nhw8KHSau+1sAHREdoxAvfWOXP3qpYvZy21EQSRu3jmBrzEivT02VNU+zBmg0ziDTqTQiFU+k16EWZGh4Gl0yDTlPYlCVmmnBS1Gm1Gg2FAzlDFsqIAEk6CpfDbPW4YSk34/j/AG76tGytgpaEqTJ8/P6ac9ax59RGPBpx4nIzxlMEjgSKk8I4U6afnSm8axDq/wCInzpxqjjdpAmqJFtSToafSCKj0CiWXCNL1rTdGdpBiV04ldM9engRb86U4RAB3KmLg6a6G1FNE2hZVTajSgLT+fKkFumsFDCzTDhohaRxppwoGpo7kgpNgDl6bOH3qsKdxGOA+FN+JqKxbqlfEZ7t1RyT9FoR9knsFwLxCcvwoSpR7z8I/qNWdK4xTEjVDyZ7z1ZH9JqudB2+06rdCU+eYn2HnUj0px3VdSRqlef+Xsx45z5V4+V3M3w4RVOkrGTEODvJHI1F1eOluAGIbTiGr2vG8a+lUiKaDtHSXJ4UqvAV1IogNudtIJV5+9eS33juojqAQSSQTxGu+PzwpsNZRdWm7nXnI3MHdRxF+I08KcYw5ItIHGuqevA1p51ayJzFINje976eFNYtAOLcyHs+Kj7CoR/Io3MgnU1Yf1ZCRIknfmJv8qDfaBsUAUUxXEr72BCjuPMSfPX1ptOye4+Ch/uHzqwHB78vl+FMuJKeHj8uNWjqMkemSlii+0Qa9mQdVeST6hVdGzu9c/wpHrm+VTyJFLJT/wB3Hu4Ruqq1eX2J9PAg2tjTx8T+HzqVweyEJuRyi3rr60WyRXVr3mllnyS7Y0cUF4EFtCfhAE+9dGKI3nhSARJNeQJtUxyjY1XbVzNcaNFbbwxQ6RFjcUI2a9PB0jHlCkmnkUOg0Q2a2royMeTS8tIBpYNEU4UCkKTTlIUaKR3IypNMOin1Uw/pXMKAXjQGJNGOmgnBJArPllwWgi49CsMeokD41qN+6Ej2qJ6cPftQn7qUjxNz7irZsXDFtltP7snxv86z/pViesxLh74/lhI9hXlLmVm5qoh3RTboaJac/wANRt+6TT/SPo//AJrVwbkD3FVNVWHYHSBTfYX2kcOHKjJVygJ3wyEW2RqDf+3yNJAq6bQ2O2+nrGiJN/71VcRhVNmFCK5SsDVG543aGqW2yOJsbEaTeN3lTa2BlkCJ/N6JYaIkmN3wiPOTevPI3zWHd7PZhhjW2v39kQy3lPaA0NvzppTz2IECANIIv3a0NtJZQZB+L076DQ4eYnefOm7MmSHxyoLknhG/fNOBJnQxy+tNIfG4b6U7irb6Ig8ojQyCeFNrZSTJ3UwhwzrRKVWrgHG2QQdKbU1ItpviPyaWvS1MoUsEiBpaSb91qJ1HG8Kbi1p1MafOhsVIG/wo5Y7o+XlTfVTqDupkxWgRsWzWjQXG7iKfaRItEm9Icyz+beFF4VkTIUBABgjWiAjNv7J61EpHaTzv+fzpVNSIMEQeFaY4ZsNKgNsbA6ztIEKrTgzbeGQy475RVxTyDTbjSkHKoEEV1Br1YSTXBhlFoKBpSTTKTSs1UsnQ4VU2pVcUqm1Gus6jpVTKzSzTKzSykNFAbzdE7A2cXHgPPuG/50vDsFxWVCSomrpsjY/6sibFZ+I/IVg1GVJUa8WO2SL2VCSpQskT5Vjm0pLhJ361q+2HpwzhjcR4jWspxCeNYsbNM0BRShS8lcIqtkg3Z20nGjKSe8casmH2uw+IeASfeqehVepHFMZSo+g1qihluEyJ4nyr1erzZPk+oxJbbIzajWVCDM5ibcIIpBwguL16vVSJ5mr5ab/IK6zkvJNJy5hBOvpXq9VEYxwNwoCZB9xvo1lVo8a5XqHgKHWhafSuTlMxr/auV6uCOLci/OPCkuLJ1vXq9RQBHViRS4r1ephRK3Yv3+1dS+TY6Hh31yvUUcce2e26ntJFVvauwktmyj5fjXa9VtPOSlSZHPFbbIVM8aQMR3VyvV7Cbo89oWXe6m1u91er1c2zkkNF0qE6VJbL2UlxSQontAnlH51r1erPlbUbKw7Lxg9nNsp/Zpjid55miEXr1eryW23bN1UD7UaBaWDpH4xWTY9ABrlep8YJ9DDBgpIsZN9YipDFtB1pxagOsbJ7QEZwChPaA/jF9ez3wPV6qPsRLggTSk16vU4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data:image/jpeg;base64,/9j/4AAQSkZJRgABAQAAAQABAAD/2wCEAAkGBxQSEhUUExQUFhUVGBcYFRgYGBoaHxUdFyAYGBUaFhoYHCgkGCQlKhgVIjEhJSkrLi40Fx8zODMsPigtLisBCgoKDg0OGxAQGywkICQrLCwsLCwsNCwuLCwsMCw4LCwsLDgsLDEsLCwzLCwsLCwsLCwsLDIsLCwsLCwsLCw3LP/AABEIAMUA/wMBIgACEQEDEQH/xAAcAAABBQEBAQAAAAAAAAAAAAAEAgMFBgcBAAj/xABFEAABAwIDBAgDBAgEBQUAAAABAgMRACEEEjEFQVFxBhMiYYGRobEywdFCUuHwBxQjYnKSsvEzQ6LCFRZTgtIXNHST4v/EABoBAAMBAQEBAAAAAAAAAAAAAAECAwQABQb/xAAsEQACAgEEAgEDAwQDAAAAAAAAAQIRAwQSITFBURMUMmFCgeGRofDxIiNx/9oADAMBAAIRAxEAPwC9qxKpuTXjiZ+KDzE0o7NWdVDv1qvbecWkrabVlUE2VG8ibV5O2a7PQTi+grauKaQJJSifzpUI70rwzf28xGsCfaqTiNh4hSiXTAB1nNPKPwp7D9Hkb8x5mPatkMOJL/lK/wDwhKc30iw4n9IDUdlCiaj19P1fZb9foK6zslpP+Wn886ISwkaJSOQqn/Sv02Csj8jGF6XrcUAr9mDvJMct1KVhX3SStwxwB3V7FNJUClQkbxUMcOtsyy6tHdqPWk3K7iqOp1zyHubCXmsCRzknzPyor/gZzfAMs7zJjmLelRKOkGKb+Lq1+ntRbXS4/aQPBUTyzAVX5MlUieyF9EyjYjI1Bnn+FL/4Mx90+ZqMZ6QhZsFTwkGpTDYrMNTPCFGf5Qak3lXn+5RKHo5iNnMpRPVkxFk6+1EJ2kRh8p6zqcwGU5TfXQiY9KQziToUr/kV9Kd/Wo1Sv+RX0plKdU7f7itR8V/QQ3gG3glaZHC0RB0jTdSntmPTKMS6mdwJAHJIMDwp5rGTMGI49nyzRPhTatqoGqvQ/Sl3ZE+A1BjaFbRb+DElX8QCv65p4dJ9ot/E204OUeyhTSNvMzHWJny96Q50hZiyzw+EwT4im3yfcV/QXZHw2SrH6QQmOvYWjiUmR5ED3qwbM6R4d+yHBJ3EEH11rNht0ZhnUVJk5obJsdALCI7yaZDjTjgW00sEGdYmPbvFCcY+gxs2eu1Tdk9I15EpKUki2ptzJ4WE0avpRH2Uq5E/Me1QvwPsZZYr1QDPShB1SRyIoxO2UGDBgyZJG7W1daO2skopKk0wjaDStFg08HAdCDRsFM4E9wodKx10DUAT/q/8hRVCMXdWeHzCf/Gsevntw/ugokS8ZHjXULJm9DzevJXE6Rv9q8jFk3SqToWhZVXM9dXTBVSycscnGXYUN5j+TUB0o2bmQXhZaALg6iQCDyk1P5TxPp9KhelOYMLykz2ZudMyZ89K+rkuAR7KedrrQoDIpfApTmnjImfLhRmE6RYNVnVISrgpJT/UPnUO5iFoBCVKAV8QBIB5jfUY4ylVikGaMMakrOlPay/NfqS9HG/BYHzp9OxsOrRfkoVQ8J0WbdQVTluYgcBJpDuy2eqUkA9ZACVAqTNxMjNzo/Ed8iL+rosyr7a/Aj6UM50Dw5/zHv5k/wDjWe4XZK5Aly/Bw/WpnCbKSCc3WHskAdYsZVcdb0NlHbk/9fyWX/08wu9xzxWn5Jrv/ImBHxKPi5FVZOwlwqc5nQ51W8jXcJ0XUTeSZuCtVucmmpg4/wAX8llPRnZTevVn+Jz6qptbuymjIcbEaQc0ctY8Kr2I6Jm5ISBwEH3NNOdHxFyByAoqLA5ImMT0nwAByhxw9wV/uIphe1EqSVpR1Sd2ZxeY9wShXzqJb2U2Nx8TNNPpNkga2H4cKbYxHNDT+NxCjbEOJJ0QlbmnfJPvvqQ2fhluLbQt15ZUpKbuKvJA413DbIibyvj8hROCSULM2KUrPkkx8qm6ukPTqwLA7OQt1CTmIUsA9o6WJ9JpvaDTZW5lT2c5ygklIA0iaN2U5C8/3QtXoQPeo8psf4q46xhCBuCR4VMYJqFCTuJ8hPrp41GYNEqPAa1J4dVlq5IHnJ9h50Eg2SGx2lLDiEySElfMCAR6ilSO8UDsx8h5MXuAQdCCYIPOpjHYAJfcSVBCEEFxRuEAgGwHxaiAL+tLKI8ZUCsAQokkJTqY3mco5mNOZ3GpBGJ/Zp0jtR3yBx8aitq41KoQ2CG0/CDEmdVK/eNj3CBupptckj7ojjHE+9DYHeFlae11ZyEaifi5ceVKXtR1sNqCiQoHXu3VF4hImU30KSN/EUgKUs5RcCbc/wAjyoOKBuLLgely80G82g358qsmysUFpK7dqTbvJPzrMXiEyE/9x9wKl9k9IVIShvIYSlIJkdwP1rz9fgnOCUFfIyafBoiHta8HbDv/AL1UGOkGaRBmD3+1OjpKgGCTIJSbHUHKd3ca8WWnyx7iw7C4Nvbqbcqsp6QIO/XTWpbA7TQ+MoUM49RxrRGEs0NklUl1+fwDbXIc44BbU7h+feo7bDUsrm5MT4EH0qQQ2Bpv1JuTzJoXazuVpRHCPO3zr6d9El2Z/tTDHMY4k+dxUapvLrrwFS2NWuSpNxutp3UE41nGkK4ceVHFI7Ig/Y+IPVKSIEBQnuUDPuaji1Bg0Vsk3KeKVUlIk33VpijOwjDEJG4GLd9EoxTSsoU0AQACoKIzRaVAkjyiolxcmlld6KiBsnHHRYISlPeNfMm1NjFkdkiFJGXNoSNUhXGIsfDhDGE7RA3b+XfRONxCD9mTxmurwcdU+kJvc62+dBKfJm1cUK4DuopHA6oG7mKFabl1AO8k33AAmfSpZKgEKURp61F4YZnZPA/h7Glk+DkuSU6uDRKS2uQsAyCmYgpB4H6yKGNMZpJvpWdw3GhSoRjNlFrPklSVJSExciTKpj3qIZSCCFWuSeOtWZOJypgzbTu8eFcVikqELSlY7x7HUedDZL0dcWVdlYCVkTBJieAozrMqEp4AqVzVf6VIr2ZhlAAZ24O45gfBV/8AVSMXsBSySh1szuMp5DfQbrtHV6IvB4g9YkgmQQR3ReakdsbTLzhWoCRGaPtqvBPn6UOjYmJblRaVOiSIPiIN6EXhnBbq12nVJ8TpQtHU0O4Y5lcrnwuaXhcXZY+9m9bCm0AttqUQQSIvQ2DVa1FHEth8IAm6gTujv1pGMxSUjIjU/EaHdLgEJSrwST8qEYwD7hhLaiTrIj3ilGvgSpet+6iM8J5/L8muDY2IES2dd5T9akGdhqVGdQSlIuBcnjG7jv8AClbQUhjZiiEK+8sx4D8mn8CMzqZumFRzGg7h3V3F4hDYytJ3RmJk/h4UHgsd1SriURKyBdMWzcr3591Tmm1uGi10TWFcK1KGQDKYPHwp57DyQQVAi4IMEWix3WJFuNE4VKVdpOqt40PA04vD1Ox6LfQu0cMHG1IJIBGo3b6ObANpvw3+VcdQK1troiiilHVqKFajyI4p/NvIkfE4PNdPiPpUt0qWhBTNlKCwk8NB7kVTdndJ8q8jka2Vp58KGNS8BnVEvh8EsOBUHvtSHWYFTuDxwUOFPzNXjkJOBUSweFebbMxF6uydnAxpJvu9acGzN4Qg+FOsyEeMqrODOtgd4n6UpeHNWgYUcEjlHzFdSyNxrvkO2FVbZMU4hiTA1qxqSftKAobEYjLYEXrnksCiQ+JYzAIHwjXn9aERh0pJyiIOvH8zUm86DN54/k0EUhU6gTf8ilb4oZdiV/CTQDcg+9G4oQg98UEmugFsJXTOtPopC0irRJyEpFEYdN/KhxROG1Hn5XqklwTsk8HiyLKTmA07REeVFJ2o0B/hKt++fpUQ0uLxrXn9Lb6ioRvoo5vwyUe22mIQ0BzWo+gio5W0lmdB3AaetCLNJQkmj8MPQFll7HTjnOI8qUXnMuYmkNMkmTeOFOuOgJ5m1K8cV4G3yB2nCqcxNvnTWMx/ZCUggTN9Vc+6mnNZJtfyoNapVf8AsBS7ENvYl2ndj4otvg5ZzIcQR/Ekx6gUyReSac2Rikh9KT9oKA56+wNQmPEgdj7cS2erdJCQqW1DVoi1xvHtflWg4HaUpGaFAjsrTBCvlPrxArOOmWyy26VD4VmeXdUfsbbjuHkIPZOqTcHhINSniUlcSqyU6kfSKiCLpB5xQzpj4DHd8Q8t3hFLQBw9q4sngKtROyo9M8E460F5ZKFBKSDHxkZrHTQbzWXYzDHNI3GCOBHGth6SPEMrvYAq8r/Kssw2Edexhw7ZTmK1hOckCE5jBIBO4x8qtg4kTyptBuA2wtpIHxJ4H5HdUux0rGigR/q9RBqGx2y3mDD7K0XiSOyf4VCyvA0N+rA6GtyxYpmR5MkC5t9JWxdK4kXEKjyKYpSulQBkFU9yQBVRawat3v8AWnTg1gxlo/TYvYHnyMsbnTBW5APP6CkjpUv7iPUVBM7LeUYS2snuBp5/ZjqPibUnnaqfDh9Enmy+ydT0xt2mxPcTHrQeL6TpUf8ADjlUN+qKPCku4GNVCl+nw2H5soZiOkf3UeavlFI2FtBxx/tEZDYiNCbAj0qMdeZb1UCeAufKitgY8LWsZSLIKJ35SZMeKalmhCMHtRbFOUpK2W91oOApBE+/A0CnCqR8QIM2HLlSGHyCDOlSjO2UKsoEeorCrRsdMAA1tG+miZvU6lttfwx4H5fhTTmzRuPn+H0qkZom4shhROGFz3BXsafXs1Q3TypKGFDNIOnDvFV3JiNHRccaTG6loY51xbJ4GhwcNOgcTTfW8KU4k0gIplQjHGX8tjpTOKxQsI8falPNxFNONA7xPvyrnQysGfJMSbH1ignDcmpDLaCPhMjkdflQGICiTYmb6eVTfQ3kGUuo/aiilAXcEEEVJ9Qq0g+IqC6QOmIiBurO+yy6J7Ze2WsW31TsBYEX+13j6VA7U6NrQolHaTNV4KKTap7ZnSxaOy6Mw476Ta4/aFST7PoJBri682a8unORX+kiZaWOKVexrN9iv5NqsL3KWg//AGJ//VaZt4fs1cj86yPGu5H8OvgllX8lv9lNi+6gT6NF/SNjXm8ds9KHnG2sQotOBJSQrttC6XApBICzGZJ30w/sVP7MPIway9Aw/VJewpdUUlZHY61Ceym0oEm1t9/2khC0KQtKVJULhYSUqns5TnBF5I03xaRUL/y6hsq6hLzMoOVbLmYAN/BkS8laGj21xlCYlUHfQjJroWSspi9hokBkYpfZaVmbXhn0w8lS2zDimVZSEqOYgCBekNbOUZUC/lGUhSsOwEKCgShSFoxSkuAgGCkkdk8DVl2b0bdQpPUYuB1TLeR7DBRLeH6xtsqyvIgKStUgpzQdARYjYfRlLKHkYc4ZLCg3KUB6QUl1JWpaiorzZiJ0ypTqDJqs0/ZP44+iqdDHWca/1LTyFLylQ6zDrTITExDsb5vVl6T9EHGsO48lxqWxOVLOUESAq5WTYSfChugf6Njgsd+sDEoUhrrEltLa5GcKSEFajqJB4xlP2ga0DpMmcHiRE/sXYH/aqKKzS3LkEscaZ8/Ol0/5kchQjzU/Etauaj7Uc6aDcr1Ujz7BygDQAUwpwpIUkkKSZBGoPdRC6DxFCaVFIdkjgekyxKXEhWgChY98jQ+lTuE2ghQBBt7c6pGEQVLgAkkgAASSTAAAGp7qniwEIbWmylDtd+uorHHHFmiU5IsrWKGoV6xUoztNY/eHf9apjWK+8I9qkGHYuk+VO9NF9MRaiUe0XJjaiTZQKT31MYBUmxtxBrP28Srj5ijsHtJbZlIvIMg8DOhBnxqUtJJdDrUxfZoq8MggFSUGb6AH0odWDR9zyNVjGdMHFxCch+1BBBPEAp7PKaDX0oe3E+JPyikWlyjPU40Wp3ZiD9hXvSDsdP7w8KprnSPE/wDVI8B8xTX/ADC/vcnmB8oqn0mX2hPqsfouT2wkn7RphWwW0g9qecbqqyOk743g8wfrTqul7kHMhMGxg5Z9KV6bMhlqMTJp/CBPDuiKBcio3/mi12ikd6pHhIB9KCV0nQ660yEHM44hAMi2dQRPrUJYpxVtF45IS6D8UgqISkFRNgBck8qpXSpBbeU2uApMZhrGYBUT3TB7wedbKptvBtKUlMmwEm61GAkE7pJGgtrFqw/pi4Ti3SdSqT3kgFR7rk2rOnbKPqyKUabUJpBXXgq/dVCZ9SN0pVNt0twgCSY50rKohtu/4auRrIOkrYSGCnegzzkqP9Vart7aCCkpScxMg8B47/Csp2vhCezfM3bmOPjRxNOfAJpqJuzIW4204jKrsIICtxOqkncYJ3jwpKkIbCgUuN9lyFpmEBIVOVRg5iF2gmS2OBrKeinT7EYRIbWA60mwSqykjglY3cweFqvuyenWDcSodatlS15il1JITJGYJKbZTGhI36TVXhkukS+SLLGEvLcKQ6k5QklC0XSYbOa4OkSIOrixJyiFNNqX8CcMoZSkFOUyClOSxTpGSRN0rETamsDjc+UtKwzkdYMyVJJKSR1YAEZdEZk2+Cx0pxGAWmVdXNikIC3BZakpWJ60pAypQQItFovU6GFJxSwowtpKSQsZVNStooXlUJP7qZMRCFRUo+CtlQsSUKBjSYIIE99C4bZbak9pCgYI+J1NlBYVAKrf4i/QjRMGtpQykCyUj7ytLybqPfXAo+dl0E4aKctbWLTxoJw17kTyxpw0E+aLcoVxBNhSZCsAvof/AO+wv/yWPRaK0T9IbWD/AFpDSl/q762w4HFwGVlSliHSLtqJSTniL3uaz7om1lx+GB3Yhg/6kGtV6Y7BX+vYbaCE9aGW1IcZHxLSlLygUDVc9ZBSL6QDpXnZJuMk0bIxTi0yiY/ZLrBCXUFOb4VapWOKFCyhcGRxphLUaWq2NPtMJyYJbhYUleckB3Ds/qrDLjqHsOsQFLHWqKgpCiswSe0KVisMwXA2thWYuIa6zBKUsdY6hTqQvDvdpAygqhClABJuNDeGrX6kQnpn+llZbeWngR3j60QnFibo8rfOpJ7YzPWdUjGMhycpbfC8MudbJdF+YMHcTTquiWLAkMqUOKFIWP8AQo1pWXG+pGd45rtAacUyR/mpPNCgf9KY9aUt1iOyXZ70oI9CKS5st1M5mnBGsoUI5yKBW2OFMuemK/yhS3Bx9PxppTieJ9KbWgcKYU2KpyJwOO4lA4+f0oR7agHwpvxA+ZpS2xQbooMeNAmJxS1d1SP6OsPn2kzMEI6xap7kqCY78xRUViFVZf0U4IrxLzskdW2lNjH+KqZ8m1edefq3UTZhXJfem72VOGnQ4lIPi29E+MeQrJen2GKcQVblgHygGtL/AEkrCcEZV2s7eSwkKEqkEdwVVSdUjaGFH/UTE9xrzU65NrVoz0V1Zkzxp3FYVTailQgimYqpI2Rp5f3leZolEnU+ZocGK8twJEkxzrC2bkglau6e+qr0qeyqSqBMQfD+9TLuIUuEpkA7955VWekBMFMXQohQ4XH4U2NtTQJ04tDKC26m0T602vCEaXFRTVjUg1iljfPOvext0eTOIvLG6n2cStPwqUORI9qU3jx9pJ74g+8UUrHYcpHYIVF+yq/jMegqu/8ABLaxQxrhF3Fnmon500u9FN4vCxeQbcY+ZqQx2O2eGx1Ule+zhj1AHgDQ3r0BwZBKoZTRJsKKd2gj7KCfAj3pjE7UWqyUJRH53U+4XaIGD3qMULicalEhsZjx3Dx3008Sr4lE927yoV7upJ3RSKJroKrNjsOVG/XIPODb2rccc72XCpxYR2xmSEEtgJSFIQnqyVGR1kHtWkEjsjC+jOJQxjMO4uyEqbKjwEAFXhrW8u4XsqeZMqWAogFKkuggAAFRyjNCRMx7jzc3hmzGRHSLYbb6XS8lbiVqSgu4dWVzLlVAUGxlchcCHAUjrSRGUVFo2A/Kgy6nEIfWXHusCmHAnqXsGUpcQlTWaCtQug/sxYgzVochJzXw60h4zPYhsJEuEfZhxSkgyBJUQCAA8Q7cPNAoOdK1NKI7CQJKsnxEk4gkEC5gXgmQ5SMHhHMEh1sIxoCkYZDTjwzgIbLyjlcwjL7aEy6MqVpVqZtAGf8ARVa07Tw5BIUcW0FlHZkF1IXISBbW0ARqItW77OxreVSWVkFJYlJlRRJTDcoJMQC3pY6k3qQwCkCFuraK1qIaUYBKbhsIUoBSyUkSbzNrUTrJisK6RqBxL5Ghdc/qNboKwLajmZ1auKlHzJNbdF9zMmq+1ACzTBNLcNNTXpGBCHDQD6qLfNRzyqRstFAWJVrWj/okwuXDOOW/aOGOMIASJ8Sv8mszxSrVr/QJnq8AwPvAr/nJX/u9BXlayRuwIh/0u439m0194qWfAZR/Uqsx2TtReHWFJ03jcedWv9KuKzYsJB+BtKeR7Sj/AFD0qjLrNBcF5dmhkMY5EpgKi43g1V9p7EcaOkidRURhcSttWZCiCOFW3Z3SlLgyviDHxcaVpx6CmpdluXh3kyAoK4SIidOdNOYfIMy5J/OlSb5g8e7d4DdTLzQMZ5Pdp7VjNdCtm4tsKuBN4Mg8LCLb6B6YYBCmlPJuuwJBtHCOe+iP1aScpKQbEbo3CmdobLHVKvut8pox+6xX0UAa0+imFCDTrZr3cT4PMyKmPCnm6aRTqa1pmaQ+mnBTCTS81EU4o0M4afKqGerjkhh1VBu0UqhHzUZlYj7HaQkjVPZPhpV06J9KlMJDTqS6xIITMFsgghTatRGsacqouBeynu3jjUyhA+JJke1SUVKNMo5U7RvmzNpNYuFtOJcbJIUgjttpKANCZTcHQXzG5iuMYhHVBDYfbyuOkBQdmV5lAK0XfrkqCQDGWPsEpw/B4lSFBSFKSoaKSSCORGlXDZ3Tl9OXrkt4gJIKesSMySLylQ0NhczpUp6R9xGWdeTSjiXerzBtD6woqBSUXRdxASFFJCjlSkToVA9oJMjfq6AhSSytCUda3ZS4U2sqSqS4mbpbQbX7UJkQpVfw/TTCOR1jbrSsuQ5QhxOWCIhc2Ez8M23iQbVhul+DXcPoHcqU/wBQqDxTXaKKcX0yVefBaK9AUFQ7rTWBvqrZtt7bw/6s/lfZJ6pwJAcSSSUkAAA8YrE3FVs0afLM2qfSGHDTK1Utw0Os1vMiG3V1HvminVUG6sVOZaCI7HaVdMD0hebASFSlIgBQsALDTTSqk0wXHBwm3OpTZey3VPoQ4ISokqg6hIkjxsDbfXk6hps34eEQ/SHGqefW4oQVKJjlYa9wFRRo/bC5dcPFSj5k0BSR6GfZ6lCkgUquYDbME0VdpWg17+ImaICArtTA3T9b151QiEgQOHvTWaTBMescedeYrZ6B7rAnv5U089mBAFJWBvryAd1VEZn+1cKW3CDMG4nhw8KHSau+1sAHREdoxAvfWOXP3qpYvZy21EQSRu3jmBrzEivT02VNU+zBmg0ziDTqTQiFU+k16EWZGh4Gl0yDTlPYlCVmmnBS1Gm1Gg2FAzlDFsqIAEk6CpfDbPW4YSk34/j/AG76tGytgpaEqTJ8/P6ac9ax59RGPBpx4nIzxlMEjgSKk8I4U6afnSm8axDq/wCInzpxqjjdpAmqJFtSToafSCKj0CiWXCNL1rTdGdpBiV04ldM9engRb86U4RAB3KmLg6a6G1FNE2hZVTajSgLT+fKkFumsFDCzTDhohaRxppwoGpo7kgpNgDl6bOH3qsKdxGOA+FN+JqKxbqlfEZ7t1RyT9FoR9knsFwLxCcvwoSpR7z8I/qNWdK4xTEjVDyZ7z1ZH9JqudB2+06rdCU+eYn2HnUj0px3VdSRqlef+Xsx45z5V4+V3M3w4RVOkrGTEODvJHI1F1eOluAGIbTiGr2vG8a+lUiKaDtHSXJ4UqvAV1IogNudtIJV5+9eS33juojqAQSSQTxGu+PzwpsNZRdWm7nXnI3MHdRxF+I08KcYw5ItIHGuqevA1p51ayJzFINje976eFNYtAOLcyHs+Kj7CoR/Io3MgnU1Yf1ZCRIknfmJv8qDfaBsUAUUxXEr72BCjuPMSfPX1ptOye4+Ch/uHzqwHB78vl+FMuJKeHj8uNWjqMkemSlii+0Qa9mQdVeST6hVdGzu9c/wpHrm+VTyJFLJT/wB3Hu4Ruqq1eX2J9PAg2tjTx8T+HzqVweyEJuRyi3rr60WyRXVr3mllnyS7Y0cUF4EFtCfhAE+9dGKI3nhSARJNeQJtUxyjY1XbVzNcaNFbbwxQ6RFjcUI2a9PB0jHlCkmnkUOg0Q2a2royMeTS8tIBpYNEU4UCkKTTlIUaKR3IypNMOin1Uw/pXMKAXjQGJNGOmgnBJArPllwWgi49CsMeokD41qN+6Ej2qJ6cPftQn7qUjxNz7irZsXDFtltP7snxv86z/pViesxLh74/lhI9hXlLmVm5qoh3RTboaJac/wANRt+6TT/SPo//AJrVwbkD3FVNVWHYHSBTfYX2kcOHKjJVygJ3wyEW2RqDf+3yNJAq6bQ2O2+nrGiJN/71VcRhVNmFCK5SsDVG543aGqW2yOJsbEaTeN3lTa2BlkCJ/N6JYaIkmN3wiPOTevPI3zWHd7PZhhjW2v39kQy3lPaA0NvzppTz2IECANIIv3a0NtJZQZB+L076DQ4eYnefOm7MmSHxyoLknhG/fNOBJnQxy+tNIfG4b6U7irb6Ig8ojQyCeFNrZSTJ3UwhwzrRKVWrgHG2QQdKbU1ItpviPyaWvS1MoUsEiBpaSb91qJ1HG8Kbi1p1MafOhsVIG/wo5Y7o+XlTfVTqDupkxWgRsWzWjQXG7iKfaRItEm9Icyz+beFF4VkTIUBABgjWiAjNv7J61EpHaTzv+fzpVNSIMEQeFaY4ZsNKgNsbA6ztIEKrTgzbeGQy475RVxTyDTbjSkHKoEEV1Br1YSTXBhlFoKBpSTTKTSs1UsnQ4VU2pVcUqm1Gus6jpVTKzSzTKzSykNFAbzdE7A2cXHgPPuG/50vDsFxWVCSomrpsjY/6sibFZ+I/IVg1GVJUa8WO2SL2VCSpQskT5Vjm0pLhJ361q+2HpwzhjcR4jWspxCeNYsbNM0BRShS8lcIqtkg3Z20nGjKSe8casmH2uw+IeASfeqehVepHFMZSo+g1qihluEyJ4nyr1erzZPk+oxJbbIzajWVCDM5ibcIIpBwguL16vVSJ5mr5ab/IK6zkvJNJy5hBOvpXq9VEYxwNwoCZB9xvo1lVo8a5XqHgKHWhafSuTlMxr/auV6uCOLci/OPCkuLJ1vXq9RQBHViRS4r1ephRK3Yv3+1dS+TY6Hh31yvUUcce2e26ntJFVvauwktmyj5fjXa9VtPOSlSZHPFbbIVM8aQMR3VyvV7Cbo89oWXe6m1u91er1c2zkkNF0qE6VJbL2UlxSQontAnlH51r1erPlbUbKw7Lxg9nNsp/Zpjid55miEXr1eryW23bN1UD7UaBaWDpH4xWTY9ABrlep8YJ9DDBgpIsZN9YipDFtB1pxagOsbJ7QEZwChPaA/jF9ez3wPV6qPsRLggTSk16vU4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3" name="Picture 7" descr="C:\Users\esoc\Downloads\Chemical wa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43858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5104018" cy="3528392"/>
          </a:xfrm>
        </p:spPr>
        <p:txBody>
          <a:bodyPr/>
          <a:lstStyle/>
          <a:p>
            <a:r>
              <a:rPr lang="en-GB" dirty="0" smtClean="0"/>
              <a:t>Many chemicals can be washed to waste.</a:t>
            </a:r>
          </a:p>
          <a:p>
            <a:r>
              <a:rPr lang="en-GB" dirty="0" smtClean="0"/>
              <a:t>Some need to be treated first</a:t>
            </a:r>
          </a:p>
          <a:p>
            <a:r>
              <a:rPr lang="en-GB" dirty="0" smtClean="0"/>
              <a:t>‘washings’ from glassware are fine, no matter what.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7422" y="0"/>
            <a:ext cx="38431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Down the sink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433" name="Picture 1" descr="C:\Users\esoc\Downloads\file000920525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85860"/>
            <a:ext cx="3053957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4929222" cy="3701008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GB" sz="3200" dirty="0" smtClean="0"/>
              <a:t>Where possible, use substances that can simply be washed to waste</a:t>
            </a:r>
          </a:p>
          <a:p>
            <a:r>
              <a:rPr lang="en-GB" dirty="0" smtClean="0"/>
              <a:t>If not possible, reduce the quantities if you can</a:t>
            </a:r>
          </a:p>
          <a:p>
            <a:r>
              <a:rPr lang="en-GB" dirty="0" smtClean="0"/>
              <a:t>Mixed waste bottles are not a good idea, particularly in a classroom.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71736" y="0"/>
            <a:ext cx="38716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Organic Waste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0" name="Picture 2" descr="http://www.brainscape.com/blog/wp-content/uploads/2015/03/keep-calm-it-s-only-organic-chemistry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55148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4318200" cy="4104456"/>
          </a:xfrm>
        </p:spPr>
        <p:txBody>
          <a:bodyPr/>
          <a:lstStyle/>
          <a:p>
            <a:r>
              <a:rPr lang="en-GB" dirty="0" smtClean="0"/>
              <a:t>SSERC don’t like them</a:t>
            </a:r>
          </a:p>
          <a:p>
            <a:pPr lvl="1"/>
            <a:r>
              <a:rPr lang="en-GB" dirty="0" smtClean="0"/>
              <a:t>Possible mixing of incompatibles</a:t>
            </a:r>
          </a:p>
          <a:p>
            <a:pPr lvl="1"/>
            <a:r>
              <a:rPr lang="en-GB" dirty="0" smtClean="0"/>
              <a:t>Needs a good record of contents.</a:t>
            </a:r>
          </a:p>
          <a:p>
            <a:r>
              <a:rPr lang="en-GB" dirty="0" smtClean="0"/>
              <a:t>Especially not in classrooms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7117" y="0"/>
            <a:ext cx="3702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Waste bottles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50" name="AutoShape 2" descr="data:image/jpeg;base64,/9j/4AAQSkZJRgABAQAAAQABAAD/2wCEAAkGBhQSERUUExQWFRUVFBcVGBgWGBoYHBQVFBQVFBgVFRQaHCYeFxkjHBQUHy8gJCcpLCwsFx4xNTAqNSYrLCkBCQoKDgwOGg8PGiocHBwsKSwpKSkpKSkpLCwpLCkpLCkpKSkpKSwsLCkpKSwpKSksLCkpKSksLCwpLCksKSkpKf/AABEIAJUAyAMBIgACEQEDEQH/xAAcAAABBQEBAQAAAAAAAAAAAAAFAAMEBgcCAQj/xABEEAABAwICBgYGBwYFBQAAAAABAAIRAwQhMQUGEkFRcRMiYYGRwTJSkqGx0QcUI0JTcvAVM0NigqIWk9Lh8URUY8Li/8QAGQEAAwEBAQAAAAAAAAAAAAAAAAECAwQF/8QAIxEAAgICAgICAwEAAAAAAAAAAAECERIhAzFBUQQTImGRcf/aAAwDAQACEQMRAD8ArKaerFqRb0at22lXYHtqAtAJIh+BGXKO9aiNSbJowtqc4xIJ3Yb8VxxTezVy8GH03p5lXtWlUjTLC6nQtWw1rSOjDi15kGCfSG1u3Qi+gqrTV2X06QBADNmkwAuAkmc2kjHZPDAo09G745xjZl1rVKJUH4gccPFavp3RwqW1VgaJNN0QAMQJGXaFjtKoe9XKOJyp5Fqo6uXX4J7y35p1+rlz+GBze0dnFF9G1w3ZuDshpqscXQZ2a9LEuORAcR4FBbmi4iNl0HbDd+0x9UODhG4PaTHak3ijs4/j5urpHLtU7g/dYMs6jd5gb968bqjXJImlIOyftBg7gY3rxls6CwNJkMY0ZTFV1RmJyg7WPYpLaxFRzyAHbTapaGEFuy6m973ECHYl4HDHOULk/RpL4WPkGXGp9QzNe2GyQ101fRcTABgYHsKq2lbB9Cq+k+NphgxlkCI7iFpLnU3Cv9q0BtU1qc0yQA7EuqYdemdsg4YKl689a5FTZ2elo0n7PCW7McsFonZx8nFgrQEpOU6m7BD6QUxiOzAsbvo9u6jQR0YBAIl+4iRkEwPojunHGtRHe8+S03Qbtu2ou40me5sKTcdVjjwaT4Ala4pInt0Y876O2Np9I6+pbG2WSxj39YTLQBiYgzyXTtSLVph98c4llEkD0TJdMBsPaZOGKsGiWPo9G6rTIY0iqQJf1a9BzC4gNz2gJG7aXFei8VarugqBtWnVa1gYTBq0KOyzAQBII7lzvkfg9RfE47abf9RDsfo7tX1XUxcVy5sgnowGOLY2g1+RIkeKMU/ortRnUrHvaPJTtD21SlchjW1Q0s+3Dm/Z9I1jQ2rTfltOIII7Nys/QldHG7Wzz/kQUJUih6X+jq3ZRPRdJ0h9EufIaBi5xAGQaHHwWcgY4HCfNbhrDRP1WuRLT0L8QMfRO+OYWH06SczOI/Qbij+jWIXZ2hJCtGi9FOOQSss6qkBq9Ui90e8DIpJjKNaWtSnUbUaOsxwcOYIPktBP0mvOVqBzq9/qrGX6fpesfArwaw0vWPgVypSXRo0mam7W4SIsaIiYmod+GI3r231vexzXMtLdrmkuB2nYF3pHNZYNYqHrf2ldt1koet/aU6l6Kv2zYB9IV0f4VDxP+pVkaPc5xMASSYBECTMDHJUtms1v6/8AaVIZrTbev/aUNSfZGjTNGaRuqbG02PIY3IfZ4CZ3mUZt9J3Rzc4/5XzWR0tbLUfxB7J+Sks1ttfxG+B+Sew0avdaUuADsmoTuA6M49uOAQyppK+gdapO+DT92Kog1gtjEVG49h+SVPTluM6rR3H5J/6PXouNxpG+A/e1B3s+ar2lKdWs7arPc9wEAuLJjOM0Mr6dtT/GZ+u5QamlaG6szxTSJYYZoz9S35qUzRzYz94+arjNK0PxafinRpmhH72n7SKJLrT1tuaFJtOm+mGsbsguDSYHHrKJV+kC+/7ikOTWKl3GlKJyqs8VBfeM/FZ7QTtiLvW15vT/ANW3u2B/6pl2t94c7zwe0fBqpX1qn+Iz2h80vrlP12e0EyS3VNZ7k/8AWO/zT5BdN0zWOd4f85/kqeLyl+Iz2guxfUvxGe0nYqLmy4c7B10CDntVahBUi20ZT/Gt/ad/pVJp6Soj+Kz2lMoaboD+IzxT0CNDsrBgI+2tsP5z8lbtH6Rp02/vbbmCVj1DWG3GdWn7Sn09Z7b8an7QVKh7NWutOUiMalseEvI+ASWS1NP25yr0/aCSGi02ZG8ptEGaPlSaejeKxyAC9GuujRo2AXJsuCMh4gfZXsIqbBefUUZBQLC9lEXWCb/Z/Yiwohip2ldC4PrHxUsWI4FI2g4ItDohl84kykpBo9i86IcEWFDCSf6IcEuiHBOxEeF4QpBpDgvRQCLERw1IhTKQ2TI8knAbxmiwIJC8LVKc0HcuDSHH3J2Ij7KUKR0A4heGl2hFgMgJJzoeSXQH9FFgNgLxOiiV6ixh9l7S4n9dydbdUvXjnCAMGY4FS3UwWjIFZP0WqoMPFIxFVuOOQw7Diuqdsw5VW+H/ANKt17YtgkZiR2r23th6TsBPeqpCstB0dwqM96edoR4PpMxE5nLwUClc2n1eptB/TYdGGt6vaXvLsO4FBn1CBLSQRwJxCVBZaf2FU3bJ/q+YXB0DV9SeTm/NVtmk6oyqPH9RUmnpyuMqrviqoVhd2hKv4bvcfgU0/RjxnTf7JUNusdefSB5tHyXX+K6zdzfePgUtFpWdvs+IPgfMJs2bVLp661AcWB3eU9/jAPB2qEdsg+AIQLoGfUxuSdZ80WOstofToHua0/Ar1ulLB33XN7neRTaADCx7F39RCOdLYkdWqQeBc4fEJ2nZWzh1bkctpnmgRWzZhMvtArZ+w2H0awPh5FNP1ZPrtP8ASR8JlAirfVd/6jcFybT9dpVjfq6/1mZzmR8QuXavvHqn+oYp0Irps/kuH2vxjuCsH7Bq4dQ+IPwXg0Q8ESx2HYShICuG2Xgt8u9WKraDgQe1pChvtSPBCtg1QJFv8EkTdRPuSToCPd2ezU7D54ozq7o4VKzaWMvBaCIwfsu2Tj24d6m1dEz1jhEwOfHgurUupO2qQhwGcZSCJ54qAKzVpuGByBkc+xMvYYjvViudHufBIg5YDd2xmmrjQ4plu3iJiQYz3ok6NIVf5Eahq69zWuL2hpGGZwPYol3YhhAmZkH/AI3K50NCtLQ0OeWgYDa3ZoXpPQzQIbA6wx4GeKyzfktwjdIqD7B7RJGCftLfaB4hHtLURsHefLLFc6BsW7JJEu8uShczcHI3fAo8iiAabDtRMLqpbEGDjPxRq70dJcSNmCO75IhT1fa8bW1LQYyIJwn9c1rH8towcsbiVela7WJy+K7rtCPaQtwMAIAQroNp2yVo3SsiMXKSXsGiIMpsN3iPFXfRup1F9PafUh0YADPtHFVi7tadKs+mSDBiTIlZ3qzoxyl9TaVeSCKZIwBPJcGmeB8FJZdMa8tBz+KnUXE5LSNs5+SKi2kwLgBJwnJJldwxa53c4/NT6lLbdGyRuxUWtQ2VvJYR35ME8meN07VacKr/AGj5qZT1guM+kJ5gHyQR29TmkFghRaRQUGtdcZlh5t+Seo641N7GcwXDzQanRLjEdqlWtOD6MwJWd0Og+dbi0YieT59xCdp64tc2TTd2+ifigTarcNpojHPnuUaq0Bx2cj39yMx0WYaw27s2eNMeSSA0LYRMjPAbx3cElWbJZfjbB2cqRaWDW7WMh2QiA0gyOY7E1SrSpbH4IexoaurZrsRnw9Ed0IXpjRb304YJMboHcjVJgcTLg2OKkN0a85Oae9SoIpyM30k292Axwqhow6rTjzLcwglHabUAO0Md8jvg71tNOwqD7vgQV3Rph2YB5gH4rTBUTbKvU0MH21N4fLycQBiBsB8k7zjC70LYNJlxMAmQMJMSMssQPFXKno9nqt7gFKo2bGiNhscCJA7R29qz+uuhuTbtgGrq7SfUmk4FpzwMtEAQZzOa8vrANAaBAG79b1Y6dNowAA7BghmmmQrUaFZRNLWpnASTgAN/JDtYtXalCnSJnbe/rBuYGEMHbnitU0Pq8KY6eqOv9xp+4D95w9Y/BQ7mmx9du3EEwCcgThidyVUVHZXtV7P7ABzngsc93rdXFwEzuETuVK0xoNzqtWtTa4gucdl2BE8CMDyX0UNGWrGtaSwAteJAknabs5BB9LaItKFJzXVGlxHVAEuJIwEd6vHyRZ87UtBVqh2hSc0ZyQWgb8C7NXK00D0VEF4678SPVG4K5WVA1MXSQ3CN0jcFE0vYF5j4eSqNKSbFK6dFMutG75x3TvQu+0Y8sMtLQTDZGZ4DjzVsr6DLSDDiZjFsAd6dv7GaVMHEdKzLnOG/vlX8mcZzTTsz4U4x2qM/o6t3Dm9Wi5zXfeBEYE5E5Kdo/QtSjIqQC7GAQYjiRz3LShTa5oxmBG/dx4qpaw3bKVUTMFpyHauaT8G6K0WEVXng2Tyle2bqpkUwXTmIkR2o3qjFW5cYgOZEHHCd6slfQjaBmmAwvMngIzEdvFZ5JSoeLaM+uqzwQHtALWhsERgP+UzTdKuWktW3XBLtuHNEAQACeJMyq3b6KLarmuzZM4zknkn0KmP0rWW8ThA7B28Ukf0JZB7gZBDSCROJAIJACSpKxWO20jAGQFMp1YVJ/bFSmYdGOImRI4ghT7TWjDFh5yCkrRWmXG2uNkzAPYcipLLtoP7sA5y1xVZtdYaZPWwHEgiERZpGmT1TI4hVn7FRYKV+3/yNx3EGF3TeNowcJwQilVB3+SlUap4pqSYqLDb1RCktcglGuVMZclPJBRNe6DKe0TZdLXa4t2mNdBxHpEGMDmh1at1UT1Xrsb1nva2KjTBMSCDihPYUH7/Vs1MRUI7HDzCrmk9Q6xGBY4DtIlW2ppWlUjo7ljSOBaQcsweXvXbrl5A2KtImDiRmZwyPBW0noE6dozgav3FBr5pVHTlskOyBygoJTp3NSq2lTtaoLjBqVWFrWje5x3gc1swdW2hPRmnvOO1EZxkqhpLWp7X1GNA2Q6M+Gfcm6UVHwhSbnJzfbItWzbTOw3Ju/KTGJjiVEqWfWDgYIM8QvNHX3Sh5Jkh5B7xKlo7QA69t3ObEj7uMGerPvxVY01oi6cA2lsANdth21iXDESCIhXOqoVQqcUBUv25fMb9pYFzhvpukSc8BKAV6Nxcv261E0wMGt2Th2md60YnFKox4za4cwU8UBStB0uhqE79khs73TgFbW6Oq1Nkhr6m4xidqJOG7BdYHMDvA9ynWt49vouIjh5xms5cSbtl5MBNouYx1XqkbRGyfSECcW5iRkUD0XQZVu6stBBD5xOMuEclcK7gZkCTMu3nvQvR2gGUqjnhzjtAiCGiJO0cRiUlx10GVgW91Wq03SyXDcBg8dkfe5jPsXqujX4QYcMwHZg9jkk8WSUzSeqrK4BIjZBAMwfDgq3fajPp4tfyn/ZaQ1sjBM3LZgcO9Z3RTRk5tLlhwk+/4rpmmarPTpg8wR8FppsgcwmquhWuyAHMJ3+hbRSLTW9oza9v5TPuKM2et9P8AEA/M2PeplfVFjyeqznGfeh11qC2CRI5H5pJL0GTD1tpsOGDg78rgiNvpIAYudP8AMJ94WdV9SajcWu8R5hM/U72j6Lndzp9xRigyNWF3IwLHccY9xTgunREEcuCypms93T9Nod+ZnmEQtfpBj06bh+R3kUYjs0F5pxiY5g+SHGyDz9nXxiYBiO4oHb680XZvLT/O3zGCKWum6NT8N/5XCTPYU6GFLStdU/3dZx5OPkYXlOpUc50txMkunCTvhNULhjPRDmjhmJ7ipjNIcHDvRsB3Qdv0TXjMkhxJ3mIRMVkNF1JwAHLfzO9diqTuWkZUqYmibVqiFDe5Nm5C46UK7RFHm1iDwM+CmtvSCdms2CSYcDhJOAKHlckJgFBfPOBp03wB6JGPGJSpuBdDqBaTwynmEK2V61xGRI70ATndCS6S9pHHeInaE7o+C5ZQYZ2KkxmO6e/co31x+908wCufrn8rZgiQIInNMCQ2qvVAbVSU0wGbRxIzUttNRLXJT6S5jU9FGF6KP6+SdYn2s/XBMVEJ1rwwj3JdAppakGgpk0Qzb9ibdYNO4Il0XFcBiYmgXU1dpuGSGXWpNN2EDtwVt2YGG/4p6nQ4jmU9CM4uvo5G4eCDXP0fPGRI7lsjKPAro24OYVUBiA0LeUfQe8cnH4GQnP8AEF5T9MB/5mebc1slTRbDm33KBdavUz/wgDMqGvcYPpEHix3kUXttfaRzqPb+ceYlG7nU+m8Tsg93kgF59HzPutLZ4IHYattYKdTJ7Hd4x96kNuBwI5KiXmoL2nqu8R5hQf2feUT1XO/pcfgUaHZpoqjc7xXQc7diszp61XVPB4Dvztj3hT7fX316Xex3zQFl9NU72pNrjfgqvba90Tm97PzAkeOKL2uslJ8bNSk7v2T8QjY9BPbB3rgxxUu0v24zTBBEYHcdy8c2g7GHMJ5+UoyYqRBckuqtAT1Hh3eD7sCkp+xhSPbKnhHAQpjEklmWSqbITkYJJJoR2Qu9mAkkmM52JXrW4r1JMhjlJuPuUlrPmkkkuxDobuSFJJJMEebGBxXL2pJJobGnUwQoz6eJ7AB44pJK2SNVKIOfGEPuNHMO4JJKGANrauUjJj9FCLvVOg4SWjwj4LxJSNAS91Qp/dc5uXb7igl1oUUyZO1HZHvBSSTT2ArNrgfs6lSmex5+GCljWy7onZ6bbAw67Qf90klq0IlUdd3vID6bDJzbLfmkkks6N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 descr="http://ehs.virginia.edu/ehs/ehs.images/training_bo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2071702" cy="4515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4000528" cy="3816424"/>
          </a:xfrm>
        </p:spPr>
        <p:txBody>
          <a:bodyPr/>
          <a:lstStyle/>
          <a:p>
            <a:r>
              <a:rPr lang="en-GB" dirty="0" smtClean="0"/>
              <a:t>Substitute where possible.</a:t>
            </a:r>
          </a:p>
          <a:p>
            <a:r>
              <a:rPr lang="en-GB" dirty="0" smtClean="0"/>
              <a:t>Reduce scale where possible.</a:t>
            </a:r>
          </a:p>
          <a:p>
            <a:r>
              <a:rPr lang="en-GB" dirty="0" smtClean="0"/>
              <a:t>Precipitate to reduce volume.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57422" y="0"/>
            <a:ext cx="4195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Inorganic waste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382" y="1500174"/>
            <a:ext cx="46246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4818266" cy="46434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In the chemical store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Solvents in the flammable cabinet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For 12 months – though it is very unlikely any regulator would kick up a fuss if it were kept for longer.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91775" y="0"/>
            <a:ext cx="3655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Storing waste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DSC_0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928670"/>
            <a:ext cx="3432048" cy="51618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976</TotalTime>
  <Words>639</Words>
  <Application>Microsoft Office PowerPoint</Application>
  <PresentationFormat>On-screen Show (4:3)</PresentationFormat>
  <Paragraphs>58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Disposing of Chemicals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Storing Chemicals</dc:title>
  <dc:creator>Chris Lloyd</dc:creator>
  <cp:lastModifiedBy>esoc</cp:lastModifiedBy>
  <cp:revision>60</cp:revision>
  <dcterms:created xsi:type="dcterms:W3CDTF">2014-01-27T10:12:23Z</dcterms:created>
  <dcterms:modified xsi:type="dcterms:W3CDTF">2016-05-20T09:49:52Z</dcterms:modified>
</cp:coreProperties>
</file>