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9" r:id="rId10"/>
    <p:sldId id="270" r:id="rId11"/>
    <p:sldId id="265" r:id="rId12"/>
    <p:sldId id="268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76727D-A0BF-49DC-B103-5023EA8B6741}" type="datetimeFigureOut">
              <a:rPr lang="en-GB" smtClean="0"/>
              <a:pPr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452CB8-2688-40B6-B138-A4546DA7B6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772816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002060"/>
                </a:solidFill>
              </a:rPr>
              <a:t>Separation and identification of amino acids</a:t>
            </a:r>
          </a:p>
          <a:p>
            <a:pPr algn="ctr"/>
            <a:r>
              <a:rPr lang="en-GB" sz="3200" b="1" i="1" dirty="0">
                <a:solidFill>
                  <a:srgbClr val="002060"/>
                </a:solidFill>
              </a:rPr>
              <a:t>u</a:t>
            </a:r>
            <a:r>
              <a:rPr lang="en-GB" sz="3200" b="1" i="1" dirty="0" smtClean="0">
                <a:solidFill>
                  <a:srgbClr val="002060"/>
                </a:solidFill>
              </a:rPr>
              <a:t>sing paper chromatography</a:t>
            </a:r>
            <a:endParaRPr lang="en-GB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7971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Kate Andrews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Lorraine Bruce</a:t>
            </a:r>
            <a:endParaRPr lang="en-GB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Ninhydrin </a:t>
            </a:r>
            <a:r>
              <a:rPr lang="en-GB" sz="2400" dirty="0" smtClean="0">
                <a:solidFill>
                  <a:srgbClr val="002060"/>
                </a:solidFill>
              </a:rPr>
              <a:t>– harmful if swallowed.  Skin, eye and respiratory irritant.  NOT a carcinogen.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Spray in fume cupboard; wear goggle and gloves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Some amino acids are irritant and harmful – those in protocol are low risk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5010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</a:rPr>
              <a:t>Risk assessment</a:t>
            </a:r>
          </a:p>
          <a:p>
            <a:pPr algn="ctr"/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A risk assessment should be carried out by the technician preparing the chemicals and by the teacher supervising pupils carrying out this activity.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908"/>
            <a:ext cx="5554216" cy="34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05064"/>
            <a:ext cx="64208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47010" cy="518621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7000" contrast="10000"/>
          </a:blip>
          <a:srcRect/>
          <a:stretch>
            <a:fillRect/>
          </a:stretch>
        </p:blipFill>
        <p:spPr bwMode="auto">
          <a:xfrm>
            <a:off x="1066616" y="1412776"/>
            <a:ext cx="68897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68952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Paper chromatography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Separation of coloured pigments e.g. plant pigments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Separation and purification of proteins from a mixture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Pharmaceutical companies use paper chromatography to analyse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  different compounds in drugs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Pathology labs use paper chromatography to detect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   presence/absence of chemicals in blood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  Sugars, amino acids, lipids and nucleic acids can be separated and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   identified by spraying with appropriate reagents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Resources  (Prices at December, 2015</a:t>
            </a:r>
            <a:r>
              <a:rPr lang="en-GB" b="1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From </a:t>
            </a:r>
            <a:r>
              <a:rPr lang="en-GB" i="1" dirty="0" smtClean="0"/>
              <a:t>Scientific and Chemical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Ninhydrin spray (240ml): £58.46</a:t>
            </a:r>
            <a:br>
              <a:rPr lang="en-GB" dirty="0" smtClean="0"/>
            </a:br>
            <a:r>
              <a:rPr lang="en-GB" dirty="0" smtClean="0"/>
              <a:t>Chromatography paper (20x20cm) £33.75</a:t>
            </a:r>
            <a:br>
              <a:rPr lang="en-GB" dirty="0" smtClean="0"/>
            </a:br>
            <a:r>
              <a:rPr lang="en-GB" dirty="0" smtClean="0"/>
              <a:t>Amino acid kit (contains 20 amino acids) £63.71</a:t>
            </a:r>
          </a:p>
          <a:p>
            <a:endParaRPr lang="en-GB" dirty="0" smtClean="0"/>
          </a:p>
          <a:p>
            <a:r>
              <a:rPr lang="en-GB" dirty="0" smtClean="0"/>
              <a:t>From </a:t>
            </a:r>
            <a:r>
              <a:rPr lang="en-GB" i="1" dirty="0" err="1" smtClean="0"/>
              <a:t>Timstar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Capillary tubes (</a:t>
            </a:r>
            <a:r>
              <a:rPr lang="en-GB" dirty="0" err="1" smtClean="0"/>
              <a:t>pk</a:t>
            </a:r>
            <a:r>
              <a:rPr lang="en-GB" dirty="0" smtClean="0"/>
              <a:t> 100) £3.64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Chromatography containers</a:t>
            </a:r>
          </a:p>
          <a:p>
            <a:endParaRPr lang="en-GB" dirty="0" smtClean="0"/>
          </a:p>
          <a:p>
            <a:r>
              <a:rPr lang="en-GB" dirty="0" smtClean="0"/>
              <a:t>2L tall beaker (code: BEA 030 080)  £6.99 each		                 </a:t>
            </a:r>
            <a:r>
              <a:rPr lang="en-GB" dirty="0" smtClean="0"/>
              <a:t>    </a:t>
            </a:r>
            <a:r>
              <a:rPr lang="en-GB" i="1" dirty="0" smtClean="0"/>
              <a:t>Scientific </a:t>
            </a:r>
            <a:r>
              <a:rPr lang="en-GB" i="1" dirty="0" smtClean="0"/>
              <a:t>&amp; </a:t>
            </a:r>
            <a:r>
              <a:rPr lang="en-GB" i="1" dirty="0" smtClean="0"/>
              <a:t>Chemical</a:t>
            </a:r>
          </a:p>
          <a:p>
            <a:endParaRPr lang="en-GB" dirty="0" smtClean="0"/>
          </a:p>
          <a:p>
            <a:r>
              <a:rPr lang="en-GB" dirty="0" smtClean="0"/>
              <a:t>Chromatography tank (code: CHR 100 010)  £12.06 each	                 </a:t>
            </a:r>
            <a:r>
              <a:rPr lang="en-GB" dirty="0" smtClean="0"/>
              <a:t>    </a:t>
            </a:r>
            <a:r>
              <a:rPr lang="en-GB" i="1" dirty="0" smtClean="0"/>
              <a:t>Scientific </a:t>
            </a:r>
            <a:r>
              <a:rPr lang="en-GB" i="1" dirty="0" smtClean="0"/>
              <a:t>&amp; </a:t>
            </a:r>
            <a:r>
              <a:rPr lang="en-GB" i="1" dirty="0" smtClean="0"/>
              <a:t>Chemical</a:t>
            </a:r>
          </a:p>
          <a:p>
            <a:endParaRPr lang="en-GB" dirty="0" smtClean="0"/>
          </a:p>
          <a:p>
            <a:r>
              <a:rPr lang="en-GB" dirty="0" smtClean="0"/>
              <a:t>Chromatography tank lid (Code: CHR 100 500) £15.60 each	                 </a:t>
            </a:r>
            <a:r>
              <a:rPr lang="en-GB" dirty="0" smtClean="0"/>
              <a:t>    </a:t>
            </a:r>
            <a:r>
              <a:rPr lang="en-GB" i="1" dirty="0" smtClean="0"/>
              <a:t>Scientific </a:t>
            </a:r>
            <a:r>
              <a:rPr lang="en-GB" i="1" dirty="0" smtClean="0"/>
              <a:t>&amp; </a:t>
            </a:r>
            <a:r>
              <a:rPr lang="en-GB" i="1" dirty="0" smtClean="0"/>
              <a:t>Chemical</a:t>
            </a:r>
          </a:p>
          <a:p>
            <a:endParaRPr lang="en-GB" dirty="0" smtClean="0"/>
          </a:p>
          <a:p>
            <a:r>
              <a:rPr lang="en-GB" dirty="0" smtClean="0"/>
              <a:t>3L Large jar (</a:t>
            </a:r>
            <a:r>
              <a:rPr lang="en-GB" i="1" dirty="0" smtClean="0"/>
              <a:t>Le Parfait Orange Top</a:t>
            </a:r>
            <a:r>
              <a:rPr lang="en-GB" dirty="0" smtClean="0"/>
              <a:t>) (Code: 050009784) £10.00 for 3  </a:t>
            </a:r>
            <a:r>
              <a:rPr lang="en-GB" dirty="0" smtClean="0"/>
              <a:t>    Asda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298499" cy="32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5112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Unit 1 DNA and the Genome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3 Control of gene expression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i="1" dirty="0" smtClean="0">
                <a:solidFill>
                  <a:srgbClr val="002060"/>
                </a:solidFill>
              </a:rPr>
              <a:t>Separation and identification of amino acids using paper chromatography.</a:t>
            </a:r>
            <a:endParaRPr lang="en-GB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4868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052736"/>
            <a:ext cx="4968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Cells and Proteins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2 Proteins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i="1" dirty="0" smtClean="0">
                <a:solidFill>
                  <a:srgbClr val="002060"/>
                </a:solidFill>
              </a:rPr>
              <a:t>Use amino acid chromatography to distinguish between amino acids.</a:t>
            </a:r>
            <a:endParaRPr lang="en-GB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55576" y="1988840"/>
            <a:ext cx="7772400" cy="2667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Separation of complex mixtures between two phases: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828675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 stationary phase</a:t>
            </a:r>
          </a:p>
          <a:p>
            <a:pPr marL="828675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a mobile phase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3480" y="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Chromatography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1628800"/>
            <a:ext cx="7772400" cy="3276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paper chromatography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Tx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stationary phase is a </a:t>
            </a:r>
            <a:r>
              <a:rPr lang="en-GB" sz="2800" i="1" dirty="0" smtClean="0">
                <a:solidFill>
                  <a:srgbClr val="002060"/>
                </a:solidFill>
                <a:latin typeface="Arial" charset="0"/>
              </a:rPr>
              <a:t>uniform absorbent paper</a:t>
            </a: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mobile phase is the solvent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480" y="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002060"/>
                </a:solidFill>
              </a:rPr>
              <a:t>Chromatography</a:t>
            </a:r>
            <a:endParaRPr lang="en-GB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7420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32656"/>
            <a:ext cx="25247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0648"/>
            <a:ext cx="2639911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38550"/>
            <a:ext cx="2171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752646" cy="21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48680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23000" contrast="37000"/>
          </a:blip>
          <a:srcRect/>
          <a:stretch>
            <a:fillRect/>
          </a:stretch>
        </p:blipFill>
        <p:spPr bwMode="auto">
          <a:xfrm>
            <a:off x="971600" y="4486644"/>
            <a:ext cx="3240360" cy="101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lum bright="14000" contrast="37000"/>
          </a:blip>
          <a:srcRect/>
          <a:stretch>
            <a:fillRect/>
          </a:stretch>
        </p:blipFill>
        <p:spPr bwMode="auto">
          <a:xfrm>
            <a:off x="971600" y="332656"/>
            <a:ext cx="3227324" cy="3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3193350" cy="463395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072" y="0"/>
            <a:ext cx="8352928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Safety</a:t>
            </a:r>
          </a:p>
          <a:p>
            <a:r>
              <a:rPr lang="en-GB" sz="2400" b="1" dirty="0" smtClean="0">
                <a:solidFill>
                  <a:srgbClr val="002060"/>
                </a:solidFill>
              </a:rPr>
              <a:t>Solvent 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ethanol - highly flammable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ammonia (.880) - corrosive, gives off toxic fumes</a:t>
            </a:r>
          </a:p>
          <a:p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Prepare in fume cupboard.  </a:t>
            </a:r>
          </a:p>
          <a:p>
            <a:r>
              <a:rPr lang="en-GB" sz="2400" dirty="0" smtClean="0">
                <a:solidFill>
                  <a:srgbClr val="002060"/>
                </a:solidFill>
              </a:rPr>
              <a:t>Wear goggles (BS EN 166 3) and nitrile gloves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ethanol and prepared solvent away from sources of ignition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Pupils wear gloves and goggles when setting up chromatogram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solvent away from sources of ignition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Keep lid off solvent and chromatography tank for as short a time as possible</a:t>
            </a:r>
          </a:p>
          <a:p>
            <a:endParaRPr lang="en-GB" sz="3200" b="1" dirty="0" smtClean="0">
              <a:solidFill>
                <a:srgbClr val="002060"/>
              </a:solidFill>
            </a:endParaRPr>
          </a:p>
          <a:p>
            <a:endParaRPr lang="en-GB" sz="3200" b="1" dirty="0" smtClean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198</TotalTime>
  <Words>302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esob</dc:creator>
  <cp:lastModifiedBy>esob</cp:lastModifiedBy>
  <cp:revision>24</cp:revision>
  <dcterms:created xsi:type="dcterms:W3CDTF">2015-12-10T14:34:17Z</dcterms:created>
  <dcterms:modified xsi:type="dcterms:W3CDTF">2015-12-14T14:37:09Z</dcterms:modified>
</cp:coreProperties>
</file>