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48"/>
  </p:notesMasterIdLst>
  <p:sldIdLst>
    <p:sldId id="357" r:id="rId3"/>
    <p:sldId id="358" r:id="rId4"/>
    <p:sldId id="359" r:id="rId5"/>
    <p:sldId id="360" r:id="rId6"/>
    <p:sldId id="362" r:id="rId7"/>
    <p:sldId id="363" r:id="rId8"/>
    <p:sldId id="364" r:id="rId9"/>
    <p:sldId id="365" r:id="rId10"/>
    <p:sldId id="366" r:id="rId11"/>
    <p:sldId id="367" r:id="rId12"/>
    <p:sldId id="368" r:id="rId13"/>
    <p:sldId id="289" r:id="rId14"/>
    <p:sldId id="290" r:id="rId15"/>
    <p:sldId id="291" r:id="rId16"/>
    <p:sldId id="369" r:id="rId17"/>
    <p:sldId id="292" r:id="rId18"/>
    <p:sldId id="307" r:id="rId19"/>
    <p:sldId id="332" r:id="rId20"/>
    <p:sldId id="286" r:id="rId21"/>
    <p:sldId id="348" r:id="rId22"/>
    <p:sldId id="293" r:id="rId23"/>
    <p:sldId id="294" r:id="rId24"/>
    <p:sldId id="345" r:id="rId25"/>
    <p:sldId id="295" r:id="rId26"/>
    <p:sldId id="296" r:id="rId27"/>
    <p:sldId id="297" r:id="rId28"/>
    <p:sldId id="298" r:id="rId29"/>
    <p:sldId id="370" r:id="rId30"/>
    <p:sldId id="371" r:id="rId31"/>
    <p:sldId id="372" r:id="rId32"/>
    <p:sldId id="373" r:id="rId33"/>
    <p:sldId id="374" r:id="rId34"/>
    <p:sldId id="375" r:id="rId35"/>
    <p:sldId id="376" r:id="rId36"/>
    <p:sldId id="377" r:id="rId37"/>
    <p:sldId id="378" r:id="rId38"/>
    <p:sldId id="379" r:id="rId39"/>
    <p:sldId id="380" r:id="rId40"/>
    <p:sldId id="381" r:id="rId41"/>
    <p:sldId id="382" r:id="rId42"/>
    <p:sldId id="383" r:id="rId43"/>
    <p:sldId id="384" r:id="rId44"/>
    <p:sldId id="385" r:id="rId45"/>
    <p:sldId id="386" r:id="rId46"/>
    <p:sldId id="387" r:id="rId4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6" d="100"/>
          <a:sy n="96" d="100"/>
        </p:scale>
        <p:origin x="78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Staffserver1\SAS$\Bulletin\SQA\sqa.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esob\Desktop\Bio_Res_2018_planning\Evelyn_BB_data%20V2.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esob\Desktop\Algae%20Copy%20of%20day%2011%20and%20day%2012.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esob\Desktop\Algae%20Copy%20of%20day%2011%20and%20day%2012.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i="1" baseline="0" dirty="0">
                <a:latin typeface="+mn-lt"/>
              </a:rPr>
              <a:t>Absorbance (580 nm) after 90 min illumination</a:t>
            </a:r>
          </a:p>
        </c:rich>
      </c:tx>
      <c:layout>
        <c:manualLayout>
          <c:xMode val="edge"/>
          <c:yMode val="edge"/>
          <c:x val="0.25801062075480113"/>
          <c:y val="9.5273708847143312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Sheet2!$I$2:$I$8</c:f>
              <c:numCache>
                <c:formatCode>General</c:formatCode>
                <c:ptCount val="7"/>
                <c:pt idx="0">
                  <c:v>0</c:v>
                </c:pt>
                <c:pt idx="1">
                  <c:v>6.25</c:v>
                </c:pt>
                <c:pt idx="2">
                  <c:v>12.5</c:v>
                </c:pt>
                <c:pt idx="3">
                  <c:v>25</c:v>
                </c:pt>
                <c:pt idx="4">
                  <c:v>35.5</c:v>
                </c:pt>
                <c:pt idx="5">
                  <c:v>71</c:v>
                </c:pt>
                <c:pt idx="6">
                  <c:v>100</c:v>
                </c:pt>
              </c:numCache>
            </c:numRef>
          </c:xVal>
          <c:yVal>
            <c:numRef>
              <c:f>Sheet2!$J$2:$J$8</c:f>
              <c:numCache>
                <c:formatCode>#,##0.00</c:formatCode>
                <c:ptCount val="7"/>
                <c:pt idx="0">
                  <c:v>0.72793300000000005</c:v>
                </c:pt>
                <c:pt idx="1">
                  <c:v>0.780609</c:v>
                </c:pt>
                <c:pt idx="2">
                  <c:v>0.84209960000000006</c:v>
                </c:pt>
                <c:pt idx="3">
                  <c:v>1.0025740000000001</c:v>
                </c:pt>
                <c:pt idx="4">
                  <c:v>1.220505</c:v>
                </c:pt>
                <c:pt idx="5">
                  <c:v>1.4946700000000002</c:v>
                </c:pt>
                <c:pt idx="6">
                  <c:v>1.641168</c:v>
                </c:pt>
              </c:numCache>
            </c:numRef>
          </c:yVal>
          <c:smooth val="0"/>
          <c:extLst>
            <c:ext xmlns:c16="http://schemas.microsoft.com/office/drawing/2014/chart" uri="{C3380CC4-5D6E-409C-BE32-E72D297353CC}">
              <c16:uniqueId val="{00000000-6FE8-4BC0-AD6B-6C0C7F091961}"/>
            </c:ext>
          </c:extLst>
        </c:ser>
        <c:dLbls>
          <c:showLegendKey val="0"/>
          <c:showVal val="0"/>
          <c:showCatName val="0"/>
          <c:showSerName val="0"/>
          <c:showPercent val="0"/>
          <c:showBubbleSize val="0"/>
        </c:dLbls>
        <c:axId val="277331920"/>
        <c:axId val="277332248"/>
      </c:scatterChart>
      <c:valAx>
        <c:axId val="277331920"/>
        <c:scaling>
          <c:orientation val="minMax"/>
          <c:max val="105"/>
          <c:min val="0"/>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GB" sz="2400" baseline="0"/>
                  <a:t>% Light Transmitted</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77332248"/>
        <c:crosses val="autoZero"/>
        <c:crossBetween val="midCat"/>
      </c:valAx>
      <c:valAx>
        <c:axId val="277332248"/>
        <c:scaling>
          <c:orientation val="minMax"/>
        </c:scaling>
        <c:delete val="0"/>
        <c:axPos val="l"/>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GB" sz="2400" baseline="0"/>
                  <a:t>Absorbance </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77331920"/>
        <c:crosses val="autoZero"/>
        <c:crossBetween val="midCat"/>
        <c:majorUnit val="0.4"/>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  dH2O</c:v>
                </c:pt>
              </c:strCache>
            </c:strRef>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yVal>
            <c:numRef>
              <c:f>Sheet1!$B$2:$B$14</c:f>
              <c:numCache>
                <c:formatCode>General</c:formatCode>
                <c:ptCount val="13"/>
                <c:pt idx="0">
                  <c:v>3.2000000000000021E-2</c:v>
                </c:pt>
                <c:pt idx="4">
                  <c:v>3.1000000000000017E-2</c:v>
                </c:pt>
                <c:pt idx="6">
                  <c:v>4.5000000000000012E-2</c:v>
                </c:pt>
                <c:pt idx="7">
                  <c:v>3.500000000000001E-2</c:v>
                </c:pt>
                <c:pt idx="9">
                  <c:v>3.6000000000000011E-2</c:v>
                </c:pt>
              </c:numCache>
            </c:numRef>
          </c:yVal>
          <c:smooth val="0"/>
          <c:extLst>
            <c:ext xmlns:c16="http://schemas.microsoft.com/office/drawing/2014/chart" uri="{C3380CC4-5D6E-409C-BE32-E72D297353CC}">
              <c16:uniqueId val="{00000001-1709-4E1A-9021-B113D27A482C}"/>
            </c:ext>
          </c:extLst>
        </c:ser>
        <c:ser>
          <c:idx val="1"/>
          <c:order val="1"/>
          <c:tx>
            <c:strRef>
              <c:f>Sheet1!$C$1</c:f>
              <c:strCache>
                <c:ptCount val="1"/>
                <c:pt idx="0">
                  <c:v>0.25 cm3 Bb</c:v>
                </c:pt>
              </c:strCache>
            </c:strRef>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0"/>
            <c:dispEq val="0"/>
          </c:trendline>
          <c:yVal>
            <c:numRef>
              <c:f>Sheet1!$C$2:$C$14</c:f>
              <c:numCache>
                <c:formatCode>General</c:formatCode>
                <c:ptCount val="13"/>
                <c:pt idx="0">
                  <c:v>2.8000000000000004E-2</c:v>
                </c:pt>
                <c:pt idx="4">
                  <c:v>3.7000000000000012E-2</c:v>
                </c:pt>
                <c:pt idx="6">
                  <c:v>4.6000000000000013E-2</c:v>
                </c:pt>
                <c:pt idx="7">
                  <c:v>5.4000000000000027E-2</c:v>
                </c:pt>
                <c:pt idx="9">
                  <c:v>6.3000000000000014E-2</c:v>
                </c:pt>
              </c:numCache>
            </c:numRef>
          </c:yVal>
          <c:smooth val="0"/>
          <c:extLst>
            <c:ext xmlns:c16="http://schemas.microsoft.com/office/drawing/2014/chart" uri="{C3380CC4-5D6E-409C-BE32-E72D297353CC}">
              <c16:uniqueId val="{00000003-1709-4E1A-9021-B113D27A482C}"/>
            </c:ext>
          </c:extLst>
        </c:ser>
        <c:ser>
          <c:idx val="2"/>
          <c:order val="2"/>
          <c:tx>
            <c:strRef>
              <c:f>Sheet1!$D$1</c:f>
              <c:strCache>
                <c:ptCount val="1"/>
                <c:pt idx="0">
                  <c:v>0.50 cm3 Bb</c:v>
                </c:pt>
              </c:strCache>
            </c:strRef>
          </c:tx>
          <c:spPr>
            <a:ln w="25400" cap="rnd">
              <a:noFill/>
              <a:round/>
            </a:ln>
            <a:effectLst/>
          </c:spPr>
          <c:marker>
            <c:symbol val="circle"/>
            <c:size val="5"/>
            <c:spPr>
              <a:solidFill>
                <a:schemeClr val="accent3"/>
              </a:solidFill>
              <a:ln w="9525">
                <a:solidFill>
                  <a:schemeClr val="accent3"/>
                </a:solidFill>
              </a:ln>
              <a:effectLst/>
            </c:spPr>
          </c:marker>
          <c:trendline>
            <c:spPr>
              <a:ln w="19050" cap="rnd">
                <a:solidFill>
                  <a:schemeClr val="accent3"/>
                </a:solidFill>
                <a:prstDash val="sysDot"/>
              </a:ln>
              <a:effectLst/>
            </c:spPr>
            <c:trendlineType val="linear"/>
            <c:dispRSqr val="0"/>
            <c:dispEq val="0"/>
          </c:trendline>
          <c:yVal>
            <c:numRef>
              <c:f>Sheet1!$D$2:$D$14</c:f>
              <c:numCache>
                <c:formatCode>General</c:formatCode>
                <c:ptCount val="13"/>
                <c:pt idx="0">
                  <c:v>3.3000000000000002E-2</c:v>
                </c:pt>
                <c:pt idx="4">
                  <c:v>5.2000000000000025E-2</c:v>
                </c:pt>
                <c:pt idx="6">
                  <c:v>3.500000000000001E-2</c:v>
                </c:pt>
                <c:pt idx="7">
                  <c:v>6.6000000000000003E-2</c:v>
                </c:pt>
                <c:pt idx="9">
                  <c:v>5.3000000000000012E-2</c:v>
                </c:pt>
              </c:numCache>
            </c:numRef>
          </c:yVal>
          <c:smooth val="0"/>
          <c:extLst>
            <c:ext xmlns:c16="http://schemas.microsoft.com/office/drawing/2014/chart" uri="{C3380CC4-5D6E-409C-BE32-E72D297353CC}">
              <c16:uniqueId val="{00000005-1709-4E1A-9021-B113D27A482C}"/>
            </c:ext>
          </c:extLst>
        </c:ser>
        <c:ser>
          <c:idx val="3"/>
          <c:order val="3"/>
          <c:tx>
            <c:strRef>
              <c:f>Sheet1!$E$1</c:f>
              <c:strCache>
                <c:ptCount val="1"/>
                <c:pt idx="0">
                  <c:v>0.75 cm3 Bb</c:v>
                </c:pt>
              </c:strCache>
            </c:strRef>
          </c:tx>
          <c:spPr>
            <a:ln w="25400" cap="rnd">
              <a:noFill/>
              <a:round/>
            </a:ln>
            <a:effectLst/>
          </c:spPr>
          <c:marker>
            <c:symbol val="circle"/>
            <c:size val="5"/>
            <c:spPr>
              <a:solidFill>
                <a:schemeClr val="accent4"/>
              </a:solidFill>
              <a:ln w="9525">
                <a:solidFill>
                  <a:schemeClr val="accent4"/>
                </a:solidFill>
              </a:ln>
              <a:effectLst/>
            </c:spPr>
          </c:marker>
          <c:trendline>
            <c:spPr>
              <a:ln w="19050" cap="rnd">
                <a:solidFill>
                  <a:schemeClr val="accent4"/>
                </a:solidFill>
                <a:prstDash val="sysDot"/>
              </a:ln>
              <a:effectLst/>
            </c:spPr>
            <c:trendlineType val="linear"/>
            <c:dispRSqr val="0"/>
            <c:dispEq val="0"/>
          </c:trendline>
          <c:yVal>
            <c:numRef>
              <c:f>Sheet1!$E$2:$E$14</c:f>
              <c:numCache>
                <c:formatCode>General</c:formatCode>
                <c:ptCount val="13"/>
                <c:pt idx="0">
                  <c:v>3.4000000000000002E-2</c:v>
                </c:pt>
                <c:pt idx="4">
                  <c:v>5.5000000000000014E-2</c:v>
                </c:pt>
                <c:pt idx="6">
                  <c:v>5.7000000000000023E-2</c:v>
                </c:pt>
                <c:pt idx="7">
                  <c:v>6.1000000000000013E-2</c:v>
                </c:pt>
                <c:pt idx="9">
                  <c:v>8.1000000000000016E-2</c:v>
                </c:pt>
              </c:numCache>
            </c:numRef>
          </c:yVal>
          <c:smooth val="0"/>
          <c:extLst>
            <c:ext xmlns:c16="http://schemas.microsoft.com/office/drawing/2014/chart" uri="{C3380CC4-5D6E-409C-BE32-E72D297353CC}">
              <c16:uniqueId val="{00000007-1709-4E1A-9021-B113D27A482C}"/>
            </c:ext>
          </c:extLst>
        </c:ser>
        <c:dLbls>
          <c:showLegendKey val="0"/>
          <c:showVal val="0"/>
          <c:showCatName val="0"/>
          <c:showSerName val="0"/>
          <c:showPercent val="0"/>
          <c:showBubbleSize val="0"/>
        </c:dLbls>
        <c:axId val="48797184"/>
        <c:axId val="48799104"/>
      </c:scatterChart>
      <c:valAx>
        <c:axId val="48797184"/>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Day</a:t>
                </a:r>
              </a:p>
            </c:rich>
          </c:tx>
          <c:overlay val="0"/>
          <c:spPr>
            <a:noFill/>
            <a:ln>
              <a:noFill/>
            </a:ln>
            <a:effectLst/>
          </c:spPr>
        </c:title>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799104"/>
        <c:crosses val="autoZero"/>
        <c:crossBetween val="midCat"/>
      </c:valAx>
      <c:valAx>
        <c:axId val="4879910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Absorbance 650 nm</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797184"/>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4">
        <a:lumMod val="20000"/>
        <a:lumOff val="80000"/>
      </a:schemeClr>
    </a:solidFill>
    <a:ln>
      <a:solidFill>
        <a:schemeClr val="accent4">
          <a:lumMod val="60000"/>
          <a:lumOff val="40000"/>
        </a:schemeClr>
      </a:solid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i="1" dirty="0">
                <a:solidFill>
                  <a:schemeClr val="bg1"/>
                </a:solidFill>
              </a:rPr>
              <a:t>Chlorella</a:t>
            </a:r>
            <a:r>
              <a:rPr lang="en-GB" baseline="0" dirty="0">
                <a:solidFill>
                  <a:schemeClr val="bg1"/>
                </a:solidFill>
              </a:rPr>
              <a:t> day 11</a:t>
            </a:r>
            <a:endParaRPr lang="en-GB" dirty="0">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Sheet1!$B$11</c:f>
              <c:strCache>
                <c:ptCount val="1"/>
                <c:pt idx="0">
                  <c:v>680nm</c:v>
                </c:pt>
              </c:strCache>
            </c:strRef>
          </c:tx>
          <c:spPr>
            <a:solidFill>
              <a:srgbClr val="FF0000"/>
            </a:solidFill>
            <a:ln>
              <a:noFill/>
            </a:ln>
            <a:effectLst/>
          </c:spPr>
          <c:invertIfNegative val="0"/>
          <c:cat>
            <c:strRef>
              <c:f>Sheet1!$A$12:$A$15</c:f>
              <c:strCache>
                <c:ptCount val="4"/>
                <c:pt idx="0">
                  <c:v>Water</c:v>
                </c:pt>
                <c:pt idx="1">
                  <c:v>0.25 B/B</c:v>
                </c:pt>
                <c:pt idx="2">
                  <c:v>0.50 B/B</c:v>
                </c:pt>
                <c:pt idx="3">
                  <c:v>0.75 B/B</c:v>
                </c:pt>
              </c:strCache>
            </c:strRef>
          </c:cat>
          <c:val>
            <c:numRef>
              <c:f>Sheet1!$B$12:$B$15</c:f>
              <c:numCache>
                <c:formatCode>General</c:formatCode>
                <c:ptCount val="4"/>
                <c:pt idx="0">
                  <c:v>0.05</c:v>
                </c:pt>
                <c:pt idx="1">
                  <c:v>9.0000000000000024E-2</c:v>
                </c:pt>
                <c:pt idx="2">
                  <c:v>0.11</c:v>
                </c:pt>
                <c:pt idx="3">
                  <c:v>0.16</c:v>
                </c:pt>
              </c:numCache>
            </c:numRef>
          </c:val>
          <c:extLst>
            <c:ext xmlns:c16="http://schemas.microsoft.com/office/drawing/2014/chart" uri="{C3380CC4-5D6E-409C-BE32-E72D297353CC}">
              <c16:uniqueId val="{00000000-B636-4B31-A5F7-4D4152154CAF}"/>
            </c:ext>
          </c:extLst>
        </c:ser>
        <c:ser>
          <c:idx val="1"/>
          <c:order val="1"/>
          <c:tx>
            <c:strRef>
              <c:f>Sheet1!$C$11</c:f>
              <c:strCache>
                <c:ptCount val="1"/>
                <c:pt idx="0">
                  <c:v>550nm</c:v>
                </c:pt>
              </c:strCache>
            </c:strRef>
          </c:tx>
          <c:spPr>
            <a:solidFill>
              <a:srgbClr val="00B050"/>
            </a:solidFill>
            <a:ln>
              <a:noFill/>
            </a:ln>
            <a:effectLst/>
          </c:spPr>
          <c:invertIfNegative val="0"/>
          <c:cat>
            <c:strRef>
              <c:f>Sheet1!$A$12:$A$15</c:f>
              <c:strCache>
                <c:ptCount val="4"/>
                <c:pt idx="0">
                  <c:v>Water</c:v>
                </c:pt>
                <c:pt idx="1">
                  <c:v>0.25 B/B</c:v>
                </c:pt>
                <c:pt idx="2">
                  <c:v>0.50 B/B</c:v>
                </c:pt>
                <c:pt idx="3">
                  <c:v>0.75 B/B</c:v>
                </c:pt>
              </c:strCache>
            </c:strRef>
          </c:cat>
          <c:val>
            <c:numRef>
              <c:f>Sheet1!$C$12:$C$15</c:f>
              <c:numCache>
                <c:formatCode>General</c:formatCode>
                <c:ptCount val="4"/>
                <c:pt idx="0">
                  <c:v>6.0000000000000019E-2</c:v>
                </c:pt>
                <c:pt idx="1">
                  <c:v>9.0000000000000024E-2</c:v>
                </c:pt>
                <c:pt idx="2">
                  <c:v>0.11</c:v>
                </c:pt>
                <c:pt idx="3">
                  <c:v>0.16</c:v>
                </c:pt>
              </c:numCache>
            </c:numRef>
          </c:val>
          <c:extLst>
            <c:ext xmlns:c16="http://schemas.microsoft.com/office/drawing/2014/chart" uri="{C3380CC4-5D6E-409C-BE32-E72D297353CC}">
              <c16:uniqueId val="{00000001-B636-4B31-A5F7-4D4152154CAF}"/>
            </c:ext>
          </c:extLst>
        </c:ser>
        <c:ser>
          <c:idx val="2"/>
          <c:order val="2"/>
          <c:tx>
            <c:strRef>
              <c:f>Sheet1!$D$11</c:f>
              <c:strCache>
                <c:ptCount val="1"/>
                <c:pt idx="0">
                  <c:v>440nm</c:v>
                </c:pt>
              </c:strCache>
            </c:strRef>
          </c:tx>
          <c:spPr>
            <a:solidFill>
              <a:schemeClr val="tx2">
                <a:lumMod val="60000"/>
                <a:lumOff val="40000"/>
              </a:schemeClr>
            </a:solidFill>
            <a:ln>
              <a:noFill/>
            </a:ln>
            <a:effectLst/>
          </c:spPr>
          <c:invertIfNegative val="0"/>
          <c:cat>
            <c:strRef>
              <c:f>Sheet1!$A$12:$A$15</c:f>
              <c:strCache>
                <c:ptCount val="4"/>
                <c:pt idx="0">
                  <c:v>Water</c:v>
                </c:pt>
                <c:pt idx="1">
                  <c:v>0.25 B/B</c:v>
                </c:pt>
                <c:pt idx="2">
                  <c:v>0.50 B/B</c:v>
                </c:pt>
                <c:pt idx="3">
                  <c:v>0.75 B/B</c:v>
                </c:pt>
              </c:strCache>
            </c:strRef>
          </c:cat>
          <c:val>
            <c:numRef>
              <c:f>Sheet1!$D$12:$D$15</c:f>
              <c:numCache>
                <c:formatCode>General</c:formatCode>
                <c:ptCount val="4"/>
                <c:pt idx="0">
                  <c:v>0.05</c:v>
                </c:pt>
                <c:pt idx="1">
                  <c:v>9.0000000000000024E-2</c:v>
                </c:pt>
                <c:pt idx="2">
                  <c:v>0.11</c:v>
                </c:pt>
                <c:pt idx="3">
                  <c:v>0.16</c:v>
                </c:pt>
              </c:numCache>
            </c:numRef>
          </c:val>
          <c:extLst>
            <c:ext xmlns:c16="http://schemas.microsoft.com/office/drawing/2014/chart" uri="{C3380CC4-5D6E-409C-BE32-E72D297353CC}">
              <c16:uniqueId val="{00000002-B636-4B31-A5F7-4D4152154CAF}"/>
            </c:ext>
          </c:extLst>
        </c:ser>
        <c:dLbls>
          <c:showLegendKey val="0"/>
          <c:showVal val="0"/>
          <c:showCatName val="0"/>
          <c:showSerName val="0"/>
          <c:showPercent val="0"/>
          <c:showBubbleSize val="0"/>
        </c:dLbls>
        <c:gapWidth val="219"/>
        <c:overlap val="-27"/>
        <c:axId val="47540096"/>
        <c:axId val="47562752"/>
      </c:barChart>
      <c:catAx>
        <c:axId val="475400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solidFill>
                      <a:schemeClr val="bg1"/>
                    </a:solidFill>
                  </a:rPr>
                  <a:t>Concentration of Baby Bio</a:t>
                </a:r>
              </a:p>
            </c:rich>
          </c:tx>
          <c:layout>
            <c:manualLayout>
              <c:xMode val="edge"/>
              <c:yMode val="edge"/>
              <c:x val="0.36520008451907049"/>
              <c:y val="0.8227324060368409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562752"/>
        <c:crosses val="autoZero"/>
        <c:auto val="1"/>
        <c:lblAlgn val="ctr"/>
        <c:lblOffset val="100"/>
        <c:noMultiLvlLbl val="0"/>
      </c:catAx>
      <c:valAx>
        <c:axId val="47562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Absorbance  (Biochrome)</a:t>
                </a:r>
              </a:p>
            </c:rich>
          </c:tx>
          <c:layout>
            <c:manualLayout>
              <c:xMode val="edge"/>
              <c:yMode val="edge"/>
              <c:x val="3.587462186877402E-2"/>
              <c:y val="0.1976471788321491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540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4">
        <a:lumMod val="60000"/>
        <a:lumOff val="40000"/>
      </a:schemeClr>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solidFill>
                  <a:schemeClr val="bg1"/>
                </a:solidFill>
              </a:rPr>
              <a:t>Chlorella</a:t>
            </a:r>
            <a:r>
              <a:rPr lang="en-GB" baseline="0" dirty="0">
                <a:solidFill>
                  <a:schemeClr val="bg1"/>
                </a:solidFill>
              </a:rPr>
              <a:t> day 11</a:t>
            </a:r>
            <a:endParaRPr lang="en-GB" dirty="0">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003909741948224"/>
          <c:y val="0.22368161382849019"/>
          <c:w val="0.79546301287117471"/>
          <c:h val="0.40278081911564223"/>
        </c:manualLayout>
      </c:layout>
      <c:lineChart>
        <c:grouping val="stacked"/>
        <c:varyColors val="0"/>
        <c:ser>
          <c:idx val="0"/>
          <c:order val="0"/>
          <c:tx>
            <c:strRef>
              <c:f>Sheet1!$B$11</c:f>
              <c:strCache>
                <c:ptCount val="1"/>
                <c:pt idx="0">
                  <c:v>680nm</c:v>
                </c:pt>
              </c:strCache>
            </c:strRef>
          </c:tx>
          <c:spPr>
            <a:ln w="28575" cap="rnd">
              <a:solidFill>
                <a:schemeClr val="accent3">
                  <a:shade val="65000"/>
                </a:schemeClr>
              </a:solidFill>
              <a:round/>
            </a:ln>
            <a:effectLst/>
          </c:spPr>
          <c:marker>
            <c:symbol val="circle"/>
            <c:size val="5"/>
            <c:spPr>
              <a:solidFill>
                <a:schemeClr val="accent3">
                  <a:shade val="65000"/>
                </a:schemeClr>
              </a:solidFill>
              <a:ln w="9525">
                <a:solidFill>
                  <a:schemeClr val="accent3">
                    <a:shade val="65000"/>
                  </a:schemeClr>
                </a:solidFill>
              </a:ln>
              <a:effectLst/>
            </c:spPr>
          </c:marker>
          <c:cat>
            <c:strRef>
              <c:f>Sheet1!$A$12:$A$15</c:f>
              <c:strCache>
                <c:ptCount val="4"/>
                <c:pt idx="0">
                  <c:v>Water</c:v>
                </c:pt>
                <c:pt idx="1">
                  <c:v>0.25 B/B</c:v>
                </c:pt>
                <c:pt idx="2">
                  <c:v>0.50 B/B</c:v>
                </c:pt>
                <c:pt idx="3">
                  <c:v>0.75 B/B</c:v>
                </c:pt>
              </c:strCache>
            </c:strRef>
          </c:cat>
          <c:val>
            <c:numRef>
              <c:f>Sheet1!$B$12:$B$15</c:f>
              <c:numCache>
                <c:formatCode>General</c:formatCode>
                <c:ptCount val="4"/>
                <c:pt idx="0">
                  <c:v>0.05</c:v>
                </c:pt>
                <c:pt idx="1">
                  <c:v>9.0000000000000024E-2</c:v>
                </c:pt>
                <c:pt idx="2">
                  <c:v>0.11</c:v>
                </c:pt>
                <c:pt idx="3">
                  <c:v>0.16</c:v>
                </c:pt>
              </c:numCache>
            </c:numRef>
          </c:val>
          <c:smooth val="0"/>
          <c:extLst>
            <c:ext xmlns:c16="http://schemas.microsoft.com/office/drawing/2014/chart" uri="{C3380CC4-5D6E-409C-BE32-E72D297353CC}">
              <c16:uniqueId val="{00000000-6056-40FC-9E48-7C75601F14E8}"/>
            </c:ext>
          </c:extLst>
        </c:ser>
        <c:ser>
          <c:idx val="1"/>
          <c:order val="1"/>
          <c:tx>
            <c:strRef>
              <c:f>Sheet1!$C$11</c:f>
              <c:strCache>
                <c:ptCount val="1"/>
                <c:pt idx="0">
                  <c:v>550nm</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Sheet1!$A$12:$A$15</c:f>
              <c:strCache>
                <c:ptCount val="4"/>
                <c:pt idx="0">
                  <c:v>Water</c:v>
                </c:pt>
                <c:pt idx="1">
                  <c:v>0.25 B/B</c:v>
                </c:pt>
                <c:pt idx="2">
                  <c:v>0.50 B/B</c:v>
                </c:pt>
                <c:pt idx="3">
                  <c:v>0.75 B/B</c:v>
                </c:pt>
              </c:strCache>
            </c:strRef>
          </c:cat>
          <c:val>
            <c:numRef>
              <c:f>Sheet1!$C$12:$C$15</c:f>
              <c:numCache>
                <c:formatCode>General</c:formatCode>
                <c:ptCount val="4"/>
                <c:pt idx="0">
                  <c:v>6.0000000000000019E-2</c:v>
                </c:pt>
                <c:pt idx="1">
                  <c:v>9.0000000000000024E-2</c:v>
                </c:pt>
                <c:pt idx="2">
                  <c:v>0.11</c:v>
                </c:pt>
                <c:pt idx="3">
                  <c:v>0.16</c:v>
                </c:pt>
              </c:numCache>
            </c:numRef>
          </c:val>
          <c:smooth val="0"/>
          <c:extLst>
            <c:ext xmlns:c16="http://schemas.microsoft.com/office/drawing/2014/chart" uri="{C3380CC4-5D6E-409C-BE32-E72D297353CC}">
              <c16:uniqueId val="{00000001-6056-40FC-9E48-7C75601F14E8}"/>
            </c:ext>
          </c:extLst>
        </c:ser>
        <c:ser>
          <c:idx val="2"/>
          <c:order val="2"/>
          <c:tx>
            <c:strRef>
              <c:f>Sheet1!$D$11</c:f>
              <c:strCache>
                <c:ptCount val="1"/>
                <c:pt idx="0">
                  <c:v>440nm</c:v>
                </c:pt>
              </c:strCache>
            </c:strRef>
          </c:tx>
          <c:spPr>
            <a:ln w="28575" cap="rnd">
              <a:solidFill>
                <a:schemeClr val="accent3">
                  <a:tint val="65000"/>
                </a:schemeClr>
              </a:solidFill>
              <a:round/>
            </a:ln>
            <a:effectLst/>
          </c:spPr>
          <c:marker>
            <c:symbol val="circle"/>
            <c:size val="5"/>
            <c:spPr>
              <a:solidFill>
                <a:schemeClr val="accent3">
                  <a:tint val="65000"/>
                </a:schemeClr>
              </a:solidFill>
              <a:ln w="9525">
                <a:solidFill>
                  <a:schemeClr val="accent3">
                    <a:tint val="65000"/>
                  </a:schemeClr>
                </a:solidFill>
              </a:ln>
              <a:effectLst/>
            </c:spPr>
          </c:marker>
          <c:cat>
            <c:strRef>
              <c:f>Sheet1!$A$12:$A$15</c:f>
              <c:strCache>
                <c:ptCount val="4"/>
                <c:pt idx="0">
                  <c:v>Water</c:v>
                </c:pt>
                <c:pt idx="1">
                  <c:v>0.25 B/B</c:v>
                </c:pt>
                <c:pt idx="2">
                  <c:v>0.50 B/B</c:v>
                </c:pt>
                <c:pt idx="3">
                  <c:v>0.75 B/B</c:v>
                </c:pt>
              </c:strCache>
            </c:strRef>
          </c:cat>
          <c:val>
            <c:numRef>
              <c:f>Sheet1!$D$12:$D$15</c:f>
              <c:numCache>
                <c:formatCode>General</c:formatCode>
                <c:ptCount val="4"/>
                <c:pt idx="0">
                  <c:v>0.05</c:v>
                </c:pt>
                <c:pt idx="1">
                  <c:v>9.0000000000000024E-2</c:v>
                </c:pt>
                <c:pt idx="2">
                  <c:v>0.11</c:v>
                </c:pt>
                <c:pt idx="3">
                  <c:v>0.16</c:v>
                </c:pt>
              </c:numCache>
            </c:numRef>
          </c:val>
          <c:smooth val="0"/>
          <c:extLst>
            <c:ext xmlns:c16="http://schemas.microsoft.com/office/drawing/2014/chart" uri="{C3380CC4-5D6E-409C-BE32-E72D297353CC}">
              <c16:uniqueId val="{00000002-6056-40FC-9E48-7C75601F14E8}"/>
            </c:ext>
          </c:extLst>
        </c:ser>
        <c:dLbls>
          <c:showLegendKey val="0"/>
          <c:showVal val="0"/>
          <c:showCatName val="0"/>
          <c:showSerName val="0"/>
          <c:showPercent val="0"/>
          <c:showBubbleSize val="0"/>
        </c:dLbls>
        <c:marker val="1"/>
        <c:smooth val="0"/>
        <c:axId val="47724416"/>
        <c:axId val="47751168"/>
      </c:lineChart>
      <c:catAx>
        <c:axId val="4772441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solidFill>
                      <a:schemeClr val="bg1"/>
                    </a:solidFill>
                  </a:rPr>
                  <a:t>Concentration of Baby Bio</a:t>
                </a:r>
              </a:p>
            </c:rich>
          </c:tx>
          <c:layout>
            <c:manualLayout>
              <c:xMode val="edge"/>
              <c:yMode val="edge"/>
              <c:x val="0.36226115920960639"/>
              <c:y val="0.726554924504779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751168"/>
        <c:crosses val="autoZero"/>
        <c:auto val="1"/>
        <c:lblAlgn val="ctr"/>
        <c:lblOffset val="100"/>
        <c:noMultiLvlLbl val="0"/>
      </c:catAx>
      <c:valAx>
        <c:axId val="47751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Absorbance  (Biochrome)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724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solidFill>
      <a:schemeClr val="accent4">
        <a:lumMod val="60000"/>
        <a:lumOff val="40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CE3227-3258-0049-9C93-52D988ADFC2E}" type="doc">
      <dgm:prSet loTypeId="urn:microsoft.com/office/officeart/2005/8/layout/radial3" loCatId="relationship" qsTypeId="urn:microsoft.com/office/officeart/2005/8/quickstyle/simple4" qsCatId="simple" csTypeId="urn:microsoft.com/office/officeart/2005/8/colors/accent1_2" csCatId="accent1" phldr="1"/>
      <dgm:spPr/>
      <dgm:t>
        <a:bodyPr/>
        <a:lstStyle/>
        <a:p>
          <a:endParaRPr lang="en-US"/>
        </a:p>
      </dgm:t>
    </dgm:pt>
    <dgm:pt modelId="{9515812F-DACA-A642-992C-245FCDDB3119}">
      <dgm:prSet phldrT="[Text]" custT="1"/>
      <dgm:spPr>
        <a:solidFill>
          <a:srgbClr val="FF6600"/>
        </a:solidFill>
        <a:ln>
          <a:solidFill>
            <a:scrgbClr r="0" g="0" b="0"/>
          </a:solidFill>
        </a:ln>
      </dgm:spPr>
      <dgm:t>
        <a:bodyPr/>
        <a:lstStyle/>
        <a:p>
          <a:r>
            <a:rPr lang="en-US" sz="4800" i="1" dirty="0">
              <a:solidFill>
                <a:schemeClr val="bg1">
                  <a:lumMod val="95000"/>
                </a:schemeClr>
              </a:solidFill>
              <a:latin typeface="Arial"/>
              <a:cs typeface="Arial"/>
            </a:rPr>
            <a:t>CPD</a:t>
          </a:r>
          <a:r>
            <a:rPr lang="en-GB" sz="4800" i="1" dirty="0">
              <a:solidFill>
                <a:schemeClr val="bg1">
                  <a:lumMod val="95000"/>
                </a:schemeClr>
              </a:solidFill>
              <a:latin typeface="Arial"/>
              <a:cs typeface="Arial"/>
            </a:rPr>
            <a:t>@SSERC</a:t>
          </a:r>
          <a:endParaRPr lang="en-US" sz="4800" i="1" dirty="0">
            <a:solidFill>
              <a:schemeClr val="bg1">
                <a:lumMod val="95000"/>
              </a:schemeClr>
            </a:solidFill>
            <a:latin typeface="Arial"/>
            <a:cs typeface="Arial"/>
          </a:endParaRPr>
        </a:p>
      </dgm:t>
    </dgm:pt>
    <dgm:pt modelId="{1B69D529-01CD-D547-B3C1-DC0BAF62E6CA}" type="parTrans" cxnId="{63F6A55D-1DC4-CC43-A9F2-B760907BB616}">
      <dgm:prSet/>
      <dgm:spPr/>
      <dgm:t>
        <a:bodyPr/>
        <a:lstStyle/>
        <a:p>
          <a:endParaRPr lang="en-US"/>
        </a:p>
      </dgm:t>
    </dgm:pt>
    <dgm:pt modelId="{EBE86FFC-5E85-F54F-8C4C-EF72FFDE048E}" type="sibTrans" cxnId="{63F6A55D-1DC4-CC43-A9F2-B760907BB616}">
      <dgm:prSet/>
      <dgm:spPr/>
      <dgm:t>
        <a:bodyPr/>
        <a:lstStyle/>
        <a:p>
          <a:endParaRPr lang="en-US"/>
        </a:p>
      </dgm:t>
    </dgm:pt>
    <dgm:pt modelId="{21F6D8E5-544E-9943-997C-FD0741954C5D}">
      <dgm:prSet phldrT="[Text]"/>
      <dgm:spPr>
        <a:solidFill>
          <a:schemeClr val="accent1">
            <a:lumMod val="75000"/>
          </a:schemeClr>
        </a:solidFill>
        <a:ln>
          <a:solidFill>
            <a:srgbClr val="000000"/>
          </a:solidFill>
        </a:ln>
      </dgm:spPr>
      <dgm:t>
        <a:bodyPr/>
        <a:lstStyle/>
        <a:p>
          <a:pPr algn="ctr"/>
          <a:r>
            <a:rPr lang="en-US" i="1" dirty="0">
              <a:solidFill>
                <a:schemeClr val="bg1">
                  <a:lumMod val="95000"/>
                </a:schemeClr>
              </a:solidFill>
              <a:latin typeface="Tahoma"/>
              <a:cs typeface="Tahoma"/>
            </a:rPr>
            <a:t>Technical Staff</a:t>
          </a:r>
        </a:p>
      </dgm:t>
    </dgm:pt>
    <dgm:pt modelId="{F6A59C80-A7A4-A544-94AB-43844B98D9DA}" type="parTrans" cxnId="{2B146518-7DD7-9445-8A18-9B85E9D74D4C}">
      <dgm:prSet/>
      <dgm:spPr/>
      <dgm:t>
        <a:bodyPr/>
        <a:lstStyle/>
        <a:p>
          <a:endParaRPr lang="en-US"/>
        </a:p>
      </dgm:t>
    </dgm:pt>
    <dgm:pt modelId="{A7D7264B-0F35-FD4A-9348-EE9D9359E807}" type="sibTrans" cxnId="{2B146518-7DD7-9445-8A18-9B85E9D74D4C}">
      <dgm:prSet/>
      <dgm:spPr/>
      <dgm:t>
        <a:bodyPr/>
        <a:lstStyle/>
        <a:p>
          <a:endParaRPr lang="en-US"/>
        </a:p>
      </dgm:t>
    </dgm:pt>
    <dgm:pt modelId="{FBAD1483-CC5F-224B-9556-6661F7C3F7C7}">
      <dgm:prSet phldrT="[Text]" phldr="1" custScaleX="171169" custScaleY="167586" custRadScaleRad="93017"/>
      <dgm:spPr/>
      <dgm:t>
        <a:bodyPr/>
        <a:lstStyle/>
        <a:p>
          <a:endParaRPr lang="en-US" dirty="0"/>
        </a:p>
      </dgm:t>
    </dgm:pt>
    <dgm:pt modelId="{FC55361B-9E16-3B48-8013-A00664A763A7}" type="parTrans" cxnId="{3A0BB0FD-4600-D942-86F1-FB2FE3ADDC86}">
      <dgm:prSet/>
      <dgm:spPr/>
      <dgm:t>
        <a:bodyPr/>
        <a:lstStyle/>
        <a:p>
          <a:endParaRPr lang="en-US"/>
        </a:p>
      </dgm:t>
    </dgm:pt>
    <dgm:pt modelId="{99936E0F-60CE-D843-B95B-E5C5E32DD783}" type="sibTrans" cxnId="{3A0BB0FD-4600-D942-86F1-FB2FE3ADDC86}">
      <dgm:prSet/>
      <dgm:spPr/>
      <dgm:t>
        <a:bodyPr/>
        <a:lstStyle/>
        <a:p>
          <a:endParaRPr lang="en-US"/>
        </a:p>
      </dgm:t>
    </dgm:pt>
    <dgm:pt modelId="{F671EF1F-0025-EF41-BA80-15CEEE88B584}">
      <dgm:prSet phldrT="[Text]"/>
      <dgm:spPr>
        <a:solidFill>
          <a:schemeClr val="accent1">
            <a:lumMod val="75000"/>
          </a:schemeClr>
        </a:solidFill>
        <a:ln>
          <a:solidFill>
            <a:srgbClr val="000000"/>
          </a:solidFill>
        </a:ln>
      </dgm:spPr>
      <dgm:t>
        <a:bodyPr/>
        <a:lstStyle/>
        <a:p>
          <a:r>
            <a:rPr lang="en-US" i="1" dirty="0">
              <a:solidFill>
                <a:schemeClr val="bg1">
                  <a:lumMod val="95000"/>
                </a:schemeClr>
              </a:solidFill>
              <a:latin typeface="Tahoma"/>
              <a:cs typeface="Tahoma"/>
            </a:rPr>
            <a:t>Curriculum Leaders</a:t>
          </a:r>
        </a:p>
      </dgm:t>
    </dgm:pt>
    <dgm:pt modelId="{3550F782-14A2-DB4E-9346-913220EFD6F0}" type="parTrans" cxnId="{21B5B34B-BEF9-794A-B03E-7FCC6D4E5E9F}">
      <dgm:prSet/>
      <dgm:spPr/>
      <dgm:t>
        <a:bodyPr/>
        <a:lstStyle/>
        <a:p>
          <a:endParaRPr lang="en-US"/>
        </a:p>
      </dgm:t>
    </dgm:pt>
    <dgm:pt modelId="{D347CD6C-56E4-F641-89C0-F102F7E51AE1}" type="sibTrans" cxnId="{21B5B34B-BEF9-794A-B03E-7FCC6D4E5E9F}">
      <dgm:prSet/>
      <dgm:spPr/>
      <dgm:t>
        <a:bodyPr/>
        <a:lstStyle/>
        <a:p>
          <a:endParaRPr lang="en-US"/>
        </a:p>
      </dgm:t>
    </dgm:pt>
    <dgm:pt modelId="{930DA612-52B8-2B47-B1C2-D4AC69B06991}">
      <dgm:prSet phldrT="[Text]"/>
      <dgm:spPr>
        <a:solidFill>
          <a:schemeClr val="accent1">
            <a:lumMod val="75000"/>
          </a:schemeClr>
        </a:solidFill>
        <a:ln>
          <a:solidFill>
            <a:srgbClr val="000000"/>
          </a:solidFill>
        </a:ln>
      </dgm:spPr>
      <dgm:t>
        <a:bodyPr/>
        <a:lstStyle/>
        <a:p>
          <a:pPr>
            <a:spcAft>
              <a:spcPts val="0"/>
            </a:spcAft>
          </a:pPr>
          <a:r>
            <a:rPr lang="en-US" i="1" dirty="0">
              <a:solidFill>
                <a:schemeClr val="bg1">
                  <a:lumMod val="95000"/>
                </a:schemeClr>
              </a:solidFill>
              <a:latin typeface="Tahoma"/>
              <a:cs typeface="Tahoma"/>
            </a:rPr>
            <a:t>Primary &amp; Secondary</a:t>
          </a:r>
        </a:p>
        <a:p>
          <a:pPr>
            <a:spcAft>
              <a:spcPts val="0"/>
            </a:spcAft>
          </a:pPr>
          <a:r>
            <a:rPr lang="en-US" i="1" dirty="0">
              <a:solidFill>
                <a:schemeClr val="bg1">
                  <a:lumMod val="95000"/>
                </a:schemeClr>
              </a:solidFill>
              <a:latin typeface="Tahoma"/>
              <a:cs typeface="Tahoma"/>
            </a:rPr>
            <a:t>Teachers</a:t>
          </a:r>
        </a:p>
      </dgm:t>
    </dgm:pt>
    <dgm:pt modelId="{0B944161-7F3F-334F-81B7-F9529AEFD70D}" type="parTrans" cxnId="{B611601E-7EDC-B64F-94E5-7B2C1D00F2D2}">
      <dgm:prSet/>
      <dgm:spPr/>
      <dgm:t>
        <a:bodyPr/>
        <a:lstStyle/>
        <a:p>
          <a:endParaRPr lang="en-US"/>
        </a:p>
      </dgm:t>
    </dgm:pt>
    <dgm:pt modelId="{9B3F0FF5-1937-4147-B064-BE4CD0530CC3}" type="sibTrans" cxnId="{B611601E-7EDC-B64F-94E5-7B2C1D00F2D2}">
      <dgm:prSet/>
      <dgm:spPr/>
      <dgm:t>
        <a:bodyPr/>
        <a:lstStyle/>
        <a:p>
          <a:endParaRPr lang="en-US"/>
        </a:p>
      </dgm:t>
    </dgm:pt>
    <dgm:pt modelId="{D765096C-37A6-3442-BEBC-2331960AB495}">
      <dgm:prSet phldrT="[Text]"/>
      <dgm:spPr>
        <a:solidFill>
          <a:schemeClr val="accent1">
            <a:lumMod val="75000"/>
          </a:schemeClr>
        </a:solidFill>
        <a:ln>
          <a:solidFill>
            <a:srgbClr val="000000"/>
          </a:solidFill>
        </a:ln>
      </dgm:spPr>
      <dgm:t>
        <a:bodyPr/>
        <a:lstStyle/>
        <a:p>
          <a:pPr algn="ctr">
            <a:spcAft>
              <a:spcPts val="0"/>
            </a:spcAft>
          </a:pPr>
          <a:r>
            <a:rPr lang="en-US" i="1" dirty="0">
              <a:solidFill>
                <a:schemeClr val="bg1">
                  <a:lumMod val="95000"/>
                </a:schemeClr>
              </a:solidFill>
              <a:latin typeface="Tahoma"/>
              <a:cs typeface="Tahoma"/>
            </a:rPr>
            <a:t>Student</a:t>
          </a:r>
        </a:p>
        <a:p>
          <a:pPr algn="ctr">
            <a:spcAft>
              <a:spcPts val="0"/>
            </a:spcAft>
          </a:pPr>
          <a:r>
            <a:rPr lang="en-US" i="1" dirty="0">
              <a:solidFill>
                <a:schemeClr val="bg1">
                  <a:lumMod val="95000"/>
                </a:schemeClr>
              </a:solidFill>
              <a:latin typeface="Tahoma"/>
              <a:cs typeface="Tahoma"/>
            </a:rPr>
            <a:t>Teachers</a:t>
          </a:r>
        </a:p>
      </dgm:t>
    </dgm:pt>
    <dgm:pt modelId="{6F4C3C7A-8EF4-9A44-9962-5B452AE71F8D}" type="parTrans" cxnId="{391D5B9F-365D-1E43-9D4B-3762848D292E}">
      <dgm:prSet/>
      <dgm:spPr/>
      <dgm:t>
        <a:bodyPr/>
        <a:lstStyle/>
        <a:p>
          <a:endParaRPr lang="en-US"/>
        </a:p>
      </dgm:t>
    </dgm:pt>
    <dgm:pt modelId="{7C427248-A75A-4249-BBCA-8B62A358B5EC}" type="sibTrans" cxnId="{391D5B9F-365D-1E43-9D4B-3762848D292E}">
      <dgm:prSet/>
      <dgm:spPr/>
      <dgm:t>
        <a:bodyPr/>
        <a:lstStyle/>
        <a:p>
          <a:endParaRPr lang="en-US"/>
        </a:p>
      </dgm:t>
    </dgm:pt>
    <dgm:pt modelId="{029071AB-8618-B143-9E67-6A4929806E0F}" type="pres">
      <dgm:prSet presAssocID="{A1CE3227-3258-0049-9C93-52D988ADFC2E}" presName="composite" presStyleCnt="0">
        <dgm:presLayoutVars>
          <dgm:chMax val="1"/>
          <dgm:dir/>
          <dgm:resizeHandles val="exact"/>
        </dgm:presLayoutVars>
      </dgm:prSet>
      <dgm:spPr/>
    </dgm:pt>
    <dgm:pt modelId="{F7A2111A-E275-AD48-BE41-F34FD76FEBD5}" type="pres">
      <dgm:prSet presAssocID="{A1CE3227-3258-0049-9C93-52D988ADFC2E}" presName="radial" presStyleCnt="0">
        <dgm:presLayoutVars>
          <dgm:animLvl val="ctr"/>
        </dgm:presLayoutVars>
      </dgm:prSet>
      <dgm:spPr/>
    </dgm:pt>
    <dgm:pt modelId="{85E794EF-F440-484E-8660-22B10C10E7A6}" type="pres">
      <dgm:prSet presAssocID="{9515812F-DACA-A642-992C-245FCDDB3119}" presName="centerShape" presStyleLbl="vennNode1" presStyleIdx="0" presStyleCnt="5" custScaleX="107916" custScaleY="103155"/>
      <dgm:spPr/>
    </dgm:pt>
    <dgm:pt modelId="{0C682DBA-D225-C448-ABD7-4BF36753DE22}" type="pres">
      <dgm:prSet presAssocID="{21F6D8E5-544E-9943-997C-FD0741954C5D}" presName="node" presStyleLbl="vennNode1" presStyleIdx="1" presStyleCnt="5" custScaleX="171169" custScaleY="167586" custRadScaleRad="147187" custRadScaleInc="-68237">
        <dgm:presLayoutVars>
          <dgm:bulletEnabled val="1"/>
        </dgm:presLayoutVars>
      </dgm:prSet>
      <dgm:spPr/>
    </dgm:pt>
    <dgm:pt modelId="{554B4362-E41B-4643-87B2-42F1E723430E}" type="pres">
      <dgm:prSet presAssocID="{D765096C-37A6-3442-BEBC-2331960AB495}" presName="node" presStyleLbl="vennNode1" presStyleIdx="2" presStyleCnt="5" custScaleX="171169" custScaleY="167586" custRadScaleRad="151330" custRadScaleInc="-30817">
        <dgm:presLayoutVars>
          <dgm:bulletEnabled val="1"/>
        </dgm:presLayoutVars>
      </dgm:prSet>
      <dgm:spPr/>
    </dgm:pt>
    <dgm:pt modelId="{51FFC35F-9B98-034A-8994-D2F0C5CA5957}" type="pres">
      <dgm:prSet presAssocID="{930DA612-52B8-2B47-B1C2-D4AC69B06991}" presName="node" presStyleLbl="vennNode1" presStyleIdx="3" presStyleCnt="5" custScaleX="171169" custScaleY="167586" custRadScaleRad="147580" custRadScaleInc="-65666">
        <dgm:presLayoutVars>
          <dgm:bulletEnabled val="1"/>
        </dgm:presLayoutVars>
      </dgm:prSet>
      <dgm:spPr/>
    </dgm:pt>
    <dgm:pt modelId="{A48579BA-6EC0-894C-AB4E-1528DFDFBC0D}" type="pres">
      <dgm:prSet presAssocID="{F671EF1F-0025-EF41-BA80-15CEEE88B584}" presName="node" presStyleLbl="vennNode1" presStyleIdx="4" presStyleCnt="5" custScaleX="171169" custScaleY="167586" custRadScaleRad="149827" custRadScaleInc="-33764">
        <dgm:presLayoutVars>
          <dgm:bulletEnabled val="1"/>
        </dgm:presLayoutVars>
      </dgm:prSet>
      <dgm:spPr/>
    </dgm:pt>
  </dgm:ptLst>
  <dgm:cxnLst>
    <dgm:cxn modelId="{2B146518-7DD7-9445-8A18-9B85E9D74D4C}" srcId="{9515812F-DACA-A642-992C-245FCDDB3119}" destId="{21F6D8E5-544E-9943-997C-FD0741954C5D}" srcOrd="0" destOrd="0" parTransId="{F6A59C80-A7A4-A544-94AB-43844B98D9DA}" sibTransId="{A7D7264B-0F35-FD4A-9348-EE9D9359E807}"/>
    <dgm:cxn modelId="{B611601E-7EDC-B64F-94E5-7B2C1D00F2D2}" srcId="{9515812F-DACA-A642-992C-245FCDDB3119}" destId="{930DA612-52B8-2B47-B1C2-D4AC69B06991}" srcOrd="2" destOrd="0" parTransId="{0B944161-7F3F-334F-81B7-F9529AEFD70D}" sibTransId="{9B3F0FF5-1937-4147-B064-BE4CD0530CC3}"/>
    <dgm:cxn modelId="{63F6A55D-1DC4-CC43-A9F2-B760907BB616}" srcId="{A1CE3227-3258-0049-9C93-52D988ADFC2E}" destId="{9515812F-DACA-A642-992C-245FCDDB3119}" srcOrd="0" destOrd="0" parTransId="{1B69D529-01CD-D547-B3C1-DC0BAF62E6CA}" sibTransId="{EBE86FFC-5E85-F54F-8C4C-EF72FFDE048E}"/>
    <dgm:cxn modelId="{21B5B34B-BEF9-794A-B03E-7FCC6D4E5E9F}" srcId="{9515812F-DACA-A642-992C-245FCDDB3119}" destId="{F671EF1F-0025-EF41-BA80-15CEEE88B584}" srcOrd="3" destOrd="0" parTransId="{3550F782-14A2-DB4E-9346-913220EFD6F0}" sibTransId="{D347CD6C-56E4-F641-89C0-F102F7E51AE1}"/>
    <dgm:cxn modelId="{391D5B9F-365D-1E43-9D4B-3762848D292E}" srcId="{9515812F-DACA-A642-992C-245FCDDB3119}" destId="{D765096C-37A6-3442-BEBC-2331960AB495}" srcOrd="1" destOrd="0" parTransId="{6F4C3C7A-8EF4-9A44-9962-5B452AE71F8D}" sibTransId="{7C427248-A75A-4249-BBCA-8B62A358B5EC}"/>
    <dgm:cxn modelId="{07CB55A1-4D04-4222-B81E-F153B3443A28}" type="presOf" srcId="{F671EF1F-0025-EF41-BA80-15CEEE88B584}" destId="{A48579BA-6EC0-894C-AB4E-1528DFDFBC0D}" srcOrd="0" destOrd="0" presId="urn:microsoft.com/office/officeart/2005/8/layout/radial3"/>
    <dgm:cxn modelId="{4BDB13AE-D22D-481C-A31E-A403228BF74E}" type="presOf" srcId="{9515812F-DACA-A642-992C-245FCDDB3119}" destId="{85E794EF-F440-484E-8660-22B10C10E7A6}" srcOrd="0" destOrd="0" presId="urn:microsoft.com/office/officeart/2005/8/layout/radial3"/>
    <dgm:cxn modelId="{CF8B08B7-F505-453B-B552-04EDBECA893C}" type="presOf" srcId="{D765096C-37A6-3442-BEBC-2331960AB495}" destId="{554B4362-E41B-4643-87B2-42F1E723430E}" srcOrd="0" destOrd="0" presId="urn:microsoft.com/office/officeart/2005/8/layout/radial3"/>
    <dgm:cxn modelId="{DFE528C7-6E52-435B-B5A1-65DE090FC4DF}" type="presOf" srcId="{930DA612-52B8-2B47-B1C2-D4AC69B06991}" destId="{51FFC35F-9B98-034A-8994-D2F0C5CA5957}" srcOrd="0" destOrd="0" presId="urn:microsoft.com/office/officeart/2005/8/layout/radial3"/>
    <dgm:cxn modelId="{235BE1DB-F8CE-41D6-A566-A89989ED3E41}" type="presOf" srcId="{21F6D8E5-544E-9943-997C-FD0741954C5D}" destId="{0C682DBA-D225-C448-ABD7-4BF36753DE22}" srcOrd="0" destOrd="0" presId="urn:microsoft.com/office/officeart/2005/8/layout/radial3"/>
    <dgm:cxn modelId="{3A0BB0FD-4600-D942-86F1-FB2FE3ADDC86}" srcId="{A1CE3227-3258-0049-9C93-52D988ADFC2E}" destId="{FBAD1483-CC5F-224B-9556-6661F7C3F7C7}" srcOrd="1" destOrd="0" parTransId="{FC55361B-9E16-3B48-8013-A00664A763A7}" sibTransId="{99936E0F-60CE-D843-B95B-E5C5E32DD783}"/>
    <dgm:cxn modelId="{E6EEDBFF-4FB8-4FEF-8C57-E56C1E648EFF}" type="presOf" srcId="{A1CE3227-3258-0049-9C93-52D988ADFC2E}" destId="{029071AB-8618-B143-9E67-6A4929806E0F}" srcOrd="0" destOrd="0" presId="urn:microsoft.com/office/officeart/2005/8/layout/radial3"/>
    <dgm:cxn modelId="{9F2DA253-FF78-4C63-A0BE-D94D017CC079}" type="presParOf" srcId="{029071AB-8618-B143-9E67-6A4929806E0F}" destId="{F7A2111A-E275-AD48-BE41-F34FD76FEBD5}" srcOrd="0" destOrd="0" presId="urn:microsoft.com/office/officeart/2005/8/layout/radial3"/>
    <dgm:cxn modelId="{657F7A3E-9206-4BC2-AC43-C87AF0C3968B}" type="presParOf" srcId="{F7A2111A-E275-AD48-BE41-F34FD76FEBD5}" destId="{85E794EF-F440-484E-8660-22B10C10E7A6}" srcOrd="0" destOrd="0" presId="urn:microsoft.com/office/officeart/2005/8/layout/radial3"/>
    <dgm:cxn modelId="{321E8338-55DD-4BE9-AF0E-46ED958F89D8}" type="presParOf" srcId="{F7A2111A-E275-AD48-BE41-F34FD76FEBD5}" destId="{0C682DBA-D225-C448-ABD7-4BF36753DE22}" srcOrd="1" destOrd="0" presId="urn:microsoft.com/office/officeart/2005/8/layout/radial3"/>
    <dgm:cxn modelId="{C43BF6BD-A5C9-4D4D-A5F4-02F1CC900C67}" type="presParOf" srcId="{F7A2111A-E275-AD48-BE41-F34FD76FEBD5}" destId="{554B4362-E41B-4643-87B2-42F1E723430E}" srcOrd="2" destOrd="0" presId="urn:microsoft.com/office/officeart/2005/8/layout/radial3"/>
    <dgm:cxn modelId="{7D038905-F2B8-427A-A360-35BEBE21833D}" type="presParOf" srcId="{F7A2111A-E275-AD48-BE41-F34FD76FEBD5}" destId="{51FFC35F-9B98-034A-8994-D2F0C5CA5957}" srcOrd="3" destOrd="0" presId="urn:microsoft.com/office/officeart/2005/8/layout/radial3"/>
    <dgm:cxn modelId="{BDB42B32-ACAB-462E-AA7F-91736E448DCE}" type="presParOf" srcId="{F7A2111A-E275-AD48-BE41-F34FD76FEBD5}" destId="{A48579BA-6EC0-894C-AB4E-1528DFDFBC0D}"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794EF-F440-484E-8660-22B10C10E7A6}">
      <dsp:nvSpPr>
        <dsp:cNvPr id="0" name=""/>
        <dsp:cNvSpPr/>
      </dsp:nvSpPr>
      <dsp:spPr>
        <a:xfrm>
          <a:off x="2228836" y="1157274"/>
          <a:ext cx="3238527" cy="3095650"/>
        </a:xfrm>
        <a:prstGeom prst="ellipse">
          <a:avLst/>
        </a:prstGeom>
        <a:solidFill>
          <a:srgbClr val="FF6600"/>
        </a:solidFill>
        <a:ln>
          <a:solidFill>
            <a:scrgbClr r="0" g="0" b="0"/>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i="1" kern="1200" dirty="0">
              <a:solidFill>
                <a:schemeClr val="bg1">
                  <a:lumMod val="95000"/>
                </a:schemeClr>
              </a:solidFill>
              <a:latin typeface="Arial"/>
              <a:cs typeface="Arial"/>
            </a:rPr>
            <a:t>CPD</a:t>
          </a:r>
          <a:r>
            <a:rPr lang="en-GB" sz="4800" i="1" kern="1200" dirty="0">
              <a:solidFill>
                <a:schemeClr val="bg1">
                  <a:lumMod val="95000"/>
                </a:schemeClr>
              </a:solidFill>
              <a:latin typeface="Arial"/>
              <a:cs typeface="Arial"/>
            </a:rPr>
            <a:t>@SSERC</a:t>
          </a:r>
          <a:endParaRPr lang="en-US" sz="4800" i="1" kern="1200" dirty="0">
            <a:solidFill>
              <a:schemeClr val="bg1">
                <a:lumMod val="95000"/>
              </a:schemeClr>
            </a:solidFill>
            <a:latin typeface="Arial"/>
            <a:cs typeface="Arial"/>
          </a:endParaRPr>
        </a:p>
      </dsp:txBody>
      <dsp:txXfrm>
        <a:off x="2703107" y="1610621"/>
        <a:ext cx="2289985" cy="2188956"/>
      </dsp:txXfrm>
    </dsp:sp>
    <dsp:sp modelId="{0C682DBA-D225-C448-ABD7-4BF36753DE22}">
      <dsp:nvSpPr>
        <dsp:cNvPr id="0" name=""/>
        <dsp:cNvSpPr/>
      </dsp:nvSpPr>
      <dsp:spPr>
        <a:xfrm>
          <a:off x="38073" y="71424"/>
          <a:ext cx="2568365" cy="2514603"/>
        </a:xfrm>
        <a:prstGeom prst="ellipse">
          <a:avLst/>
        </a:prstGeom>
        <a:solidFill>
          <a:schemeClr val="accent1">
            <a:lumMod val="75000"/>
          </a:schemeClr>
        </a:solidFill>
        <a:ln>
          <a:solidFill>
            <a:srgbClr val="000000"/>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i="1" kern="1200" dirty="0">
              <a:solidFill>
                <a:schemeClr val="bg1">
                  <a:lumMod val="95000"/>
                </a:schemeClr>
              </a:solidFill>
              <a:latin typeface="Tahoma"/>
              <a:cs typeface="Tahoma"/>
            </a:rPr>
            <a:t>Technical Staff</a:t>
          </a:r>
        </a:p>
      </dsp:txBody>
      <dsp:txXfrm>
        <a:off x="414201" y="439679"/>
        <a:ext cx="1816109" cy="1778093"/>
      </dsp:txXfrm>
    </dsp:sp>
    <dsp:sp modelId="{554B4362-E41B-4643-87B2-42F1E723430E}">
      <dsp:nvSpPr>
        <dsp:cNvPr id="0" name=""/>
        <dsp:cNvSpPr/>
      </dsp:nvSpPr>
      <dsp:spPr>
        <a:xfrm>
          <a:off x="5127834" y="71426"/>
          <a:ext cx="2568365" cy="2514603"/>
        </a:xfrm>
        <a:prstGeom prst="ellipse">
          <a:avLst/>
        </a:prstGeom>
        <a:solidFill>
          <a:schemeClr val="accent1">
            <a:lumMod val="75000"/>
          </a:schemeClr>
        </a:solidFill>
        <a:ln>
          <a:solidFill>
            <a:srgbClr val="000000"/>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ts val="0"/>
            </a:spcAft>
            <a:buNone/>
          </a:pPr>
          <a:r>
            <a:rPr lang="en-US" sz="2800" i="1" kern="1200" dirty="0">
              <a:solidFill>
                <a:schemeClr val="bg1">
                  <a:lumMod val="95000"/>
                </a:schemeClr>
              </a:solidFill>
              <a:latin typeface="Tahoma"/>
              <a:cs typeface="Tahoma"/>
            </a:rPr>
            <a:t>Student</a:t>
          </a:r>
        </a:p>
        <a:p>
          <a:pPr marL="0" lvl="0" indent="0" algn="ctr" defTabSz="1244600">
            <a:lnSpc>
              <a:spcPct val="90000"/>
            </a:lnSpc>
            <a:spcBef>
              <a:spcPct val="0"/>
            </a:spcBef>
            <a:spcAft>
              <a:spcPts val="0"/>
            </a:spcAft>
            <a:buNone/>
          </a:pPr>
          <a:r>
            <a:rPr lang="en-US" sz="2800" i="1" kern="1200" dirty="0">
              <a:solidFill>
                <a:schemeClr val="bg1">
                  <a:lumMod val="95000"/>
                </a:schemeClr>
              </a:solidFill>
              <a:latin typeface="Tahoma"/>
              <a:cs typeface="Tahoma"/>
            </a:rPr>
            <a:t>Teachers</a:t>
          </a:r>
        </a:p>
      </dsp:txBody>
      <dsp:txXfrm>
        <a:off x="5503962" y="439681"/>
        <a:ext cx="1816109" cy="1778093"/>
      </dsp:txXfrm>
    </dsp:sp>
    <dsp:sp modelId="{51FFC35F-9B98-034A-8994-D2F0C5CA5957}">
      <dsp:nvSpPr>
        <dsp:cNvPr id="0" name=""/>
        <dsp:cNvSpPr/>
      </dsp:nvSpPr>
      <dsp:spPr>
        <a:xfrm>
          <a:off x="5038722" y="2928973"/>
          <a:ext cx="2568365" cy="2514603"/>
        </a:xfrm>
        <a:prstGeom prst="ellipse">
          <a:avLst/>
        </a:prstGeom>
        <a:solidFill>
          <a:schemeClr val="accent1">
            <a:lumMod val="75000"/>
          </a:schemeClr>
        </a:solidFill>
        <a:ln>
          <a:solidFill>
            <a:srgbClr val="000000"/>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ts val="0"/>
            </a:spcAft>
            <a:buNone/>
          </a:pPr>
          <a:r>
            <a:rPr lang="en-US" sz="2800" i="1" kern="1200" dirty="0">
              <a:solidFill>
                <a:schemeClr val="bg1">
                  <a:lumMod val="95000"/>
                </a:schemeClr>
              </a:solidFill>
              <a:latin typeface="Tahoma"/>
              <a:cs typeface="Tahoma"/>
            </a:rPr>
            <a:t>Primary &amp; Secondary</a:t>
          </a:r>
        </a:p>
        <a:p>
          <a:pPr marL="0" lvl="0" indent="0" algn="ctr" defTabSz="1244600">
            <a:lnSpc>
              <a:spcPct val="90000"/>
            </a:lnSpc>
            <a:spcBef>
              <a:spcPct val="0"/>
            </a:spcBef>
            <a:spcAft>
              <a:spcPts val="0"/>
            </a:spcAft>
            <a:buNone/>
          </a:pPr>
          <a:r>
            <a:rPr lang="en-US" sz="2800" i="1" kern="1200" dirty="0">
              <a:solidFill>
                <a:schemeClr val="bg1">
                  <a:lumMod val="95000"/>
                </a:schemeClr>
              </a:solidFill>
              <a:latin typeface="Tahoma"/>
              <a:cs typeface="Tahoma"/>
            </a:rPr>
            <a:t>Teachers</a:t>
          </a:r>
        </a:p>
      </dsp:txBody>
      <dsp:txXfrm>
        <a:off x="5414850" y="3297228"/>
        <a:ext cx="1816109" cy="1778093"/>
      </dsp:txXfrm>
    </dsp:sp>
    <dsp:sp modelId="{A48579BA-6EC0-894C-AB4E-1528DFDFBC0D}">
      <dsp:nvSpPr>
        <dsp:cNvPr id="0" name=""/>
        <dsp:cNvSpPr/>
      </dsp:nvSpPr>
      <dsp:spPr>
        <a:xfrm>
          <a:off x="38068" y="2895596"/>
          <a:ext cx="2568365" cy="2514603"/>
        </a:xfrm>
        <a:prstGeom prst="ellipse">
          <a:avLst/>
        </a:prstGeom>
        <a:solidFill>
          <a:schemeClr val="accent1">
            <a:lumMod val="75000"/>
          </a:schemeClr>
        </a:solidFill>
        <a:ln>
          <a:solidFill>
            <a:srgbClr val="000000"/>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i="1" kern="1200" dirty="0">
              <a:solidFill>
                <a:schemeClr val="bg1">
                  <a:lumMod val="95000"/>
                </a:schemeClr>
              </a:solidFill>
              <a:latin typeface="Tahoma"/>
              <a:cs typeface="Tahoma"/>
            </a:rPr>
            <a:t>Curriculum Leaders</a:t>
          </a:r>
        </a:p>
      </dsp:txBody>
      <dsp:txXfrm>
        <a:off x="414196" y="3263851"/>
        <a:ext cx="1816109" cy="1778093"/>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B54A65-B1F2-42A1-A417-A1486BF4D05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E45CEFF0-E15A-4E1B-9C24-C9E6A7B89821}"/>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D211478-57DD-41EC-98B0-E16BEC7DF5B0}" type="datetimeFigureOut">
              <a:rPr lang="en-US"/>
              <a:pPr>
                <a:defRPr/>
              </a:pPr>
              <a:t>11/6/2017</a:t>
            </a:fld>
            <a:endParaRPr lang="en-US"/>
          </a:p>
        </p:txBody>
      </p:sp>
      <p:sp>
        <p:nvSpPr>
          <p:cNvPr id="4" name="Slide Image Placeholder 3">
            <a:extLst>
              <a:ext uri="{FF2B5EF4-FFF2-40B4-BE49-F238E27FC236}">
                <a16:creationId xmlns:a16="http://schemas.microsoft.com/office/drawing/2014/main" id="{6A3DCAF4-E923-422F-A897-FEBADBAF723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238F254-98CD-4A4D-A39A-441D03D369C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A1BF282-0EEE-44BF-9702-DC084D35491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A6FD4428-CED2-4BDB-B905-C942953F44E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27B353BA-2A09-483D-90FA-D20B0376FA9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AF2FF8-3060-497B-A5BD-59122A82E66A}" type="slidenum">
              <a:rPr lang="en-GB" altLang="en-US" smtClean="0">
                <a:latin typeface="Times New Roman" panose="02020603050405020304" pitchFamily="18" charset="0"/>
                <a:ea typeface="MS PGothic" panose="020B0600070205080204" pitchFamily="34" charset="-128"/>
              </a:rPr>
              <a:pPr>
                <a:spcBef>
                  <a:spcPct val="0"/>
                </a:spcBef>
              </a:pPr>
              <a:t>3</a:t>
            </a:fld>
            <a:endParaRPr lang="en-GB" altLang="en-US">
              <a:latin typeface="Times New Roman" panose="02020603050405020304" pitchFamily="18" charset="0"/>
              <a:ea typeface="MS PGothic" panose="020B0600070205080204" pitchFamily="34" charset="-128"/>
            </a:endParaRPr>
          </a:p>
        </p:txBody>
      </p:sp>
      <p:sp>
        <p:nvSpPr>
          <p:cNvPr id="35843" name="Rectangle 2"/>
          <p:cNvSpPr>
            <a:spLocks noGrp="1" noRot="1" noChangeAspect="1" noChangeArrowheads="1" noTextEdit="1"/>
          </p:cNvSpPr>
          <p:nvPr>
            <p:ph type="sldImg"/>
          </p:nvPr>
        </p:nvSpPr>
        <p:spPr bwMode="auto">
          <a:xfrm>
            <a:off x="2855913" y="514350"/>
            <a:ext cx="3429000" cy="2571750"/>
          </a:xfrm>
          <a:solidFill>
            <a:srgbClr val="FFFFFF"/>
          </a:solidFill>
          <a:ln>
            <a:solidFill>
              <a:srgbClr val="000000"/>
            </a:solidFill>
            <a:miter lim="800000"/>
            <a:headEnd/>
            <a:tailEnd/>
          </a:ln>
        </p:spPr>
      </p:sp>
      <p:sp>
        <p:nvSpPr>
          <p:cNvPr id="3584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GB" altLang="en-US">
              <a:latin typeface="Times New Roman" panose="02020603050405020304" pitchFamily="18" charset="0"/>
            </a:endParaRPr>
          </a:p>
        </p:txBody>
      </p:sp>
    </p:spTree>
    <p:extLst>
      <p:ext uri="{BB962C8B-B14F-4D97-AF65-F5344CB8AC3E}">
        <p14:creationId xmlns:p14="http://schemas.microsoft.com/office/powerpoint/2010/main" val="3807999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74F716FB-90A8-4F92-B339-B78F6BA5B3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EF2601D-C334-4DC7-8583-E99195555F83}" type="slidenum">
              <a:rPr lang="en-GB" altLang="en-US">
                <a:latin typeface="Times" panose="02020603050405020304" pitchFamily="18" charset="0"/>
                <a:ea typeface="ＭＳ Ｐゴシック" panose="020B0600070205080204" pitchFamily="34" charset="-128"/>
              </a:rPr>
              <a:pPr eaLnBrk="1" hangingPunct="1"/>
              <a:t>25</a:t>
            </a:fld>
            <a:endParaRPr lang="en-GB" altLang="en-US">
              <a:latin typeface="Times" panose="02020603050405020304" pitchFamily="18" charset="0"/>
              <a:ea typeface="ＭＳ Ｐゴシック" panose="020B0600070205080204" pitchFamily="34" charset="-128"/>
            </a:endParaRPr>
          </a:p>
        </p:txBody>
      </p:sp>
      <p:sp>
        <p:nvSpPr>
          <p:cNvPr id="93187" name="Rectangle 2">
            <a:extLst>
              <a:ext uri="{FF2B5EF4-FFF2-40B4-BE49-F238E27FC236}">
                <a16:creationId xmlns:a16="http://schemas.microsoft.com/office/drawing/2014/main" id="{86FE3914-D2C4-415D-8022-9D037CB196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a:extLst>
              <a:ext uri="{FF2B5EF4-FFF2-40B4-BE49-F238E27FC236}">
                <a16:creationId xmlns:a16="http://schemas.microsoft.com/office/drawing/2014/main" id="{C001B47A-21BB-4BA6-8432-60121629A3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ea typeface="ＭＳ Ｐゴシック" panose="020B0600070205080204" pitchFamily="34" charset="-128"/>
              </a:rPr>
              <a:t>The colorimeter we recommend for key stage 4 use is the WPA colorimeter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184B4C84-5C78-45AD-A3F7-F35A7920BC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C06E0A8-EE20-4461-9BD0-531DBF75429B}" type="slidenum">
              <a:rPr lang="en-GB" altLang="en-US">
                <a:latin typeface="Times" panose="02020603050405020304" pitchFamily="18" charset="0"/>
                <a:ea typeface="ＭＳ Ｐゴシック" panose="020B0600070205080204" pitchFamily="34" charset="-128"/>
              </a:rPr>
              <a:pPr eaLnBrk="1" hangingPunct="1"/>
              <a:t>26</a:t>
            </a:fld>
            <a:endParaRPr lang="en-GB" altLang="en-US">
              <a:latin typeface="Times" panose="02020603050405020304" pitchFamily="18" charset="0"/>
              <a:ea typeface="ＭＳ Ｐゴシック" panose="020B0600070205080204" pitchFamily="34" charset="-128"/>
            </a:endParaRPr>
          </a:p>
        </p:txBody>
      </p:sp>
      <p:sp>
        <p:nvSpPr>
          <p:cNvPr id="94211" name="Rectangle 2">
            <a:extLst>
              <a:ext uri="{FF2B5EF4-FFF2-40B4-BE49-F238E27FC236}">
                <a16:creationId xmlns:a16="http://schemas.microsoft.com/office/drawing/2014/main" id="{F3C945D6-D2E5-4E2C-8F75-75D0F83A95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a:extLst>
              <a:ext uri="{FF2B5EF4-FFF2-40B4-BE49-F238E27FC236}">
                <a16:creationId xmlns:a16="http://schemas.microsoft.com/office/drawing/2014/main" id="{7B1573C9-A24B-4EEE-AFE5-372E5028F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ea typeface="ＭＳ Ｐゴシック" panose="020B0600070205080204" pitchFamily="34" charset="-128"/>
              </a:rPr>
              <a:t>The colorimeter we recommend for key stage 4 use is the WPA colorimeter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C4B2EBFC-5985-4D68-98C9-63AD52EA37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0A3EA77-BC4A-46FD-A40F-81F4ED70C5D5}" type="slidenum">
              <a:rPr lang="en-GB" altLang="en-US">
                <a:latin typeface="Times" panose="02020603050405020304" pitchFamily="18" charset="0"/>
                <a:ea typeface="ＭＳ Ｐゴシック" panose="020B0600070205080204" pitchFamily="34" charset="-128"/>
              </a:rPr>
              <a:pPr eaLnBrk="1" hangingPunct="1"/>
              <a:t>27</a:t>
            </a:fld>
            <a:endParaRPr lang="en-GB" altLang="en-US">
              <a:latin typeface="Times" panose="02020603050405020304" pitchFamily="18" charset="0"/>
              <a:ea typeface="ＭＳ Ｐゴシック" panose="020B0600070205080204" pitchFamily="34" charset="-128"/>
            </a:endParaRPr>
          </a:p>
        </p:txBody>
      </p:sp>
      <p:sp>
        <p:nvSpPr>
          <p:cNvPr id="95235" name="Rectangle 2">
            <a:extLst>
              <a:ext uri="{FF2B5EF4-FFF2-40B4-BE49-F238E27FC236}">
                <a16:creationId xmlns:a16="http://schemas.microsoft.com/office/drawing/2014/main" id="{4EFCD5AD-177B-4447-956E-0703B50BDC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a:extLst>
              <a:ext uri="{FF2B5EF4-FFF2-40B4-BE49-F238E27FC236}">
                <a16:creationId xmlns:a16="http://schemas.microsoft.com/office/drawing/2014/main" id="{ABDDAB6F-D411-48BD-A0A1-01C0A2500F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ea typeface="ＭＳ Ｐゴシック" panose="020B0600070205080204" pitchFamily="34" charset="-128"/>
              </a:rPr>
              <a:t>The colorimeter we recommend for key stage 4 use is the WPA colorimeter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solidFill>
                  <a:srgbClr val="002060"/>
                </a:solidFill>
              </a:rPr>
              <a:t>Flasks each containing a culture of algae and different  concentrations of liquid plant  fertiliser are set up.  </a:t>
            </a:r>
          </a:p>
          <a:p>
            <a:endParaRPr lang="en-GB" sz="1200" i="1" dirty="0">
              <a:solidFill>
                <a:srgbClr val="002060"/>
              </a:solidFill>
            </a:endParaRPr>
          </a:p>
          <a:p>
            <a:r>
              <a:rPr lang="en-GB" sz="1200" i="1" dirty="0">
                <a:solidFill>
                  <a:srgbClr val="002060"/>
                </a:solidFill>
              </a:rPr>
              <a:t>Flasks are placed near a light source - cultures left to grow for ~ 10 days</a:t>
            </a:r>
          </a:p>
          <a:p>
            <a:r>
              <a:rPr lang="en-GB" sz="1200" i="1" dirty="0">
                <a:solidFill>
                  <a:srgbClr val="002060"/>
                </a:solidFill>
              </a:rPr>
              <a:t> </a:t>
            </a:r>
          </a:p>
          <a:p>
            <a:r>
              <a:rPr lang="en-GB" sz="1200" i="1" dirty="0">
                <a:solidFill>
                  <a:srgbClr val="002060"/>
                </a:solidFill>
              </a:rPr>
              <a:t>Population size estimated at regular intervals by measuring the absorbance of samples of the cultures using a colorimeter.  </a:t>
            </a:r>
          </a:p>
          <a:p>
            <a:endParaRPr lang="en-GB" sz="1200" i="1" dirty="0">
              <a:solidFill>
                <a:srgbClr val="002060"/>
              </a:solidFill>
            </a:endParaRPr>
          </a:p>
          <a:p>
            <a:r>
              <a:rPr lang="en-GB" sz="1200" i="1" dirty="0">
                <a:solidFill>
                  <a:srgbClr val="002060"/>
                </a:solidFill>
              </a:rPr>
              <a:t>In this case, absorbance is the extent to which cells in the culture scatter a beam of light of particular wavelength as it passes through the culture.  </a:t>
            </a:r>
          </a:p>
          <a:p>
            <a:endParaRPr lang="en-GB" sz="1200" i="1" dirty="0">
              <a:solidFill>
                <a:srgbClr val="002060"/>
              </a:solidFill>
            </a:endParaRPr>
          </a:p>
          <a:p>
            <a:r>
              <a:rPr lang="en-GB" sz="1200" i="1" dirty="0">
                <a:solidFill>
                  <a:srgbClr val="002060"/>
                </a:solidFill>
              </a:rPr>
              <a:t>A ‘control cuvette’ for each is used to zero the colorimeter each time readings are taken.</a:t>
            </a:r>
          </a:p>
          <a:p>
            <a:endParaRPr lang="en-GB" sz="1200" i="1" dirty="0">
              <a:solidFill>
                <a:srgbClr val="002060"/>
              </a:solidFill>
            </a:endParaRPr>
          </a:p>
          <a:p>
            <a:r>
              <a:rPr lang="en-GB" sz="1200" i="1" dirty="0">
                <a:solidFill>
                  <a:srgbClr val="002060"/>
                </a:solidFill>
              </a:rPr>
              <a:t>Control cuvettes are frozen after the first colorimeter readings are taken and thawed out for use when subsequent readings are taken.</a:t>
            </a:r>
            <a:endParaRPr lang="en-GB" sz="1200" dirty="0"/>
          </a:p>
          <a:p>
            <a:endParaRPr lang="en-GB" dirty="0"/>
          </a:p>
        </p:txBody>
      </p:sp>
      <p:sp>
        <p:nvSpPr>
          <p:cNvPr id="4" name="Slide Number Placeholder 3"/>
          <p:cNvSpPr>
            <a:spLocks noGrp="1"/>
          </p:cNvSpPr>
          <p:nvPr>
            <p:ph type="sldNum" sz="quarter" idx="10"/>
          </p:nvPr>
        </p:nvSpPr>
        <p:spPr/>
        <p:txBody>
          <a:bodyPr/>
          <a:lstStyle/>
          <a:p>
            <a:fld id="{960F2EA8-D1DA-4985-9198-D0586AFF29BA}" type="slidenum">
              <a:rPr lang="en-GB" smtClean="0"/>
              <a:pPr/>
              <a:t>37</a:t>
            </a:fld>
            <a:endParaRPr lang="en-GB"/>
          </a:p>
        </p:txBody>
      </p:sp>
    </p:spTree>
    <p:extLst>
      <p:ext uri="{BB962C8B-B14F-4D97-AF65-F5344CB8AC3E}">
        <p14:creationId xmlns:p14="http://schemas.microsoft.com/office/powerpoint/2010/main" val="456291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solidFill>
                  <a:srgbClr val="002060"/>
                </a:solidFill>
              </a:rPr>
              <a:t>Flasks each containing a culture of algae and different  concentrations of liquid plant  fertiliser are set up.  </a:t>
            </a:r>
          </a:p>
          <a:p>
            <a:endParaRPr lang="en-GB" sz="1200" i="1" dirty="0">
              <a:solidFill>
                <a:srgbClr val="002060"/>
              </a:solidFill>
            </a:endParaRPr>
          </a:p>
          <a:p>
            <a:r>
              <a:rPr lang="en-GB" sz="1200" i="1" dirty="0">
                <a:solidFill>
                  <a:srgbClr val="002060"/>
                </a:solidFill>
              </a:rPr>
              <a:t>Flasks are placed near a light source - cultures left to grow for ~ 10 days</a:t>
            </a:r>
          </a:p>
          <a:p>
            <a:r>
              <a:rPr lang="en-GB" sz="1200" i="1" dirty="0">
                <a:solidFill>
                  <a:srgbClr val="002060"/>
                </a:solidFill>
              </a:rPr>
              <a:t> </a:t>
            </a:r>
          </a:p>
          <a:p>
            <a:r>
              <a:rPr lang="en-GB" sz="1200" i="1" dirty="0">
                <a:solidFill>
                  <a:srgbClr val="002060"/>
                </a:solidFill>
              </a:rPr>
              <a:t>Population size estimated at regular intervals by measuring the absorbance of samples of the cultures using a colorimeter.  </a:t>
            </a:r>
          </a:p>
          <a:p>
            <a:endParaRPr lang="en-GB" sz="1200" i="1" dirty="0">
              <a:solidFill>
                <a:srgbClr val="002060"/>
              </a:solidFill>
            </a:endParaRPr>
          </a:p>
          <a:p>
            <a:r>
              <a:rPr lang="en-GB" sz="1200" i="1" dirty="0">
                <a:solidFill>
                  <a:srgbClr val="002060"/>
                </a:solidFill>
              </a:rPr>
              <a:t>In this case, absorbance is the extent to which cells in the culture scatter a beam of light of particular wavelength as it passes through the culture.  </a:t>
            </a:r>
          </a:p>
          <a:p>
            <a:endParaRPr lang="en-GB" sz="1200" i="1" dirty="0">
              <a:solidFill>
                <a:srgbClr val="002060"/>
              </a:solidFill>
            </a:endParaRPr>
          </a:p>
          <a:p>
            <a:r>
              <a:rPr lang="en-GB" sz="1200" i="1" dirty="0">
                <a:solidFill>
                  <a:srgbClr val="002060"/>
                </a:solidFill>
              </a:rPr>
              <a:t>A ‘control cuvette’ for each is used to zero the colorimeter each time readings are taken.</a:t>
            </a:r>
          </a:p>
          <a:p>
            <a:endParaRPr lang="en-GB" sz="1200" i="1" dirty="0">
              <a:solidFill>
                <a:srgbClr val="002060"/>
              </a:solidFill>
            </a:endParaRPr>
          </a:p>
          <a:p>
            <a:r>
              <a:rPr lang="en-GB" sz="1200" i="1" dirty="0">
                <a:solidFill>
                  <a:srgbClr val="002060"/>
                </a:solidFill>
              </a:rPr>
              <a:t>Control cuvettes are frozen after the first colorimeter readings are taken and thawed out for use when subsequent readings are taken.</a:t>
            </a:r>
            <a:endParaRPr lang="en-GB" sz="1200" dirty="0"/>
          </a:p>
          <a:p>
            <a:endParaRPr lang="en-GB" dirty="0"/>
          </a:p>
        </p:txBody>
      </p:sp>
      <p:sp>
        <p:nvSpPr>
          <p:cNvPr id="4" name="Slide Number Placeholder 3"/>
          <p:cNvSpPr>
            <a:spLocks noGrp="1"/>
          </p:cNvSpPr>
          <p:nvPr>
            <p:ph type="sldNum" sz="quarter" idx="10"/>
          </p:nvPr>
        </p:nvSpPr>
        <p:spPr/>
        <p:txBody>
          <a:bodyPr/>
          <a:lstStyle/>
          <a:p>
            <a:fld id="{960F2EA8-D1DA-4985-9198-D0586AFF29BA}" type="slidenum">
              <a:rPr lang="en-GB" smtClean="0"/>
              <a:pPr/>
              <a:t>38</a:t>
            </a:fld>
            <a:endParaRPr lang="en-GB"/>
          </a:p>
        </p:txBody>
      </p:sp>
    </p:spTree>
    <p:extLst>
      <p:ext uri="{BB962C8B-B14F-4D97-AF65-F5344CB8AC3E}">
        <p14:creationId xmlns:p14="http://schemas.microsoft.com/office/powerpoint/2010/main" val="832913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C8AFEF85-7FDF-4F31-A952-756AA58F24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E0340F95-3689-4FC5-A03B-939E3D0940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76804" name="Slide Number Placeholder 3">
            <a:extLst>
              <a:ext uri="{FF2B5EF4-FFF2-40B4-BE49-F238E27FC236}">
                <a16:creationId xmlns:a16="http://schemas.microsoft.com/office/drawing/2014/main" id="{7C9B6C7E-1B55-4C8E-BC7D-4B83A283FA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3098BAD-9E04-404E-AAD8-E3FCE17B382B}" type="slidenum">
              <a:rPr lang="en-US" altLang="en-US">
                <a:latin typeface="Times" panose="02020603050405020304" pitchFamily="18" charset="0"/>
                <a:ea typeface="ＭＳ Ｐゴシック" panose="020B0600070205080204" pitchFamily="34" charset="-128"/>
              </a:rPr>
              <a:pPr eaLnBrk="1" hangingPunct="1"/>
              <a:t>6</a:t>
            </a:fld>
            <a:endParaRPr lang="en-US" altLang="en-US">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23269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AC2A035-F8CB-4B5F-A356-F1EF259C15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6BDBBF5-A66D-402F-8CCD-6E71C7FFB9E3}" type="slidenum">
              <a:rPr lang="en-GB" altLang="en-US">
                <a:latin typeface="Times" panose="02020603050405020304" pitchFamily="18" charset="0"/>
                <a:ea typeface="ＭＳ Ｐゴシック" panose="020B0600070205080204" pitchFamily="34" charset="-128"/>
              </a:rPr>
              <a:pPr eaLnBrk="1" hangingPunct="1"/>
              <a:t>12</a:t>
            </a:fld>
            <a:endParaRPr lang="en-GB" altLang="en-US">
              <a:latin typeface="Times" panose="02020603050405020304" pitchFamily="18" charset="0"/>
              <a:ea typeface="ＭＳ Ｐゴシック" panose="020B0600070205080204" pitchFamily="34" charset="-128"/>
            </a:endParaRPr>
          </a:p>
        </p:txBody>
      </p:sp>
      <p:sp>
        <p:nvSpPr>
          <p:cNvPr id="87043" name="Rectangle 2">
            <a:extLst>
              <a:ext uri="{FF2B5EF4-FFF2-40B4-BE49-F238E27FC236}">
                <a16:creationId xmlns:a16="http://schemas.microsoft.com/office/drawing/2014/main" id="{A6023493-9870-4606-9310-B6C78F8E83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a:extLst>
              <a:ext uri="{FF2B5EF4-FFF2-40B4-BE49-F238E27FC236}">
                <a16:creationId xmlns:a16="http://schemas.microsoft.com/office/drawing/2014/main" id="{52E622F8-3FB1-480A-8A3E-47DF651E30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ea typeface="ＭＳ Ｐゴシック" panose="020B0600070205080204" pitchFamily="34" charset="-128"/>
              </a:rPr>
              <a:t>Buffers 7.6 –9.2</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FD647C3A-5C0F-42B0-B0C0-C1A7082A7F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05C6B50-3B99-43C6-81AA-E757A1541DAA}" type="slidenum">
              <a:rPr lang="en-GB" altLang="en-US">
                <a:latin typeface="Times" panose="02020603050405020304" pitchFamily="18" charset="0"/>
                <a:ea typeface="ＭＳ Ｐゴシック" panose="020B0600070205080204" pitchFamily="34" charset="-128"/>
              </a:rPr>
              <a:pPr eaLnBrk="1" hangingPunct="1"/>
              <a:t>14</a:t>
            </a:fld>
            <a:endParaRPr lang="en-GB" altLang="en-US">
              <a:latin typeface="Times" panose="02020603050405020304" pitchFamily="18" charset="0"/>
              <a:ea typeface="ＭＳ Ｐゴシック" panose="020B0600070205080204" pitchFamily="34" charset="-128"/>
            </a:endParaRPr>
          </a:p>
        </p:txBody>
      </p:sp>
      <p:sp>
        <p:nvSpPr>
          <p:cNvPr id="88067" name="Rectangle 2">
            <a:extLst>
              <a:ext uri="{FF2B5EF4-FFF2-40B4-BE49-F238E27FC236}">
                <a16:creationId xmlns:a16="http://schemas.microsoft.com/office/drawing/2014/main" id="{74F28242-89BF-4D12-B44B-8FBF45FC7F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a:extLst>
              <a:ext uri="{FF2B5EF4-FFF2-40B4-BE49-F238E27FC236}">
                <a16:creationId xmlns:a16="http://schemas.microsoft.com/office/drawing/2014/main" id="{FB0A5017-AE21-44EF-9A47-4932FF3ADE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ea typeface="ＭＳ Ｐゴシック" panose="020B0600070205080204" pitchFamily="34" charset="-128"/>
              </a:rPr>
              <a:t>The colorimeter we recommend for key stage 4 use is the WPA colorimeter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9914D1E5-DCFA-4DB6-BB45-3232BBC607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EDD1FDD-9553-45FC-A844-FC5A77A8B22F}" type="slidenum">
              <a:rPr lang="en-GB" altLang="en-US">
                <a:latin typeface="Times" panose="02020603050405020304" pitchFamily="18" charset="0"/>
                <a:ea typeface="ＭＳ Ｐゴシック" panose="020B0600070205080204" pitchFamily="34" charset="-128"/>
              </a:rPr>
              <a:pPr eaLnBrk="1" hangingPunct="1"/>
              <a:t>18</a:t>
            </a:fld>
            <a:endParaRPr lang="en-GB" altLang="en-US">
              <a:latin typeface="Times" panose="02020603050405020304" pitchFamily="18" charset="0"/>
              <a:ea typeface="ＭＳ Ｐゴシック" panose="020B0600070205080204" pitchFamily="34" charset="-128"/>
            </a:endParaRPr>
          </a:p>
        </p:txBody>
      </p:sp>
      <p:sp>
        <p:nvSpPr>
          <p:cNvPr id="89091" name="Rectangle 2">
            <a:extLst>
              <a:ext uri="{FF2B5EF4-FFF2-40B4-BE49-F238E27FC236}">
                <a16:creationId xmlns:a16="http://schemas.microsoft.com/office/drawing/2014/main" id="{1789A9C4-6E62-4802-9AC9-C490655B4A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a:extLst>
              <a:ext uri="{FF2B5EF4-FFF2-40B4-BE49-F238E27FC236}">
                <a16:creationId xmlns:a16="http://schemas.microsoft.com/office/drawing/2014/main" id="{923B556C-C2BE-4ADC-99BF-FA71280835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ea typeface="ＭＳ Ｐゴシック" panose="020B0600070205080204" pitchFamily="34" charset="-128"/>
              </a:rPr>
              <a:t>The colorimeter we recommend for key stage 4 use is the WPA colorimeter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9914D1E5-DCFA-4DB6-BB45-3232BBC607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EDD1FDD-9553-45FC-A844-FC5A77A8B22F}" type="slidenum">
              <a:rPr lang="en-GB" altLang="en-US">
                <a:latin typeface="Times" panose="02020603050405020304" pitchFamily="18" charset="0"/>
                <a:ea typeface="ＭＳ Ｐゴシック" panose="020B0600070205080204" pitchFamily="34" charset="-128"/>
              </a:rPr>
              <a:pPr eaLnBrk="1" hangingPunct="1"/>
              <a:t>20</a:t>
            </a:fld>
            <a:endParaRPr lang="en-GB" altLang="en-US">
              <a:latin typeface="Times" panose="02020603050405020304" pitchFamily="18" charset="0"/>
              <a:ea typeface="ＭＳ Ｐゴシック" panose="020B0600070205080204" pitchFamily="34" charset="-128"/>
            </a:endParaRPr>
          </a:p>
        </p:txBody>
      </p:sp>
      <p:sp>
        <p:nvSpPr>
          <p:cNvPr id="89091" name="Rectangle 2">
            <a:extLst>
              <a:ext uri="{FF2B5EF4-FFF2-40B4-BE49-F238E27FC236}">
                <a16:creationId xmlns:a16="http://schemas.microsoft.com/office/drawing/2014/main" id="{1789A9C4-6E62-4802-9AC9-C490655B4A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a:extLst>
              <a:ext uri="{FF2B5EF4-FFF2-40B4-BE49-F238E27FC236}">
                <a16:creationId xmlns:a16="http://schemas.microsoft.com/office/drawing/2014/main" id="{923B556C-C2BE-4ADC-99BF-FA71280835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ea typeface="ＭＳ Ｐゴシック" panose="020B0600070205080204" pitchFamily="34" charset="-128"/>
              </a:rPr>
              <a:t>The colorimeter we recommend for key stage 4 use is the WPA colorimeter</a:t>
            </a:r>
          </a:p>
        </p:txBody>
      </p:sp>
    </p:spTree>
    <p:extLst>
      <p:ext uri="{BB962C8B-B14F-4D97-AF65-F5344CB8AC3E}">
        <p14:creationId xmlns:p14="http://schemas.microsoft.com/office/powerpoint/2010/main" val="3598482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3C19674E-19A4-40FE-8DF1-E3FF67F956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E1A571E-75F9-4876-86EB-1764CE9F4893}" type="slidenum">
              <a:rPr lang="en-GB" altLang="en-US">
                <a:latin typeface="Times" panose="02020603050405020304" pitchFamily="18" charset="0"/>
                <a:ea typeface="ＭＳ Ｐゴシック" panose="020B0600070205080204" pitchFamily="34" charset="-128"/>
              </a:rPr>
              <a:pPr eaLnBrk="1" hangingPunct="1"/>
              <a:t>21</a:t>
            </a:fld>
            <a:endParaRPr lang="en-GB" altLang="en-US">
              <a:latin typeface="Times" panose="02020603050405020304" pitchFamily="18" charset="0"/>
              <a:ea typeface="ＭＳ Ｐゴシック" panose="020B0600070205080204" pitchFamily="34" charset="-128"/>
            </a:endParaRPr>
          </a:p>
        </p:txBody>
      </p:sp>
      <p:sp>
        <p:nvSpPr>
          <p:cNvPr id="91139" name="Rectangle 2">
            <a:extLst>
              <a:ext uri="{FF2B5EF4-FFF2-40B4-BE49-F238E27FC236}">
                <a16:creationId xmlns:a16="http://schemas.microsoft.com/office/drawing/2014/main" id="{2E7C7F59-2A38-44B0-BBB5-FBAB34356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a:extLst>
              <a:ext uri="{FF2B5EF4-FFF2-40B4-BE49-F238E27FC236}">
                <a16:creationId xmlns:a16="http://schemas.microsoft.com/office/drawing/2014/main" id="{BBB8FAD0-25D6-4064-B5AE-03F59FA32C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ea typeface="ＭＳ Ｐゴシック" panose="020B0600070205080204" pitchFamily="34" charset="-128"/>
              </a:rPr>
              <a:t>The colorimeter we recommend for key stage 4 use is the WPA colorimeter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9A73E822-7462-4C62-B431-63F355749D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E6EBD2C-E302-4CDB-B79D-48CA2E707A5A}" type="slidenum">
              <a:rPr lang="en-GB" altLang="en-US">
                <a:latin typeface="Times" panose="02020603050405020304" pitchFamily="18" charset="0"/>
                <a:ea typeface="ＭＳ Ｐゴシック" panose="020B0600070205080204" pitchFamily="34" charset="-128"/>
              </a:rPr>
              <a:pPr eaLnBrk="1" hangingPunct="1"/>
              <a:t>22</a:t>
            </a:fld>
            <a:endParaRPr lang="en-GB" altLang="en-US">
              <a:latin typeface="Times" panose="02020603050405020304" pitchFamily="18" charset="0"/>
              <a:ea typeface="ＭＳ Ｐゴシック" panose="020B0600070205080204" pitchFamily="34" charset="-128"/>
            </a:endParaRPr>
          </a:p>
        </p:txBody>
      </p:sp>
      <p:sp>
        <p:nvSpPr>
          <p:cNvPr id="92163" name="Rectangle 2">
            <a:extLst>
              <a:ext uri="{FF2B5EF4-FFF2-40B4-BE49-F238E27FC236}">
                <a16:creationId xmlns:a16="http://schemas.microsoft.com/office/drawing/2014/main" id="{AB99A9E2-D638-44B5-878A-FCE046D406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a:extLst>
              <a:ext uri="{FF2B5EF4-FFF2-40B4-BE49-F238E27FC236}">
                <a16:creationId xmlns:a16="http://schemas.microsoft.com/office/drawing/2014/main" id="{2879E9B3-F4C6-4E45-99AF-DB0188C6D8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ea typeface="ＭＳ Ｐゴシック" panose="020B0600070205080204" pitchFamily="34" charset="-128"/>
              </a:rPr>
              <a:t>The colorimeter we recommend for key stage 4 use is the WPA colorimeter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9A73E822-7462-4C62-B431-63F355749D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E6EBD2C-E302-4CDB-B79D-48CA2E707A5A}" type="slidenum">
              <a:rPr lang="en-GB" altLang="en-US">
                <a:latin typeface="Times" panose="02020603050405020304" pitchFamily="18" charset="0"/>
                <a:ea typeface="ＭＳ Ｐゴシック" panose="020B0600070205080204" pitchFamily="34" charset="-128"/>
              </a:rPr>
              <a:pPr eaLnBrk="1" hangingPunct="1"/>
              <a:t>23</a:t>
            </a:fld>
            <a:endParaRPr lang="en-GB" altLang="en-US">
              <a:latin typeface="Times" panose="02020603050405020304" pitchFamily="18" charset="0"/>
              <a:ea typeface="ＭＳ Ｐゴシック" panose="020B0600070205080204" pitchFamily="34" charset="-128"/>
            </a:endParaRPr>
          </a:p>
        </p:txBody>
      </p:sp>
      <p:sp>
        <p:nvSpPr>
          <p:cNvPr id="92163" name="Rectangle 2">
            <a:extLst>
              <a:ext uri="{FF2B5EF4-FFF2-40B4-BE49-F238E27FC236}">
                <a16:creationId xmlns:a16="http://schemas.microsoft.com/office/drawing/2014/main" id="{AB99A9E2-D638-44B5-878A-FCE046D406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a:extLst>
              <a:ext uri="{FF2B5EF4-FFF2-40B4-BE49-F238E27FC236}">
                <a16:creationId xmlns:a16="http://schemas.microsoft.com/office/drawing/2014/main" id="{2879E9B3-F4C6-4E45-99AF-DB0188C6D8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ea typeface="ＭＳ Ｐゴシック" panose="020B0600070205080204" pitchFamily="34" charset="-128"/>
              </a:rPr>
              <a:t>The colorimeter we recommend for key stage 4 use is the WPA colorimeter</a:t>
            </a:r>
          </a:p>
        </p:txBody>
      </p:sp>
    </p:spTree>
    <p:extLst>
      <p:ext uri="{BB962C8B-B14F-4D97-AF65-F5344CB8AC3E}">
        <p14:creationId xmlns:p14="http://schemas.microsoft.com/office/powerpoint/2010/main" val="2644287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2A23CBF-A528-4C34-AFC4-B74E76939D72}"/>
              </a:ext>
            </a:extLst>
          </p:cNvPr>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D7E1F7D-4F7B-47B7-9AB7-BB57D33F9D51}" type="datetimeFigureOut">
              <a:rPr lang="en-US"/>
              <a:pPr>
                <a:defRPr/>
              </a:pPr>
              <a:t>11/6/2017</a:t>
            </a:fld>
            <a:endParaRPr lang="en-US"/>
          </a:p>
        </p:txBody>
      </p:sp>
      <p:sp>
        <p:nvSpPr>
          <p:cNvPr id="5" name="Footer Placeholder 4">
            <a:extLst>
              <a:ext uri="{FF2B5EF4-FFF2-40B4-BE49-F238E27FC236}">
                <a16:creationId xmlns:a16="http://schemas.microsoft.com/office/drawing/2014/main" id="{360669AA-2D4D-4BB9-8C67-1BF01FB587EC}"/>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2AA4962C-6223-49DC-A510-9943BA541ABB}"/>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835B71E3-E462-4E5B-8B62-2D4B60E290CE}" type="slidenum">
              <a:rPr lang="en-US" altLang="en-US"/>
              <a:pPr/>
              <a:t>‹#›</a:t>
            </a:fld>
            <a:endParaRPr lang="en-US" altLang="en-US"/>
          </a:p>
        </p:txBody>
      </p:sp>
    </p:spTree>
    <p:extLst>
      <p:ext uri="{BB962C8B-B14F-4D97-AF65-F5344CB8AC3E}">
        <p14:creationId xmlns:p14="http://schemas.microsoft.com/office/powerpoint/2010/main" val="3380279767"/>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E65208-D18F-44FA-905A-6E41F234D526}"/>
              </a:ext>
            </a:extLst>
          </p:cNvPr>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4F70C6F-811C-458D-B9C0-5605C4DF18E8}" type="datetimeFigureOut">
              <a:rPr lang="en-US"/>
              <a:pPr>
                <a:defRPr/>
              </a:pPr>
              <a:t>11/6/2017</a:t>
            </a:fld>
            <a:endParaRPr lang="en-US"/>
          </a:p>
        </p:txBody>
      </p:sp>
      <p:sp>
        <p:nvSpPr>
          <p:cNvPr id="5" name="Footer Placeholder 4">
            <a:extLst>
              <a:ext uri="{FF2B5EF4-FFF2-40B4-BE49-F238E27FC236}">
                <a16:creationId xmlns:a16="http://schemas.microsoft.com/office/drawing/2014/main" id="{ADB44D7E-BE94-40FE-8ED2-89815BC02324}"/>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6D3EFF01-A5B3-473B-B948-1C783F9B5E2D}"/>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734E7F30-93B9-4D0B-8494-367B3E9011D4}" type="slidenum">
              <a:rPr lang="en-US" altLang="en-US"/>
              <a:pPr/>
              <a:t>‹#›</a:t>
            </a:fld>
            <a:endParaRPr lang="en-US" altLang="en-US"/>
          </a:p>
        </p:txBody>
      </p:sp>
    </p:spTree>
    <p:extLst>
      <p:ext uri="{BB962C8B-B14F-4D97-AF65-F5344CB8AC3E}">
        <p14:creationId xmlns:p14="http://schemas.microsoft.com/office/powerpoint/2010/main" val="2804590566"/>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A2B3A-990D-4277-820D-AAF2EDB93223}"/>
              </a:ext>
            </a:extLst>
          </p:cNvPr>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D7AFB46-BED9-409B-92E7-D67E02C6EA66}" type="datetimeFigureOut">
              <a:rPr lang="en-US"/>
              <a:pPr>
                <a:defRPr/>
              </a:pPr>
              <a:t>11/6/2017</a:t>
            </a:fld>
            <a:endParaRPr lang="en-US"/>
          </a:p>
        </p:txBody>
      </p:sp>
      <p:sp>
        <p:nvSpPr>
          <p:cNvPr id="5" name="Footer Placeholder 4">
            <a:extLst>
              <a:ext uri="{FF2B5EF4-FFF2-40B4-BE49-F238E27FC236}">
                <a16:creationId xmlns:a16="http://schemas.microsoft.com/office/drawing/2014/main" id="{0094364A-8A62-4E69-A03B-6E163B4DD41A}"/>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7B4E620D-582B-4088-8659-E5161F770080}"/>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03C01C3E-6120-4356-9F2F-489FA10A33F3}" type="slidenum">
              <a:rPr lang="en-US" altLang="en-US"/>
              <a:pPr/>
              <a:t>‹#›</a:t>
            </a:fld>
            <a:endParaRPr lang="en-US" altLang="en-US"/>
          </a:p>
        </p:txBody>
      </p:sp>
    </p:spTree>
    <p:extLst>
      <p:ext uri="{BB962C8B-B14F-4D97-AF65-F5344CB8AC3E}">
        <p14:creationId xmlns:p14="http://schemas.microsoft.com/office/powerpoint/2010/main" val="2506901500"/>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9136360"/>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B02979-1493-4797-AD87-1F680CCCB08D}"/>
              </a:ext>
            </a:extLst>
          </p:cNvPr>
          <p:cNvSpPr>
            <a:spLocks noGrp="1"/>
          </p:cNvSpPr>
          <p:nvPr>
            <p:ph type="dt" sz="half" idx="10"/>
          </p:nvPr>
        </p:nvSpPr>
        <p:spPr>
          <a:xfrm>
            <a:off x="685800" y="6248400"/>
            <a:ext cx="1905000" cy="457200"/>
          </a:xfrm>
          <a:prstGeom prst="rect">
            <a:avLst/>
          </a:prstGeom>
        </p:spPr>
        <p:txBody>
          <a:bodyPr/>
          <a:lstStyle>
            <a:lvl1pPr eaLnBrk="0" hangingPunct="0">
              <a:defRPr>
                <a:latin typeface="Times" pitchFamily="-110" charset="0"/>
                <a:ea typeface="ＭＳ Ｐゴシック" pitchFamily="-110" charset="-128"/>
                <a:cs typeface="+mn-cs"/>
              </a:defRPr>
            </a:lvl1pPr>
          </a:lstStyle>
          <a:p>
            <a:pPr>
              <a:defRPr/>
            </a:pPr>
            <a:endParaRPr lang="en-GB"/>
          </a:p>
        </p:txBody>
      </p:sp>
      <p:sp>
        <p:nvSpPr>
          <p:cNvPr id="6" name="Footer Placeholder 5">
            <a:extLst>
              <a:ext uri="{FF2B5EF4-FFF2-40B4-BE49-F238E27FC236}">
                <a16:creationId xmlns:a16="http://schemas.microsoft.com/office/drawing/2014/main" id="{571DE1E2-053A-4F56-AC91-15ABE39F2B65}"/>
              </a:ext>
            </a:extLst>
          </p:cNvPr>
          <p:cNvSpPr>
            <a:spLocks noGrp="1"/>
          </p:cNvSpPr>
          <p:nvPr>
            <p:ph type="ftr" sz="quarter" idx="11"/>
          </p:nvPr>
        </p:nvSpPr>
        <p:spPr>
          <a:xfrm>
            <a:off x="3124200" y="6248400"/>
            <a:ext cx="2895600" cy="457200"/>
          </a:xfrm>
          <a:prstGeom prst="rect">
            <a:avLst/>
          </a:prstGeom>
        </p:spPr>
        <p:txBody>
          <a:bodyPr/>
          <a:lstStyle>
            <a:lvl1pPr eaLnBrk="0" hangingPunct="0">
              <a:defRPr>
                <a:latin typeface="Times" pitchFamily="-110" charset="0"/>
                <a:ea typeface="ＭＳ Ｐゴシック" pitchFamily="-110" charset="-128"/>
                <a:cs typeface="+mn-cs"/>
              </a:defRPr>
            </a:lvl1pPr>
          </a:lstStyle>
          <a:p>
            <a:pPr>
              <a:defRPr/>
            </a:pPr>
            <a:endParaRPr lang="en-GB"/>
          </a:p>
        </p:txBody>
      </p:sp>
      <p:sp>
        <p:nvSpPr>
          <p:cNvPr id="7" name="Slide Number Placeholder 6">
            <a:extLst>
              <a:ext uri="{FF2B5EF4-FFF2-40B4-BE49-F238E27FC236}">
                <a16:creationId xmlns:a16="http://schemas.microsoft.com/office/drawing/2014/main" id="{49D6E178-8D0E-4393-A718-713FF4757600}"/>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panose="02020603050405020304" pitchFamily="18" charset="0"/>
                <a:ea typeface="ＭＳ Ｐゴシック" panose="020B0600070205080204" pitchFamily="34" charset="-128"/>
              </a:defRPr>
            </a:lvl1pPr>
          </a:lstStyle>
          <a:p>
            <a:fld id="{55C87CFF-A256-41D7-A567-35BDBF22DF25}" type="slidenum">
              <a:rPr lang="en-GB" altLang="en-US"/>
              <a:pPr/>
              <a:t>‹#›</a:t>
            </a:fld>
            <a:endParaRPr lang="en-GB" altLang="en-US"/>
          </a:p>
        </p:txBody>
      </p:sp>
    </p:spTree>
    <p:extLst>
      <p:ext uri="{BB962C8B-B14F-4D97-AF65-F5344CB8AC3E}">
        <p14:creationId xmlns:p14="http://schemas.microsoft.com/office/powerpoint/2010/main" val="3252378307"/>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988447"/>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30E1D8DD-0BED-4A14-8DC9-4012A09E2A44}"/>
              </a:ext>
            </a:extLst>
          </p:cNvPr>
          <p:cNvSpPr>
            <a:spLocks noGrp="1"/>
          </p:cNvSpPr>
          <p:nvPr>
            <p:ph type="dt" sz="half" idx="10"/>
          </p:nvPr>
        </p:nvSpPr>
        <p:spPr>
          <a:xfrm>
            <a:off x="685800" y="6248400"/>
            <a:ext cx="1905000" cy="457200"/>
          </a:xfrm>
          <a:prstGeom prst="rect">
            <a:avLst/>
          </a:prstGeom>
        </p:spPr>
        <p:txBody>
          <a:bodyPr/>
          <a:lstStyle>
            <a:lvl1pPr eaLnBrk="0" hangingPunct="0">
              <a:defRPr>
                <a:latin typeface="Times" pitchFamily="-110" charset="0"/>
                <a:ea typeface="ＭＳ Ｐゴシック" pitchFamily="-110" charset="-128"/>
                <a:cs typeface="+mn-cs"/>
              </a:defRPr>
            </a:lvl1pPr>
          </a:lstStyle>
          <a:p>
            <a:pPr>
              <a:defRPr/>
            </a:pPr>
            <a:endParaRPr lang="en-GB"/>
          </a:p>
        </p:txBody>
      </p:sp>
      <p:sp>
        <p:nvSpPr>
          <p:cNvPr id="7" name="Footer Placeholder 6">
            <a:extLst>
              <a:ext uri="{FF2B5EF4-FFF2-40B4-BE49-F238E27FC236}">
                <a16:creationId xmlns:a16="http://schemas.microsoft.com/office/drawing/2014/main" id="{7E600922-CC8E-4ECF-BE51-B9E2EF398EC0}"/>
              </a:ext>
            </a:extLst>
          </p:cNvPr>
          <p:cNvSpPr>
            <a:spLocks noGrp="1"/>
          </p:cNvSpPr>
          <p:nvPr>
            <p:ph type="ftr" sz="quarter" idx="11"/>
          </p:nvPr>
        </p:nvSpPr>
        <p:spPr>
          <a:xfrm>
            <a:off x="3124200" y="6248400"/>
            <a:ext cx="2895600" cy="457200"/>
          </a:xfrm>
          <a:prstGeom prst="rect">
            <a:avLst/>
          </a:prstGeom>
        </p:spPr>
        <p:txBody>
          <a:bodyPr/>
          <a:lstStyle>
            <a:lvl1pPr eaLnBrk="0" hangingPunct="0">
              <a:defRPr>
                <a:latin typeface="Times" pitchFamily="-110" charset="0"/>
                <a:ea typeface="ＭＳ Ｐゴシック" pitchFamily="-110" charset="-128"/>
                <a:cs typeface="+mn-cs"/>
              </a:defRPr>
            </a:lvl1pPr>
          </a:lstStyle>
          <a:p>
            <a:pPr>
              <a:defRPr/>
            </a:pPr>
            <a:endParaRPr lang="en-GB"/>
          </a:p>
        </p:txBody>
      </p:sp>
      <p:sp>
        <p:nvSpPr>
          <p:cNvPr id="8" name="Slide Number Placeholder 7">
            <a:extLst>
              <a:ext uri="{FF2B5EF4-FFF2-40B4-BE49-F238E27FC236}">
                <a16:creationId xmlns:a16="http://schemas.microsoft.com/office/drawing/2014/main" id="{28DFB2AC-3B12-4D26-B90B-1376535609EC}"/>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panose="02020603050405020304" pitchFamily="18" charset="0"/>
                <a:ea typeface="ＭＳ Ｐゴシック" panose="020B0600070205080204" pitchFamily="34" charset="-128"/>
              </a:defRPr>
            </a:lvl1pPr>
          </a:lstStyle>
          <a:p>
            <a:fld id="{BCC5FDD7-B979-4E5F-982D-9CAD5C068531}" type="slidenum">
              <a:rPr lang="en-GB" altLang="en-US"/>
              <a:pPr/>
              <a:t>‹#›</a:t>
            </a:fld>
            <a:endParaRPr lang="en-GB" altLang="en-US"/>
          </a:p>
        </p:txBody>
      </p:sp>
    </p:spTree>
    <p:extLst>
      <p:ext uri="{BB962C8B-B14F-4D97-AF65-F5344CB8AC3E}">
        <p14:creationId xmlns:p14="http://schemas.microsoft.com/office/powerpoint/2010/main" val="1272779071"/>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a:prstGeom prst="rect">
            <a:avLst/>
          </a:prstGeom>
        </p:spPr>
        <p:txBody>
          <a:bodyPr/>
          <a:lstStyle/>
          <a:p>
            <a:pPr lvl="0"/>
            <a:endParaRPr lang="en-US" noProof="0" dirty="0"/>
          </a:p>
        </p:txBody>
      </p:sp>
      <p:sp>
        <p:nvSpPr>
          <p:cNvPr id="4" name="Date Placeholder 3">
            <a:extLst>
              <a:ext uri="{FF2B5EF4-FFF2-40B4-BE49-F238E27FC236}">
                <a16:creationId xmlns:a16="http://schemas.microsoft.com/office/drawing/2014/main" id="{01A7E47A-716E-4D70-8098-3BDDAB6E8DC6}"/>
              </a:ext>
            </a:extLst>
          </p:cNvPr>
          <p:cNvSpPr>
            <a:spLocks noGrp="1"/>
          </p:cNvSpPr>
          <p:nvPr>
            <p:ph type="dt" sz="half" idx="10"/>
          </p:nvPr>
        </p:nvSpPr>
        <p:spPr>
          <a:xfrm>
            <a:off x="685800" y="6248400"/>
            <a:ext cx="1905000" cy="457200"/>
          </a:xfrm>
          <a:prstGeom prst="rect">
            <a:avLst/>
          </a:prstGeom>
        </p:spPr>
        <p:txBody>
          <a:bodyPr/>
          <a:lstStyle>
            <a:lvl1pPr eaLnBrk="0" hangingPunct="0">
              <a:defRPr>
                <a:latin typeface="Times" pitchFamily="-110" charset="0"/>
                <a:ea typeface="ＭＳ Ｐゴシック" pitchFamily="-110" charset="-128"/>
                <a:cs typeface="+mn-cs"/>
              </a:defRPr>
            </a:lvl1pPr>
          </a:lstStyle>
          <a:p>
            <a:pPr>
              <a:defRPr/>
            </a:pPr>
            <a:endParaRPr lang="en-GB"/>
          </a:p>
        </p:txBody>
      </p:sp>
      <p:sp>
        <p:nvSpPr>
          <p:cNvPr id="5" name="Footer Placeholder 4">
            <a:extLst>
              <a:ext uri="{FF2B5EF4-FFF2-40B4-BE49-F238E27FC236}">
                <a16:creationId xmlns:a16="http://schemas.microsoft.com/office/drawing/2014/main" id="{D2DD27B2-B1AF-40AB-AC9A-EB063FBFDF34}"/>
              </a:ext>
            </a:extLst>
          </p:cNvPr>
          <p:cNvSpPr>
            <a:spLocks noGrp="1"/>
          </p:cNvSpPr>
          <p:nvPr>
            <p:ph type="ftr" sz="quarter" idx="11"/>
          </p:nvPr>
        </p:nvSpPr>
        <p:spPr>
          <a:xfrm>
            <a:off x="3124200" y="6248400"/>
            <a:ext cx="2895600" cy="457200"/>
          </a:xfrm>
          <a:prstGeom prst="rect">
            <a:avLst/>
          </a:prstGeom>
        </p:spPr>
        <p:txBody>
          <a:bodyPr/>
          <a:lstStyle>
            <a:lvl1pPr eaLnBrk="0" hangingPunct="0">
              <a:defRPr>
                <a:latin typeface="Times" pitchFamily="-110" charset="0"/>
                <a:ea typeface="ＭＳ Ｐゴシック" pitchFamily="-110" charset="-128"/>
                <a:cs typeface="+mn-cs"/>
              </a:defRPr>
            </a:lvl1pPr>
          </a:lstStyle>
          <a:p>
            <a:pPr>
              <a:defRPr/>
            </a:pPr>
            <a:endParaRPr lang="en-GB"/>
          </a:p>
        </p:txBody>
      </p:sp>
      <p:sp>
        <p:nvSpPr>
          <p:cNvPr id="6" name="Slide Number Placeholder 5">
            <a:extLst>
              <a:ext uri="{FF2B5EF4-FFF2-40B4-BE49-F238E27FC236}">
                <a16:creationId xmlns:a16="http://schemas.microsoft.com/office/drawing/2014/main" id="{98164ED3-ACE6-49DE-A9DB-C92CF7D0EA53}"/>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panose="02020603050405020304" pitchFamily="18" charset="0"/>
                <a:ea typeface="ＭＳ Ｐゴシック" panose="020B0600070205080204" pitchFamily="34" charset="-128"/>
              </a:defRPr>
            </a:lvl1pPr>
          </a:lstStyle>
          <a:p>
            <a:fld id="{8C31C3B6-71E2-431C-B6B5-F206A6854908}" type="slidenum">
              <a:rPr lang="en-GB" altLang="en-US"/>
              <a:pPr/>
              <a:t>‹#›</a:t>
            </a:fld>
            <a:endParaRPr lang="en-GB" altLang="en-US"/>
          </a:p>
        </p:txBody>
      </p:sp>
    </p:spTree>
    <p:extLst>
      <p:ext uri="{BB962C8B-B14F-4D97-AF65-F5344CB8AC3E}">
        <p14:creationId xmlns:p14="http://schemas.microsoft.com/office/powerpoint/2010/main" val="692188145"/>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E59DCB0B-CC35-41C1-B814-B9F231CB210C}"/>
              </a:ext>
            </a:extLst>
          </p:cNvPr>
          <p:cNvSpPr>
            <a:spLocks noGrp="1"/>
          </p:cNvSpPr>
          <p:nvPr>
            <p:ph type="dt" sz="half" idx="10"/>
          </p:nvPr>
        </p:nvSpPr>
        <p:spPr>
          <a:xfrm>
            <a:off x="685800" y="6248400"/>
            <a:ext cx="1905000" cy="457200"/>
          </a:xfrm>
          <a:prstGeom prst="rect">
            <a:avLst/>
          </a:prstGeom>
        </p:spPr>
        <p:txBody>
          <a:bodyPr/>
          <a:lstStyle>
            <a:lvl1pPr eaLnBrk="0" hangingPunct="0">
              <a:defRPr>
                <a:latin typeface="Times" pitchFamily="-110" charset="0"/>
                <a:ea typeface="ＭＳ Ｐゴシック" pitchFamily="-110" charset="-128"/>
                <a:cs typeface="+mn-cs"/>
              </a:defRPr>
            </a:lvl1pPr>
          </a:lstStyle>
          <a:p>
            <a:pPr>
              <a:defRPr/>
            </a:pPr>
            <a:endParaRPr lang="en-GB"/>
          </a:p>
        </p:txBody>
      </p:sp>
      <p:sp>
        <p:nvSpPr>
          <p:cNvPr id="4" name="Footer Placeholder 3">
            <a:extLst>
              <a:ext uri="{FF2B5EF4-FFF2-40B4-BE49-F238E27FC236}">
                <a16:creationId xmlns:a16="http://schemas.microsoft.com/office/drawing/2014/main" id="{82613508-F5C8-42BE-8B80-6EC036A69D2B}"/>
              </a:ext>
            </a:extLst>
          </p:cNvPr>
          <p:cNvSpPr>
            <a:spLocks noGrp="1"/>
          </p:cNvSpPr>
          <p:nvPr>
            <p:ph type="ftr" sz="quarter" idx="11"/>
          </p:nvPr>
        </p:nvSpPr>
        <p:spPr>
          <a:xfrm>
            <a:off x="3124200" y="6248400"/>
            <a:ext cx="2895600" cy="457200"/>
          </a:xfrm>
          <a:prstGeom prst="rect">
            <a:avLst/>
          </a:prstGeom>
        </p:spPr>
        <p:txBody>
          <a:bodyPr/>
          <a:lstStyle>
            <a:lvl1pPr eaLnBrk="0" hangingPunct="0">
              <a:defRPr>
                <a:latin typeface="Times" pitchFamily="-110" charset="0"/>
                <a:ea typeface="ＭＳ Ｐゴシック" pitchFamily="-110" charset="-128"/>
                <a:cs typeface="+mn-cs"/>
              </a:defRPr>
            </a:lvl1pPr>
          </a:lstStyle>
          <a:p>
            <a:pPr>
              <a:defRPr/>
            </a:pPr>
            <a:endParaRPr lang="en-GB"/>
          </a:p>
        </p:txBody>
      </p:sp>
      <p:sp>
        <p:nvSpPr>
          <p:cNvPr id="5" name="Slide Number Placeholder 4">
            <a:extLst>
              <a:ext uri="{FF2B5EF4-FFF2-40B4-BE49-F238E27FC236}">
                <a16:creationId xmlns:a16="http://schemas.microsoft.com/office/drawing/2014/main" id="{E1DF3355-C904-4B2E-8D6B-A44620E26989}"/>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panose="02020603050405020304" pitchFamily="18" charset="0"/>
                <a:ea typeface="ＭＳ Ｐゴシック" panose="020B0600070205080204" pitchFamily="34" charset="-128"/>
              </a:defRPr>
            </a:lvl1pPr>
          </a:lstStyle>
          <a:p>
            <a:fld id="{75BCB2A5-159A-4F99-8A6A-AF03CA144574}" type="slidenum">
              <a:rPr lang="en-GB" altLang="en-US"/>
              <a:pPr/>
              <a:t>‹#›</a:t>
            </a:fld>
            <a:endParaRPr lang="en-GB" altLang="en-US"/>
          </a:p>
        </p:txBody>
      </p:sp>
    </p:spTree>
    <p:extLst>
      <p:ext uri="{BB962C8B-B14F-4D97-AF65-F5344CB8AC3E}">
        <p14:creationId xmlns:p14="http://schemas.microsoft.com/office/powerpoint/2010/main" val="3915172337"/>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a:lstStyle/>
          <a:p>
            <a:fld id="{BC8BB3CF-F214-49E7-BEED-1FC4FA93BB8D}" type="datetimeFigureOut">
              <a:rPr lang="en-GB" smtClean="0"/>
              <a:pPr/>
              <a:t>06/11/2017</a:t>
            </a:fld>
            <a:endParaRPr lang="en-GB"/>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8311EEB1-0F7E-4741-B21F-3453FB5E356E}" type="slidenum">
              <a:rPr lang="en-GB" smtClean="0"/>
              <a:pPr/>
              <a:t>‹#›</a:t>
            </a:fld>
            <a:endParaRPr lang="en-GB"/>
          </a:p>
        </p:txBody>
      </p:sp>
    </p:spTree>
    <p:extLst>
      <p:ext uri="{BB962C8B-B14F-4D97-AF65-F5344CB8AC3E}">
        <p14:creationId xmlns:p14="http://schemas.microsoft.com/office/powerpoint/2010/main" val="1403399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115A19-A333-437C-B356-5F8AB0A802A7}"/>
              </a:ext>
            </a:extLst>
          </p:cNvPr>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73F8235-E745-4D7C-9B64-69D417C7677D}" type="datetimeFigureOut">
              <a:rPr lang="en-US"/>
              <a:pPr>
                <a:defRPr/>
              </a:pPr>
              <a:t>11/6/2017</a:t>
            </a:fld>
            <a:endParaRPr lang="en-US"/>
          </a:p>
        </p:txBody>
      </p:sp>
      <p:sp>
        <p:nvSpPr>
          <p:cNvPr id="5" name="Footer Placeholder 4">
            <a:extLst>
              <a:ext uri="{FF2B5EF4-FFF2-40B4-BE49-F238E27FC236}">
                <a16:creationId xmlns:a16="http://schemas.microsoft.com/office/drawing/2014/main" id="{38816F79-67BB-48B5-A4AB-C37EB68BC954}"/>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71606059-3DAB-492E-8DB8-1DCF6C6A9EF6}"/>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7E632D46-D837-4338-B230-F234E4EFA560}" type="slidenum">
              <a:rPr lang="en-US" altLang="en-US"/>
              <a:pPr/>
              <a:t>‹#›</a:t>
            </a:fld>
            <a:endParaRPr lang="en-US" altLang="en-US"/>
          </a:p>
        </p:txBody>
      </p:sp>
    </p:spTree>
    <p:extLst>
      <p:ext uri="{BB962C8B-B14F-4D97-AF65-F5344CB8AC3E}">
        <p14:creationId xmlns:p14="http://schemas.microsoft.com/office/powerpoint/2010/main" val="673638971"/>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ABF44C-C119-475C-9F32-AC88EB91DFAB}"/>
              </a:ext>
            </a:extLst>
          </p:cNvPr>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13B645C-C5F4-42FD-BB22-C7B5FA233451}" type="datetimeFigureOut">
              <a:rPr lang="en-US"/>
              <a:pPr>
                <a:defRPr/>
              </a:pPr>
              <a:t>11/6/2017</a:t>
            </a:fld>
            <a:endParaRPr lang="en-US"/>
          </a:p>
        </p:txBody>
      </p:sp>
      <p:sp>
        <p:nvSpPr>
          <p:cNvPr id="5" name="Footer Placeholder 4">
            <a:extLst>
              <a:ext uri="{FF2B5EF4-FFF2-40B4-BE49-F238E27FC236}">
                <a16:creationId xmlns:a16="http://schemas.microsoft.com/office/drawing/2014/main" id="{FD0E1AFB-AFCD-497A-87AF-7103135DD721}"/>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34CE00FB-CF84-4940-9BBB-EC4AE936F1DB}"/>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CE4AA9F2-41C0-46B5-8B82-6F1130824B37}" type="slidenum">
              <a:rPr lang="en-US" altLang="en-US"/>
              <a:pPr/>
              <a:t>‹#›</a:t>
            </a:fld>
            <a:endParaRPr lang="en-US" altLang="en-US"/>
          </a:p>
        </p:txBody>
      </p:sp>
    </p:spTree>
    <p:extLst>
      <p:ext uri="{BB962C8B-B14F-4D97-AF65-F5344CB8AC3E}">
        <p14:creationId xmlns:p14="http://schemas.microsoft.com/office/powerpoint/2010/main" val="459093823"/>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C6751E-DBDF-4CAA-A7E7-DA866BF1C4B6}"/>
              </a:ext>
            </a:extLst>
          </p:cNvPr>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8A86F9B-BD10-4654-89CD-834A55F423A7}" type="datetimeFigureOut">
              <a:rPr lang="en-US"/>
              <a:pPr>
                <a:defRPr/>
              </a:pPr>
              <a:t>11/6/2017</a:t>
            </a:fld>
            <a:endParaRPr lang="en-US"/>
          </a:p>
        </p:txBody>
      </p:sp>
      <p:sp>
        <p:nvSpPr>
          <p:cNvPr id="6" name="Footer Placeholder 5">
            <a:extLst>
              <a:ext uri="{FF2B5EF4-FFF2-40B4-BE49-F238E27FC236}">
                <a16:creationId xmlns:a16="http://schemas.microsoft.com/office/drawing/2014/main" id="{BE0FD62F-C254-4085-8E60-362B68ECFD28}"/>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C4029805-9583-4E00-B677-9803D935B3F3}"/>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B0FF951E-1967-4E7E-A509-373362FA81CF}" type="slidenum">
              <a:rPr lang="en-US" altLang="en-US"/>
              <a:pPr/>
              <a:t>‹#›</a:t>
            </a:fld>
            <a:endParaRPr lang="en-US" altLang="en-US"/>
          </a:p>
        </p:txBody>
      </p:sp>
    </p:spTree>
    <p:extLst>
      <p:ext uri="{BB962C8B-B14F-4D97-AF65-F5344CB8AC3E}">
        <p14:creationId xmlns:p14="http://schemas.microsoft.com/office/powerpoint/2010/main" val="1592377100"/>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E3AFEB-71E6-4885-B2E0-1A14A94CAE79}"/>
              </a:ext>
            </a:extLst>
          </p:cNvPr>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BD17413-BAC0-48DE-95FB-C029CC72A138}" type="datetimeFigureOut">
              <a:rPr lang="en-US"/>
              <a:pPr>
                <a:defRPr/>
              </a:pPr>
              <a:t>11/6/2017</a:t>
            </a:fld>
            <a:endParaRPr lang="en-US"/>
          </a:p>
        </p:txBody>
      </p:sp>
      <p:sp>
        <p:nvSpPr>
          <p:cNvPr id="8" name="Footer Placeholder 7">
            <a:extLst>
              <a:ext uri="{FF2B5EF4-FFF2-40B4-BE49-F238E27FC236}">
                <a16:creationId xmlns:a16="http://schemas.microsoft.com/office/drawing/2014/main" id="{374D5AA5-A71E-48F5-B202-A6F241ED84C5}"/>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a:extLst>
              <a:ext uri="{FF2B5EF4-FFF2-40B4-BE49-F238E27FC236}">
                <a16:creationId xmlns:a16="http://schemas.microsoft.com/office/drawing/2014/main" id="{5CC16085-2293-4F9F-816B-AC1827CBBFA2}"/>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7835C4E0-B53A-4011-8223-D2D086239836}" type="slidenum">
              <a:rPr lang="en-US" altLang="en-US"/>
              <a:pPr/>
              <a:t>‹#›</a:t>
            </a:fld>
            <a:endParaRPr lang="en-US" altLang="en-US"/>
          </a:p>
        </p:txBody>
      </p:sp>
    </p:spTree>
    <p:extLst>
      <p:ext uri="{BB962C8B-B14F-4D97-AF65-F5344CB8AC3E}">
        <p14:creationId xmlns:p14="http://schemas.microsoft.com/office/powerpoint/2010/main" val="3036567303"/>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B8B63A-D5F4-4989-81E6-7F615D1C525E}"/>
              </a:ext>
            </a:extLst>
          </p:cNvPr>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0FD17B4-B36C-4DBF-9E28-29D7F21B8E59}" type="datetimeFigureOut">
              <a:rPr lang="en-US"/>
              <a:pPr>
                <a:defRPr/>
              </a:pPr>
              <a:t>11/6/2017</a:t>
            </a:fld>
            <a:endParaRPr lang="en-US"/>
          </a:p>
        </p:txBody>
      </p:sp>
      <p:sp>
        <p:nvSpPr>
          <p:cNvPr id="4" name="Footer Placeholder 3">
            <a:extLst>
              <a:ext uri="{FF2B5EF4-FFF2-40B4-BE49-F238E27FC236}">
                <a16:creationId xmlns:a16="http://schemas.microsoft.com/office/drawing/2014/main" id="{07AC0C69-7A54-480D-8397-37F08FCA2CFD}"/>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a:extLst>
              <a:ext uri="{FF2B5EF4-FFF2-40B4-BE49-F238E27FC236}">
                <a16:creationId xmlns:a16="http://schemas.microsoft.com/office/drawing/2014/main" id="{A06F01E9-DE06-47F7-8C16-A3CB2823329E}"/>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C6E4E828-FF32-438F-A718-7EBC958908DB}" type="slidenum">
              <a:rPr lang="en-US" altLang="en-US"/>
              <a:pPr/>
              <a:t>‹#›</a:t>
            </a:fld>
            <a:endParaRPr lang="en-US" altLang="en-US"/>
          </a:p>
        </p:txBody>
      </p:sp>
    </p:spTree>
    <p:extLst>
      <p:ext uri="{BB962C8B-B14F-4D97-AF65-F5344CB8AC3E}">
        <p14:creationId xmlns:p14="http://schemas.microsoft.com/office/powerpoint/2010/main" val="528657684"/>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2D420D-330D-4DED-9AC5-76ABA3F9B665}"/>
              </a:ext>
            </a:extLst>
          </p:cNvPr>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F782DB7-631D-4A3A-A25D-9D16A718EB46}" type="datetimeFigureOut">
              <a:rPr lang="en-US"/>
              <a:pPr>
                <a:defRPr/>
              </a:pPr>
              <a:t>11/6/2017</a:t>
            </a:fld>
            <a:endParaRPr lang="en-US"/>
          </a:p>
        </p:txBody>
      </p:sp>
      <p:sp>
        <p:nvSpPr>
          <p:cNvPr id="3" name="Footer Placeholder 2">
            <a:extLst>
              <a:ext uri="{FF2B5EF4-FFF2-40B4-BE49-F238E27FC236}">
                <a16:creationId xmlns:a16="http://schemas.microsoft.com/office/drawing/2014/main" id="{B5E17BCC-12AF-46FF-A4DC-82BD998A84C6}"/>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a:extLst>
              <a:ext uri="{FF2B5EF4-FFF2-40B4-BE49-F238E27FC236}">
                <a16:creationId xmlns:a16="http://schemas.microsoft.com/office/drawing/2014/main" id="{6E2A6736-1AB9-4975-B2ED-AC0225F4FD38}"/>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B6910795-8DC3-4240-9FB9-62188D299FCB}" type="slidenum">
              <a:rPr lang="en-US" altLang="en-US"/>
              <a:pPr/>
              <a:t>‹#›</a:t>
            </a:fld>
            <a:endParaRPr lang="en-US" altLang="en-US"/>
          </a:p>
        </p:txBody>
      </p:sp>
    </p:spTree>
    <p:extLst>
      <p:ext uri="{BB962C8B-B14F-4D97-AF65-F5344CB8AC3E}">
        <p14:creationId xmlns:p14="http://schemas.microsoft.com/office/powerpoint/2010/main" val="1332983467"/>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01C0BF0-F585-4105-84F1-2B731129ECE5}"/>
              </a:ext>
            </a:extLst>
          </p:cNvPr>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E95C9F9-A4DF-475E-96D7-FC6D24A4613D}" type="datetimeFigureOut">
              <a:rPr lang="en-US"/>
              <a:pPr>
                <a:defRPr/>
              </a:pPr>
              <a:t>11/6/2017</a:t>
            </a:fld>
            <a:endParaRPr lang="en-US"/>
          </a:p>
        </p:txBody>
      </p:sp>
      <p:sp>
        <p:nvSpPr>
          <p:cNvPr id="6" name="Footer Placeholder 5">
            <a:extLst>
              <a:ext uri="{FF2B5EF4-FFF2-40B4-BE49-F238E27FC236}">
                <a16:creationId xmlns:a16="http://schemas.microsoft.com/office/drawing/2014/main" id="{ACC94951-007B-44AA-A02B-8D2DBFFFFED0}"/>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007E7FB8-1049-4323-A9E4-8FDD5E593A2C}"/>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085283D8-FF7C-47A9-A56C-DC5BA240D606}" type="slidenum">
              <a:rPr lang="en-US" altLang="en-US"/>
              <a:pPr/>
              <a:t>‹#›</a:t>
            </a:fld>
            <a:endParaRPr lang="en-US" altLang="en-US"/>
          </a:p>
        </p:txBody>
      </p:sp>
    </p:spTree>
    <p:extLst>
      <p:ext uri="{BB962C8B-B14F-4D97-AF65-F5344CB8AC3E}">
        <p14:creationId xmlns:p14="http://schemas.microsoft.com/office/powerpoint/2010/main" val="3421180654"/>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A315200-0C60-4EFA-B61F-BE4D9B5A100E}"/>
              </a:ext>
            </a:extLst>
          </p:cNvPr>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09B3618-A248-480B-88AF-565F4484B489}" type="datetimeFigureOut">
              <a:rPr lang="en-US"/>
              <a:pPr>
                <a:defRPr/>
              </a:pPr>
              <a:t>11/6/2017</a:t>
            </a:fld>
            <a:endParaRPr lang="en-US"/>
          </a:p>
        </p:txBody>
      </p:sp>
      <p:sp>
        <p:nvSpPr>
          <p:cNvPr id="6" name="Footer Placeholder 5">
            <a:extLst>
              <a:ext uri="{FF2B5EF4-FFF2-40B4-BE49-F238E27FC236}">
                <a16:creationId xmlns:a16="http://schemas.microsoft.com/office/drawing/2014/main" id="{9797693B-6C10-459B-9F71-549460B8FE1F}"/>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EAA14720-96B8-4A4B-8003-52E2E5C80A4E}"/>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ED6B4512-4715-4936-97F3-26B786839A9F}" type="slidenum">
              <a:rPr lang="en-US" altLang="en-US"/>
              <a:pPr/>
              <a:t>‹#›</a:t>
            </a:fld>
            <a:endParaRPr lang="en-US" altLang="en-US"/>
          </a:p>
        </p:txBody>
      </p:sp>
    </p:spTree>
    <p:extLst>
      <p:ext uri="{BB962C8B-B14F-4D97-AF65-F5344CB8AC3E}">
        <p14:creationId xmlns:p14="http://schemas.microsoft.com/office/powerpoint/2010/main" val="53370656"/>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Lst>
  <p:transition>
    <p:fade thruBlk="1"/>
  </p:transition>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73" r:id="rId1"/>
    <p:sldLayoutId id="2147484186" r:id="rId2"/>
    <p:sldLayoutId id="2147484174" r:id="rId3"/>
    <p:sldLayoutId id="2147484187" r:id="rId4"/>
    <p:sldLayoutId id="2147484188" r:id="rId5"/>
    <p:sldLayoutId id="2147484189" r:id="rId6"/>
    <p:sldLayoutId id="2147484190" r:id="rId7"/>
  </p:sldLayoutIdLst>
  <p:transition>
    <p:fade thruBlk="1"/>
  </p:transition>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13.wmf"/><Relationship Id="rId5" Type="http://schemas.openxmlformats.org/officeDocument/2006/relationships/oleObject" Target="../embeddings/oleObject2.bin"/><Relationship Id="rId4" Type="http://schemas.openxmlformats.org/officeDocument/2006/relationships/image" Target="../media/image12.wm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7.xml"/><Relationship Id="rId1" Type="http://schemas.openxmlformats.org/officeDocument/2006/relationships/vmlDrawing" Target="../drawings/vmlDrawing2.vml"/><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24.wmf"/><Relationship Id="rId4" Type="http://schemas.openxmlformats.org/officeDocument/2006/relationships/oleObject" Target="../embeddings/oleObject5.bin"/></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29.wmf"/><Relationship Id="rId4"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3" Type="http://schemas.openxmlformats.org/officeDocument/2006/relationships/hyperlink" Target="http://www.leefilters.com/"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hyperlink" Target="MVI_2195.MOV" TargetMode="External"/><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image" Target="../media/image43.jpeg"/><Relationship Id="rId5" Type="http://schemas.openxmlformats.org/officeDocument/2006/relationships/hyperlink" Target="MVI_2197.MOV" TargetMode="Externa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4.xml"/><Relationship Id="rId5" Type="http://schemas.openxmlformats.org/officeDocument/2006/relationships/image" Target="../media/image50.jpe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1.png"/><Relationship Id="rId1" Type="http://schemas.openxmlformats.org/officeDocument/2006/relationships/slideLayout" Target="../slideLayouts/slideLayout14.xml"/><Relationship Id="rId4" Type="http://schemas.openxmlformats.org/officeDocument/2006/relationships/chart" Target="../charts/char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5F45575-0DC2-4041-80ED-EAB409220A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5494" y="5605301"/>
            <a:ext cx="1555226" cy="64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184A8193-75C7-49DA-88D0-1F1D656AC9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3107" y="116078"/>
            <a:ext cx="898990" cy="89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9C0C257-1140-42FD-A171-EA60CC3F7BE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0973" y="116078"/>
            <a:ext cx="1325155" cy="764766"/>
          </a:xfrm>
          <a:prstGeom prst="rect">
            <a:avLst/>
          </a:prstGeom>
        </p:spPr>
      </p:pic>
      <p:sp>
        <p:nvSpPr>
          <p:cNvPr id="7" name="TextBox 6">
            <a:extLst>
              <a:ext uri="{FF2B5EF4-FFF2-40B4-BE49-F238E27FC236}">
                <a16:creationId xmlns:a16="http://schemas.microsoft.com/office/drawing/2014/main" id="{CE17E868-8F60-41B9-8273-1F2D565212CC}"/>
              </a:ext>
            </a:extLst>
          </p:cNvPr>
          <p:cNvSpPr txBox="1"/>
          <p:nvPr/>
        </p:nvSpPr>
        <p:spPr>
          <a:xfrm>
            <a:off x="496957" y="1740525"/>
            <a:ext cx="8259417" cy="2308324"/>
          </a:xfrm>
          <a:prstGeom prst="rect">
            <a:avLst/>
          </a:prstGeom>
          <a:noFill/>
        </p:spPr>
        <p:txBody>
          <a:bodyPr wrap="square" rtlCol="0">
            <a:spAutoFit/>
          </a:bodyPr>
          <a:lstStyle/>
          <a:p>
            <a:pPr algn="ctr"/>
            <a:r>
              <a:rPr lang="en-GB" sz="4800" i="1" dirty="0">
                <a:solidFill>
                  <a:schemeClr val="bg1"/>
                </a:solidFill>
              </a:rPr>
              <a:t>National 5 Assignment:</a:t>
            </a:r>
          </a:p>
          <a:p>
            <a:pPr algn="ctr"/>
            <a:endParaRPr lang="en-GB" sz="4800" i="1" dirty="0">
              <a:solidFill>
                <a:schemeClr val="bg1"/>
              </a:solidFill>
            </a:endParaRPr>
          </a:p>
          <a:p>
            <a:pPr algn="ctr"/>
            <a:r>
              <a:rPr lang="en-GB" sz="4800" i="1" dirty="0">
                <a:solidFill>
                  <a:schemeClr val="bg1"/>
                </a:solidFill>
              </a:rPr>
              <a:t>SSERC support</a:t>
            </a:r>
          </a:p>
        </p:txBody>
      </p:sp>
    </p:spTree>
    <p:extLst>
      <p:ext uri="{BB962C8B-B14F-4D97-AF65-F5344CB8AC3E}">
        <p14:creationId xmlns:p14="http://schemas.microsoft.com/office/powerpoint/2010/main" val="650697887"/>
      </p:ext>
    </p:ext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F92FA88B-8939-4B98-92D2-A92766AB20F4}"/>
              </a:ext>
            </a:extLst>
          </p:cNvPr>
          <p:cNvSpPr>
            <a:spLocks noGrp="1" noChangeArrowheads="1"/>
          </p:cNvSpPr>
          <p:nvPr>
            <p:ph type="title"/>
          </p:nvPr>
        </p:nvSpPr>
        <p:spPr bwMode="auto">
          <a:xfrm>
            <a:off x="685800" y="3048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r>
              <a:rPr lang="en-GB" altLang="en-US" i="1">
                <a:solidFill>
                  <a:schemeClr val="bg1"/>
                </a:solidFill>
                <a:latin typeface="Arial" panose="020B0604020202020204" pitchFamily="34" charset="0"/>
                <a:ea typeface="ＭＳ Ｐゴシック" panose="020B0600070205080204" pitchFamily="34" charset="-128"/>
                <a:cs typeface="Arial" panose="020B0604020202020204" pitchFamily="34" charset="0"/>
              </a:rPr>
              <a:t>Algae</a:t>
            </a:r>
          </a:p>
        </p:txBody>
      </p:sp>
      <p:pic>
        <p:nvPicPr>
          <p:cNvPr id="58371" name="Picture 4" descr="MVC-001F">
            <a:extLst>
              <a:ext uri="{FF2B5EF4-FFF2-40B4-BE49-F238E27FC236}">
                <a16:creationId xmlns:a16="http://schemas.microsoft.com/office/drawing/2014/main" id="{AF68CC59-576F-45EE-BB3A-EB6D8FEB4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96975"/>
            <a:ext cx="3086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6">
            <a:extLst>
              <a:ext uri="{FF2B5EF4-FFF2-40B4-BE49-F238E27FC236}">
                <a16:creationId xmlns:a16="http://schemas.microsoft.com/office/drawing/2014/main" id="{DCB51B65-89F3-49C0-AC97-5BB8B1DD72CE}"/>
              </a:ext>
            </a:extLst>
          </p:cNvPr>
          <p:cNvSpPr>
            <a:spLocks noChangeArrowheads="1"/>
          </p:cNvSpPr>
          <p:nvPr/>
        </p:nvSpPr>
        <p:spPr bwMode="auto">
          <a:xfrm>
            <a:off x="3598863" y="5084763"/>
            <a:ext cx="55451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buClr>
                <a:schemeClr val="hlink"/>
              </a:buClr>
              <a:buSzPct val="40000"/>
            </a:pPr>
            <a:r>
              <a:rPr lang="en-GB" altLang="en-US" sz="3200" i="1">
                <a:solidFill>
                  <a:schemeClr val="bg1"/>
                </a:solidFill>
              </a:rPr>
              <a:t>Scenedesmus </a:t>
            </a:r>
            <a:r>
              <a:rPr lang="en-US" altLang="en-US" sz="3200" i="1">
                <a:solidFill>
                  <a:schemeClr val="bg1"/>
                </a:solidFill>
              </a:rPr>
              <a:t>quadricauda</a:t>
            </a:r>
            <a:r>
              <a:rPr lang="en-US" altLang="en-US" sz="3200">
                <a:solidFill>
                  <a:schemeClr val="bg1"/>
                </a:solidFill>
              </a:rPr>
              <a:t> </a:t>
            </a:r>
            <a:endParaRPr lang="en-GB" altLang="en-US" sz="3200">
              <a:solidFill>
                <a:schemeClr val="bg1"/>
              </a:solidFill>
            </a:endParaRPr>
          </a:p>
        </p:txBody>
      </p:sp>
      <p:pic>
        <p:nvPicPr>
          <p:cNvPr id="58373" name="Picture 8" descr="Scene A290">
            <a:extLst>
              <a:ext uri="{FF2B5EF4-FFF2-40B4-BE49-F238E27FC236}">
                <a16:creationId xmlns:a16="http://schemas.microsoft.com/office/drawing/2014/main" id="{1495F2CD-4F78-4610-A017-5E6578DC4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1484313"/>
            <a:ext cx="4897438"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92142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71395" name="Object 2">
            <a:extLst>
              <a:ext uri="{FF2B5EF4-FFF2-40B4-BE49-F238E27FC236}">
                <a16:creationId xmlns:a16="http://schemas.microsoft.com/office/drawing/2014/main" id="{128F6343-5479-4CBC-8A0B-B690693E2DB6}"/>
              </a:ext>
            </a:extLst>
          </p:cNvPr>
          <p:cNvGraphicFramePr>
            <a:graphicFrameLocks noGrp="1" noChangeAspect="1"/>
          </p:cNvGraphicFramePr>
          <p:nvPr>
            <p:ph sz="quarter" idx="3"/>
          </p:nvPr>
        </p:nvGraphicFramePr>
        <p:xfrm>
          <a:off x="4643438" y="2786063"/>
          <a:ext cx="3455987" cy="2944812"/>
        </p:xfrm>
        <a:graphic>
          <a:graphicData uri="http://schemas.openxmlformats.org/presentationml/2006/ole">
            <mc:AlternateContent xmlns:mc="http://schemas.openxmlformats.org/markup-compatibility/2006">
              <mc:Choice xmlns:v="urn:schemas-microsoft-com:vml" Requires="v">
                <p:oleObj spid="_x0000_s18452" name="CS ChemDraw Drawing" r:id="rId3" imgW="1663560" imgH="1417320" progId="ChemDraw.Document.6.0">
                  <p:embed/>
                </p:oleObj>
              </mc:Choice>
              <mc:Fallback>
                <p:oleObj name="CS ChemDraw Drawing" r:id="rId3" imgW="1663560" imgH="1417320" progId="ChemDraw.Document.6.0">
                  <p:embed/>
                  <p:pic>
                    <p:nvPicPr>
                      <p:cNvPr id="571395" name="Object 2">
                        <a:extLst>
                          <a:ext uri="{FF2B5EF4-FFF2-40B4-BE49-F238E27FC236}">
                            <a16:creationId xmlns:a16="http://schemas.microsoft.com/office/drawing/2014/main" id="{128F6343-5479-4CBC-8A0B-B690693E2D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786063"/>
                        <a:ext cx="3455987" cy="294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71396" name="Object 3">
            <a:extLst>
              <a:ext uri="{FF2B5EF4-FFF2-40B4-BE49-F238E27FC236}">
                <a16:creationId xmlns:a16="http://schemas.microsoft.com/office/drawing/2014/main" id="{A6253E21-C49E-4E97-AE7C-E22D86E59A3E}"/>
              </a:ext>
            </a:extLst>
          </p:cNvPr>
          <p:cNvGraphicFramePr>
            <a:graphicFrameLocks noGrp="1" noChangeAspect="1"/>
          </p:cNvGraphicFramePr>
          <p:nvPr>
            <p:ph sz="half" idx="1"/>
          </p:nvPr>
        </p:nvGraphicFramePr>
        <p:xfrm>
          <a:off x="785813" y="2214563"/>
          <a:ext cx="3360737" cy="3413125"/>
        </p:xfrm>
        <a:graphic>
          <a:graphicData uri="http://schemas.openxmlformats.org/presentationml/2006/ole">
            <mc:AlternateContent xmlns:mc="http://schemas.openxmlformats.org/markup-compatibility/2006">
              <mc:Choice xmlns:v="urn:schemas-microsoft-com:vml" Requires="v">
                <p:oleObj spid="_x0000_s18453" name="CS ChemDraw Drawing" r:id="rId5" imgW="2567880" imgH="2608560" progId="ChemDraw.Document.6.0">
                  <p:embed/>
                </p:oleObj>
              </mc:Choice>
              <mc:Fallback>
                <p:oleObj name="CS ChemDraw Drawing" r:id="rId5" imgW="2567880" imgH="2608560" progId="ChemDraw.Document.6.0">
                  <p:embed/>
                  <p:pic>
                    <p:nvPicPr>
                      <p:cNvPr id="571396" name="Object 3">
                        <a:extLst>
                          <a:ext uri="{FF2B5EF4-FFF2-40B4-BE49-F238E27FC236}">
                            <a16:creationId xmlns:a16="http://schemas.microsoft.com/office/drawing/2014/main" id="{A6253E21-C49E-4E97-AE7C-E22D86E59A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813" y="2214563"/>
                        <a:ext cx="3360737" cy="3413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1397" name="Object 4">
            <a:extLst>
              <a:ext uri="{FF2B5EF4-FFF2-40B4-BE49-F238E27FC236}">
                <a16:creationId xmlns:a16="http://schemas.microsoft.com/office/drawing/2014/main" id="{D138048A-B498-4529-85AC-B5EFA6F83FFC}"/>
              </a:ext>
            </a:extLst>
          </p:cNvPr>
          <p:cNvGraphicFramePr>
            <a:graphicFrameLocks noGrp="1" noChangeAspect="1"/>
          </p:cNvGraphicFramePr>
          <p:nvPr>
            <p:ph sz="quarter" idx="2"/>
          </p:nvPr>
        </p:nvGraphicFramePr>
        <p:xfrm>
          <a:off x="214313" y="1357313"/>
          <a:ext cx="8569325" cy="957262"/>
        </p:xfrm>
        <a:graphic>
          <a:graphicData uri="http://schemas.openxmlformats.org/presentationml/2006/ole">
            <mc:AlternateContent xmlns:mc="http://schemas.openxmlformats.org/markup-compatibility/2006">
              <mc:Choice xmlns:v="urn:schemas-microsoft-com:vml" Requires="v">
                <p:oleObj spid="_x0000_s18454" name="CS ChemDraw Drawing" r:id="rId7" imgW="7007760" imgH="782280" progId="ChemDraw.Document.6.0">
                  <p:embed/>
                </p:oleObj>
              </mc:Choice>
              <mc:Fallback>
                <p:oleObj name="CS ChemDraw Drawing" r:id="rId7" imgW="7007760" imgH="782280" progId="ChemDraw.Document.6.0">
                  <p:embed/>
                  <p:pic>
                    <p:nvPicPr>
                      <p:cNvPr id="571397" name="Object 4">
                        <a:extLst>
                          <a:ext uri="{FF2B5EF4-FFF2-40B4-BE49-F238E27FC236}">
                            <a16:creationId xmlns:a16="http://schemas.microsoft.com/office/drawing/2014/main" id="{D138048A-B498-4529-85AC-B5EFA6F83F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313" y="1357313"/>
                        <a:ext cx="8569325" cy="957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262160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71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139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71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a:extLst>
              <a:ext uri="{FF2B5EF4-FFF2-40B4-BE49-F238E27FC236}">
                <a16:creationId xmlns:a16="http://schemas.microsoft.com/office/drawing/2014/main" id="{EB5ADCF4-90D3-4FBD-B71D-B055A59ED3C5}"/>
              </a:ext>
            </a:extLst>
          </p:cNvPr>
          <p:cNvSpPr>
            <a:spLocks noChangeArrowheads="1"/>
          </p:cNvSpPr>
          <p:nvPr/>
        </p:nvSpPr>
        <p:spPr bwMode="auto">
          <a:xfrm>
            <a:off x="468313" y="260350"/>
            <a:ext cx="8305800" cy="830263"/>
          </a:xfrm>
          <a:prstGeom prst="rect">
            <a:avLst/>
          </a:prstGeom>
          <a:noFill/>
          <a:ln w="9525">
            <a:noFill/>
            <a:miter lim="800000"/>
            <a:headEnd/>
            <a:tailEnd/>
          </a:ln>
          <a:effectLst/>
        </p:spPr>
        <p:txBody>
          <a:bodyPr>
            <a:spAutoFit/>
          </a:bodyPr>
          <a:lstStyle/>
          <a:p>
            <a:pPr algn="r" eaLnBrk="0" hangingPunct="0">
              <a:defRPr/>
            </a:pPr>
            <a:r>
              <a:rPr lang="en-GB" sz="4800" i="1" dirty="0">
                <a:solidFill>
                  <a:schemeClr val="bg1"/>
                </a:solidFill>
                <a:latin typeface="Arial" charset="0"/>
                <a:ea typeface="ＭＳ Ｐゴシック" pitchFamily="-110" charset="-128"/>
                <a:cs typeface="+mn-cs"/>
              </a:rPr>
              <a:t>Light Sources</a:t>
            </a:r>
          </a:p>
        </p:txBody>
      </p:sp>
      <p:pic>
        <p:nvPicPr>
          <p:cNvPr id="329731" name="Picture 3" descr="latestsun">
            <a:extLst>
              <a:ext uri="{FF2B5EF4-FFF2-40B4-BE49-F238E27FC236}">
                <a16:creationId xmlns:a16="http://schemas.microsoft.com/office/drawing/2014/main" id="{5A826DC3-0BAF-4511-8FCF-19E3570A9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231" b="5696"/>
          <a:stretch>
            <a:fillRect/>
          </a:stretch>
        </p:blipFill>
        <p:spPr bwMode="auto">
          <a:xfrm>
            <a:off x="4286250" y="1500188"/>
            <a:ext cx="4321175" cy="38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5" descr="B0001K9VJU">
            <a:extLst>
              <a:ext uri="{FF2B5EF4-FFF2-40B4-BE49-F238E27FC236}">
                <a16:creationId xmlns:a16="http://schemas.microsoft.com/office/drawing/2014/main" id="{5CFBD425-D3B3-49D9-A365-2A9C46A7E6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1571625"/>
            <a:ext cx="2884488"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97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P8140016">
            <a:extLst>
              <a:ext uri="{FF2B5EF4-FFF2-40B4-BE49-F238E27FC236}">
                <a16:creationId xmlns:a16="http://schemas.microsoft.com/office/drawing/2014/main" id="{53B5F739-9E25-4308-B5F6-686D8FA7A72B}"/>
              </a:ext>
            </a:extLst>
          </p:cNvPr>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l="12987" t="20372" b="1000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4">
            <a:extLst>
              <a:ext uri="{FF2B5EF4-FFF2-40B4-BE49-F238E27FC236}">
                <a16:creationId xmlns:a16="http://schemas.microsoft.com/office/drawing/2014/main" id="{97950E54-49A3-415D-9873-703E69D9DCBC}"/>
              </a:ext>
            </a:extLst>
          </p:cNvPr>
          <p:cNvSpPr txBox="1">
            <a:spLocks noChangeArrowheads="1"/>
          </p:cNvSpPr>
          <p:nvPr/>
        </p:nvSpPr>
        <p:spPr bwMode="auto">
          <a:xfrm>
            <a:off x="5003800" y="3644900"/>
            <a:ext cx="3384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03B3C8E8-447C-4861-90DD-97957B18FBEF}"/>
              </a:ext>
            </a:extLst>
          </p:cNvPr>
          <p:cNvSpPr>
            <a:spLocks noGrp="1" noChangeArrowheads="1"/>
          </p:cNvSpPr>
          <p:nvPr>
            <p:ph type="body" idx="1"/>
          </p:nvPr>
        </p:nvSpPr>
        <p:spPr bwMode="auto">
          <a:xfrm>
            <a:off x="642938" y="2500313"/>
            <a:ext cx="7772400" cy="1079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Clr>
                <a:schemeClr val="hlink"/>
              </a:buClr>
              <a:buFontTx/>
              <a:buNone/>
            </a:pPr>
            <a:r>
              <a:rPr lang="en-GB" altLang="en-US" sz="4800" i="1">
                <a:solidFill>
                  <a:schemeClr val="bg1"/>
                </a:solidFill>
                <a:latin typeface="Arial" panose="020B0604020202020204" pitchFamily="34" charset="0"/>
                <a:ea typeface="ＭＳ Ｐゴシック" panose="020B0600070205080204" pitchFamily="34" charset="-128"/>
              </a:rPr>
              <a:t>What might you observe?</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2FD463-7A7D-4486-803E-E90BB6831DCD}"/>
              </a:ext>
            </a:extLst>
          </p:cNvPr>
          <p:cNvPicPr>
            <a:picLocks noChangeAspect="1"/>
          </p:cNvPicPr>
          <p:nvPr/>
        </p:nvPicPr>
        <p:blipFill>
          <a:blip r:embed="rId2"/>
          <a:stretch>
            <a:fillRect/>
          </a:stretch>
        </p:blipFill>
        <p:spPr>
          <a:xfrm>
            <a:off x="2063732" y="1893256"/>
            <a:ext cx="5381625" cy="781050"/>
          </a:xfrm>
          <a:prstGeom prst="rect">
            <a:avLst/>
          </a:prstGeom>
        </p:spPr>
      </p:pic>
      <p:pic>
        <p:nvPicPr>
          <p:cNvPr id="5" name="Picture 4">
            <a:extLst>
              <a:ext uri="{FF2B5EF4-FFF2-40B4-BE49-F238E27FC236}">
                <a16:creationId xmlns:a16="http://schemas.microsoft.com/office/drawing/2014/main" id="{7EF2E637-750B-4854-9FDC-A0999B8059B9}"/>
              </a:ext>
            </a:extLst>
          </p:cNvPr>
          <p:cNvPicPr>
            <a:picLocks noChangeAspect="1"/>
          </p:cNvPicPr>
          <p:nvPr/>
        </p:nvPicPr>
        <p:blipFill>
          <a:blip r:embed="rId3"/>
          <a:stretch>
            <a:fillRect/>
          </a:stretch>
        </p:blipFill>
        <p:spPr>
          <a:xfrm>
            <a:off x="1624244" y="3228791"/>
            <a:ext cx="6019800" cy="2495550"/>
          </a:xfrm>
          <a:prstGeom prst="rect">
            <a:avLst/>
          </a:prstGeom>
        </p:spPr>
      </p:pic>
      <p:pic>
        <p:nvPicPr>
          <p:cNvPr id="6" name="Picture 5">
            <a:extLst>
              <a:ext uri="{FF2B5EF4-FFF2-40B4-BE49-F238E27FC236}">
                <a16:creationId xmlns:a16="http://schemas.microsoft.com/office/drawing/2014/main" id="{46E197E4-4D07-4B19-B177-45C483643B42}"/>
              </a:ext>
            </a:extLst>
          </p:cNvPr>
          <p:cNvPicPr>
            <a:picLocks noChangeAspect="1"/>
          </p:cNvPicPr>
          <p:nvPr/>
        </p:nvPicPr>
        <p:blipFill>
          <a:blip r:embed="rId4"/>
          <a:stretch>
            <a:fillRect/>
          </a:stretch>
        </p:blipFill>
        <p:spPr>
          <a:xfrm>
            <a:off x="1753476" y="299899"/>
            <a:ext cx="5505450" cy="1428750"/>
          </a:xfrm>
          <a:prstGeom prst="rect">
            <a:avLst/>
          </a:prstGeom>
        </p:spPr>
      </p:pic>
    </p:spTree>
    <p:extLst>
      <p:ext uri="{BB962C8B-B14F-4D97-AF65-F5344CB8AC3E}">
        <p14:creationId xmlns:p14="http://schemas.microsoft.com/office/powerpoint/2010/main" val="3458186406"/>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PA060034A">
            <a:extLst>
              <a:ext uri="{FF2B5EF4-FFF2-40B4-BE49-F238E27FC236}">
                <a16:creationId xmlns:a16="http://schemas.microsoft.com/office/drawing/2014/main" id="{DA17CE43-7569-433A-B16F-5EA137F275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61" t="36075" r="75366"/>
          <a:stretch>
            <a:fillRect/>
          </a:stretch>
        </p:blipFill>
        <p:spPr bwMode="auto">
          <a:xfrm>
            <a:off x="4857750" y="1285875"/>
            <a:ext cx="1728788"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4" descr="PA060034A">
            <a:extLst>
              <a:ext uri="{FF2B5EF4-FFF2-40B4-BE49-F238E27FC236}">
                <a16:creationId xmlns:a16="http://schemas.microsoft.com/office/drawing/2014/main" id="{61FD3462-1B5B-4D0C-824A-92939D380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228" t="36075" r="4224"/>
          <a:stretch>
            <a:fillRect/>
          </a:stretch>
        </p:blipFill>
        <p:spPr bwMode="auto">
          <a:xfrm>
            <a:off x="2071688" y="1285875"/>
            <a:ext cx="17907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5">
            <a:extLst>
              <a:ext uri="{FF2B5EF4-FFF2-40B4-BE49-F238E27FC236}">
                <a16:creationId xmlns:a16="http://schemas.microsoft.com/office/drawing/2014/main" id="{5136D9A7-801C-4C41-ACF7-4B10C9199BFD}"/>
              </a:ext>
            </a:extLst>
          </p:cNvPr>
          <p:cNvSpPr>
            <a:spLocks noChangeArrowheads="1"/>
          </p:cNvSpPr>
          <p:nvPr/>
        </p:nvSpPr>
        <p:spPr bwMode="auto">
          <a:xfrm>
            <a:off x="285750" y="3143250"/>
            <a:ext cx="172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sz="3600" i="1">
                <a:solidFill>
                  <a:schemeClr val="bg1"/>
                </a:solidFill>
              </a:rPr>
              <a:t>Dark control</a:t>
            </a:r>
            <a:endParaRPr lang="en-US" altLang="en-US" sz="3600" i="1">
              <a:solidFill>
                <a:schemeClr val="bg1"/>
              </a:solidFill>
            </a:endParaRPr>
          </a:p>
        </p:txBody>
      </p:sp>
      <p:sp>
        <p:nvSpPr>
          <p:cNvPr id="26630" name="Rectangle 6">
            <a:extLst>
              <a:ext uri="{FF2B5EF4-FFF2-40B4-BE49-F238E27FC236}">
                <a16:creationId xmlns:a16="http://schemas.microsoft.com/office/drawing/2014/main" id="{35CBF0FF-B8FF-4FC2-A7AD-AF45DEB9FBD7}"/>
              </a:ext>
            </a:extLst>
          </p:cNvPr>
          <p:cNvSpPr>
            <a:spLocks noChangeArrowheads="1"/>
          </p:cNvSpPr>
          <p:nvPr/>
        </p:nvSpPr>
        <p:spPr bwMode="auto">
          <a:xfrm>
            <a:off x="6767513" y="3071813"/>
            <a:ext cx="23764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sz="3600" i="1">
                <a:solidFill>
                  <a:schemeClr val="bg1"/>
                </a:solidFill>
              </a:rPr>
              <a:t>60-90 min irradiation</a:t>
            </a:r>
            <a:endParaRPr lang="en-US" altLang="en-US" sz="3600" i="1">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a:extLst>
              <a:ext uri="{FF2B5EF4-FFF2-40B4-BE49-F238E27FC236}">
                <a16:creationId xmlns:a16="http://schemas.microsoft.com/office/drawing/2014/main" id="{4143359F-BE7E-4690-9DDB-1541305AF693}"/>
              </a:ext>
            </a:extLst>
          </p:cNvPr>
          <p:cNvGraphicFramePr>
            <a:graphicFrameLocks noGrp="1" noChangeAspect="1"/>
          </p:cNvGraphicFramePr>
          <p:nvPr>
            <p:ph/>
          </p:nvPr>
        </p:nvGraphicFramePr>
        <p:xfrm>
          <a:off x="-88900" y="-100013"/>
          <a:ext cx="9355138" cy="7108826"/>
        </p:xfrm>
        <a:graphic>
          <a:graphicData uri="http://schemas.openxmlformats.org/presentationml/2006/ole">
            <mc:AlternateContent xmlns:mc="http://schemas.openxmlformats.org/markup-compatibility/2006">
              <mc:Choice xmlns:v="urn:schemas-microsoft-com:vml" Requires="v">
                <p:oleObj spid="_x0000_s3091" name="Chart" r:id="rId3" imgW="4324457" imgH="3286074" progId="Excel.Sheet.8">
                  <p:embed/>
                </p:oleObj>
              </mc:Choice>
              <mc:Fallback>
                <p:oleObj name="Chart" r:id="rId3" imgW="4324457" imgH="3286074" progId="Excel.Shee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0" y="-100013"/>
                        <a:ext cx="9355138" cy="71088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A3C18501-881C-484D-AE8B-040CF1FC7271}"/>
              </a:ext>
            </a:extLst>
          </p:cNvPr>
          <p:cNvSpPr>
            <a:spLocks noGrp="1" noChangeArrowheads="1"/>
          </p:cNvSpPr>
          <p:nvPr>
            <p:ph type="title"/>
          </p:nvPr>
        </p:nvSpPr>
        <p:spPr bwMode="auto">
          <a:xfrm>
            <a:off x="685800" y="3810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r>
              <a:rPr lang="en-GB" altLang="en-US" sz="4800" i="1">
                <a:solidFill>
                  <a:schemeClr val="bg1"/>
                </a:solidFill>
                <a:latin typeface="Arial" panose="020B0604020202020204" pitchFamily="34" charset="0"/>
                <a:ea typeface="ＭＳ Ｐゴシック" panose="020B0600070205080204" pitchFamily="34" charset="-128"/>
                <a:cs typeface="Arial" panose="020B0604020202020204" pitchFamily="34" charset="0"/>
              </a:rPr>
              <a:t>Variables?</a:t>
            </a:r>
          </a:p>
        </p:txBody>
      </p:sp>
      <p:sp>
        <p:nvSpPr>
          <p:cNvPr id="65539" name="Rectangle 3">
            <a:extLst>
              <a:ext uri="{FF2B5EF4-FFF2-40B4-BE49-F238E27FC236}">
                <a16:creationId xmlns:a16="http://schemas.microsoft.com/office/drawing/2014/main" id="{2A356ABA-61A0-4537-BA2D-C817124032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609600" indent="-609600">
              <a:lnSpc>
                <a:spcPct val="90000"/>
              </a:lnSpc>
              <a:buClr>
                <a:srgbClr val="FF0000"/>
              </a:buClr>
            </a:pPr>
            <a:r>
              <a:rPr lang="en-GB" altLang="en-US" i="1">
                <a:solidFill>
                  <a:schemeClr val="bg1"/>
                </a:solidFill>
                <a:latin typeface="Arial" panose="020B0604020202020204" pitchFamily="34" charset="0"/>
                <a:ea typeface="ＭＳ Ｐゴシック" panose="020B0600070205080204" pitchFamily="34" charset="-128"/>
              </a:rPr>
              <a:t>Colour of light</a:t>
            </a:r>
          </a:p>
          <a:p>
            <a:pPr marL="609600" indent="-609600">
              <a:lnSpc>
                <a:spcPct val="90000"/>
              </a:lnSpc>
              <a:buClr>
                <a:srgbClr val="FF0000"/>
              </a:buClr>
            </a:pPr>
            <a:r>
              <a:rPr lang="en-GB" altLang="en-US" i="1">
                <a:solidFill>
                  <a:schemeClr val="bg1"/>
                </a:solidFill>
                <a:latin typeface="Arial" panose="020B0604020202020204" pitchFamily="34" charset="0"/>
                <a:ea typeface="ＭＳ Ｐゴシック" panose="020B0600070205080204" pitchFamily="34" charset="-128"/>
              </a:rPr>
              <a:t>Light Intensity</a:t>
            </a:r>
          </a:p>
          <a:p>
            <a:pPr marL="990600" lvl="1" indent="-533400">
              <a:lnSpc>
                <a:spcPct val="90000"/>
              </a:lnSpc>
              <a:buClr>
                <a:srgbClr val="FF0000"/>
              </a:buClr>
              <a:buFont typeface="Arial" panose="020B0604020202020204" pitchFamily="34" charset="0"/>
              <a:buChar char="-"/>
            </a:pPr>
            <a:r>
              <a:rPr lang="en-GB" altLang="en-US" sz="2400" i="1">
                <a:solidFill>
                  <a:schemeClr val="bg1"/>
                </a:solidFill>
                <a:latin typeface="Arial" panose="020B0604020202020204" pitchFamily="34" charset="0"/>
                <a:ea typeface="ＭＳ Ｐゴシック" panose="020B0600070205080204" pitchFamily="34" charset="-128"/>
              </a:rPr>
              <a:t>Distance from lamp</a:t>
            </a:r>
          </a:p>
          <a:p>
            <a:pPr marL="990600" lvl="1" indent="-533400">
              <a:lnSpc>
                <a:spcPct val="90000"/>
              </a:lnSpc>
              <a:buClr>
                <a:srgbClr val="FF0000"/>
              </a:buClr>
              <a:buFont typeface="Arial" panose="020B0604020202020204" pitchFamily="34" charset="0"/>
              <a:buChar char="-"/>
            </a:pPr>
            <a:r>
              <a:rPr lang="en-GB" altLang="en-US" sz="2400" i="1">
                <a:solidFill>
                  <a:schemeClr val="bg1"/>
                </a:solidFill>
                <a:latin typeface="Arial" panose="020B0604020202020204" pitchFamily="34" charset="0"/>
                <a:ea typeface="ＭＳ Ｐゴシック" panose="020B0600070205080204" pitchFamily="34" charset="-128"/>
              </a:rPr>
              <a:t>Neutral density experiment</a:t>
            </a:r>
          </a:p>
          <a:p>
            <a:pPr marL="609600" indent="-609600">
              <a:lnSpc>
                <a:spcPct val="90000"/>
              </a:lnSpc>
              <a:buClr>
                <a:srgbClr val="FF0000"/>
              </a:buClr>
            </a:pPr>
            <a:r>
              <a:rPr lang="en-GB" altLang="en-US" i="1">
                <a:solidFill>
                  <a:schemeClr val="bg1"/>
                </a:solidFill>
                <a:latin typeface="Arial" panose="020B0604020202020204" pitchFamily="34" charset="0"/>
                <a:ea typeface="ＭＳ Ｐゴシック" panose="020B0600070205080204" pitchFamily="34" charset="-128"/>
              </a:rPr>
              <a:t>Number of balls</a:t>
            </a:r>
          </a:p>
          <a:p>
            <a:pPr marL="609600" indent="-609600">
              <a:lnSpc>
                <a:spcPct val="90000"/>
              </a:lnSpc>
              <a:buClr>
                <a:srgbClr val="FF0000"/>
              </a:buClr>
            </a:pPr>
            <a:r>
              <a:rPr lang="en-GB" altLang="en-US" i="1">
                <a:solidFill>
                  <a:schemeClr val="bg1"/>
                </a:solidFill>
                <a:latin typeface="Arial" panose="020B0604020202020204" pitchFamily="34" charset="0"/>
                <a:ea typeface="ＭＳ Ｐゴシック" panose="020B0600070205080204" pitchFamily="34" charset="-128"/>
              </a:rPr>
              <a:t>Ball size</a:t>
            </a:r>
          </a:p>
          <a:p>
            <a:pPr marL="609600" indent="-609600">
              <a:lnSpc>
                <a:spcPct val="90000"/>
              </a:lnSpc>
              <a:buClr>
                <a:srgbClr val="FF0000"/>
              </a:buClr>
            </a:pPr>
            <a:r>
              <a:rPr lang="en-GB" altLang="en-US" i="1">
                <a:solidFill>
                  <a:schemeClr val="bg1"/>
                </a:solidFill>
                <a:latin typeface="Arial" panose="020B0604020202020204" pitchFamily="34" charset="0"/>
                <a:ea typeface="ＭＳ Ｐゴシック" panose="020B0600070205080204" pitchFamily="34" charset="-128"/>
              </a:rPr>
              <a:t>Concentration of algae</a:t>
            </a:r>
          </a:p>
          <a:p>
            <a:pPr marL="609600" indent="-609600">
              <a:lnSpc>
                <a:spcPct val="90000"/>
              </a:lnSpc>
              <a:buClr>
                <a:srgbClr val="FF0000"/>
              </a:buClr>
            </a:pPr>
            <a:r>
              <a:rPr lang="en-GB" altLang="en-US" i="1">
                <a:solidFill>
                  <a:schemeClr val="bg1"/>
                </a:solidFill>
                <a:latin typeface="Arial" panose="020B0604020202020204" pitchFamily="34" charset="0"/>
                <a:ea typeface="ＭＳ Ｐゴシック" panose="020B0600070205080204" pitchFamily="34" charset="-128"/>
              </a:rPr>
              <a:t>Temperature  </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image005">
            <a:extLst>
              <a:ext uri="{FF2B5EF4-FFF2-40B4-BE49-F238E27FC236}">
                <a16:creationId xmlns:a16="http://schemas.microsoft.com/office/drawing/2014/main" id="{6EFFF741-BE30-4F2B-B2C8-201655EA5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723900"/>
            <a:ext cx="10191750" cy="830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7DD288-C0C8-4BF1-836F-1990EBC927BE}"/>
              </a:ext>
            </a:extLst>
          </p:cNvPr>
          <p:cNvSpPr/>
          <p:nvPr/>
        </p:nvSpPr>
        <p:spPr>
          <a:xfrm>
            <a:off x="0" y="535534"/>
            <a:ext cx="8885583" cy="5078313"/>
          </a:xfrm>
          <a:prstGeom prst="rect">
            <a:avLst/>
          </a:prstGeom>
        </p:spPr>
        <p:txBody>
          <a:bodyPr wrap="square">
            <a:spAutoFit/>
          </a:bodyPr>
          <a:lstStyle/>
          <a:p>
            <a:pPr marL="1252538" indent="-571500">
              <a:buFont typeface="Arial" panose="020B0604020202020204" pitchFamily="34" charset="0"/>
              <a:buChar char="•"/>
              <a:defRPr/>
            </a:pPr>
            <a:r>
              <a:rPr lang="en-GB" sz="3600" i="1" dirty="0">
                <a:solidFill>
                  <a:schemeClr val="bg1"/>
                </a:solidFill>
                <a:latin typeface="Arial" panose="020B0604020202020204" pitchFamily="34" charset="0"/>
                <a:cs typeface="Arial" panose="020B0604020202020204" pitchFamily="34" charset="0"/>
              </a:rPr>
              <a:t>Health and  Safety Advisory Service</a:t>
            </a:r>
          </a:p>
          <a:p>
            <a:pPr marL="681038">
              <a:defRPr/>
            </a:pPr>
            <a:endParaRPr lang="en-GB" sz="3600" i="1" dirty="0">
              <a:solidFill>
                <a:schemeClr val="bg1"/>
              </a:solidFill>
              <a:latin typeface="Arial" panose="020B0604020202020204" pitchFamily="34" charset="0"/>
              <a:cs typeface="Arial" panose="020B0604020202020204" pitchFamily="34" charset="0"/>
            </a:endParaRPr>
          </a:p>
          <a:p>
            <a:pPr marL="1252538" indent="-571500">
              <a:buFont typeface="Arial" panose="020B0604020202020204" pitchFamily="34" charset="0"/>
              <a:buChar char="•"/>
              <a:defRPr/>
            </a:pPr>
            <a:r>
              <a:rPr lang="en-GB" sz="3600" i="1" dirty="0">
                <a:solidFill>
                  <a:schemeClr val="bg1"/>
                </a:solidFill>
                <a:latin typeface="Arial" panose="020B0604020202020204" pitchFamily="34" charset="0"/>
                <a:cs typeface="Arial" panose="020B0604020202020204" pitchFamily="34" charset="0"/>
              </a:rPr>
              <a:t>Guidance / advice on experiments and investigations</a:t>
            </a:r>
          </a:p>
          <a:p>
            <a:pPr marL="681038">
              <a:defRPr/>
            </a:pPr>
            <a:endParaRPr lang="en-GB" sz="3600" i="1" dirty="0">
              <a:solidFill>
                <a:schemeClr val="bg1"/>
              </a:solidFill>
              <a:latin typeface="Arial" panose="020B0604020202020204" pitchFamily="34" charset="0"/>
              <a:cs typeface="Arial" panose="020B0604020202020204" pitchFamily="34" charset="0"/>
            </a:endParaRPr>
          </a:p>
          <a:p>
            <a:pPr marL="1252538" indent="-571500">
              <a:buFont typeface="Arial" panose="020B0604020202020204" pitchFamily="34" charset="0"/>
              <a:buChar char="•"/>
              <a:defRPr/>
            </a:pPr>
            <a:r>
              <a:rPr lang="en-GB" sz="3600" i="1" dirty="0">
                <a:solidFill>
                  <a:schemeClr val="bg1"/>
                </a:solidFill>
                <a:latin typeface="Arial" panose="020B0604020202020204" pitchFamily="34" charset="0"/>
                <a:cs typeface="Arial" panose="020B0604020202020204" pitchFamily="34" charset="0"/>
              </a:rPr>
              <a:t>Publications</a:t>
            </a:r>
          </a:p>
          <a:p>
            <a:pPr marL="681038">
              <a:defRPr/>
            </a:pPr>
            <a:endParaRPr lang="en-GB" sz="3600" i="1" dirty="0">
              <a:solidFill>
                <a:schemeClr val="bg1"/>
              </a:solidFill>
              <a:latin typeface="Arial" panose="020B0604020202020204" pitchFamily="34" charset="0"/>
              <a:cs typeface="Arial" panose="020B0604020202020204" pitchFamily="34" charset="0"/>
            </a:endParaRPr>
          </a:p>
          <a:p>
            <a:pPr marL="1252538" indent="-571500">
              <a:buFont typeface="Arial" panose="020B0604020202020204" pitchFamily="34" charset="0"/>
              <a:buChar char="•"/>
              <a:defRPr/>
            </a:pPr>
            <a:r>
              <a:rPr lang="en-GB" sz="3600" i="1" dirty="0">
                <a:solidFill>
                  <a:schemeClr val="bg1"/>
                </a:solidFill>
                <a:latin typeface="Arial" panose="020B0604020202020204" pitchFamily="34" charset="0"/>
                <a:cs typeface="Arial" panose="020B0604020202020204" pitchFamily="34" charset="0"/>
              </a:rPr>
              <a:t>Online resources</a:t>
            </a:r>
          </a:p>
          <a:p>
            <a:pPr marL="571500" indent="-571500">
              <a:buFont typeface="Arial" panose="020B0604020202020204" pitchFamily="34" charset="0"/>
              <a:buChar char="•"/>
              <a:defRPr/>
            </a:pPr>
            <a:endParaRPr lang="en-GB" sz="3600" i="1" dirty="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425675"/>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A3C18501-881C-484D-AE8B-040CF1FC7271}"/>
              </a:ext>
            </a:extLst>
          </p:cNvPr>
          <p:cNvSpPr>
            <a:spLocks noGrp="1" noChangeArrowheads="1"/>
          </p:cNvSpPr>
          <p:nvPr>
            <p:ph type="title"/>
          </p:nvPr>
        </p:nvSpPr>
        <p:spPr bwMode="auto">
          <a:xfrm>
            <a:off x="685800" y="3810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r>
              <a:rPr lang="en-GB" altLang="en-US" sz="4800" i="1">
                <a:solidFill>
                  <a:schemeClr val="bg1"/>
                </a:solidFill>
                <a:latin typeface="Arial" panose="020B0604020202020204" pitchFamily="34" charset="0"/>
                <a:ea typeface="ＭＳ Ｐゴシック" panose="020B0600070205080204" pitchFamily="34" charset="-128"/>
                <a:cs typeface="Arial" panose="020B0604020202020204" pitchFamily="34" charset="0"/>
              </a:rPr>
              <a:t>Variables?</a:t>
            </a:r>
          </a:p>
        </p:txBody>
      </p:sp>
      <p:sp>
        <p:nvSpPr>
          <p:cNvPr id="65539" name="Rectangle 3">
            <a:extLst>
              <a:ext uri="{FF2B5EF4-FFF2-40B4-BE49-F238E27FC236}">
                <a16:creationId xmlns:a16="http://schemas.microsoft.com/office/drawing/2014/main" id="{2A356ABA-61A0-4537-BA2D-C817124032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609600" indent="-609600">
              <a:lnSpc>
                <a:spcPct val="90000"/>
              </a:lnSpc>
              <a:buClr>
                <a:srgbClr val="FF0000"/>
              </a:buClr>
            </a:pPr>
            <a:r>
              <a:rPr lang="en-GB" altLang="en-US" i="1" dirty="0">
                <a:solidFill>
                  <a:schemeClr val="bg1"/>
                </a:solidFill>
                <a:latin typeface="Arial" panose="020B0604020202020204" pitchFamily="34" charset="0"/>
                <a:ea typeface="ＭＳ Ｐゴシック" panose="020B0600070205080204" pitchFamily="34" charset="-128"/>
              </a:rPr>
              <a:t>Colour of light</a:t>
            </a:r>
          </a:p>
          <a:p>
            <a:pPr marL="609600" indent="-609600">
              <a:lnSpc>
                <a:spcPct val="90000"/>
              </a:lnSpc>
              <a:buClr>
                <a:srgbClr val="FF0000"/>
              </a:buClr>
            </a:pPr>
            <a:r>
              <a:rPr lang="en-GB" altLang="en-US" i="1" dirty="0">
                <a:solidFill>
                  <a:srgbClr val="FFFF00"/>
                </a:solidFill>
                <a:latin typeface="Arial" panose="020B0604020202020204" pitchFamily="34" charset="0"/>
                <a:ea typeface="ＭＳ Ｐゴシック" panose="020B0600070205080204" pitchFamily="34" charset="-128"/>
              </a:rPr>
              <a:t>Light Intensity</a:t>
            </a:r>
          </a:p>
          <a:p>
            <a:pPr marL="990600" lvl="1" indent="-533400">
              <a:lnSpc>
                <a:spcPct val="90000"/>
              </a:lnSpc>
              <a:buClr>
                <a:srgbClr val="FF0000"/>
              </a:buClr>
              <a:buFont typeface="Arial" panose="020B0604020202020204" pitchFamily="34" charset="0"/>
              <a:buChar char="-"/>
            </a:pPr>
            <a:r>
              <a:rPr lang="en-GB" altLang="en-US" sz="2400" i="1" dirty="0">
                <a:solidFill>
                  <a:schemeClr val="bg1"/>
                </a:solidFill>
                <a:latin typeface="Arial" panose="020B0604020202020204" pitchFamily="34" charset="0"/>
                <a:ea typeface="ＭＳ Ｐゴシック" panose="020B0600070205080204" pitchFamily="34" charset="-128"/>
              </a:rPr>
              <a:t>Distance from lamp</a:t>
            </a:r>
          </a:p>
          <a:p>
            <a:pPr marL="990600" lvl="1" indent="-533400">
              <a:lnSpc>
                <a:spcPct val="90000"/>
              </a:lnSpc>
              <a:buClr>
                <a:srgbClr val="FF0000"/>
              </a:buClr>
              <a:buFont typeface="Arial" panose="020B0604020202020204" pitchFamily="34" charset="0"/>
              <a:buChar char="-"/>
            </a:pPr>
            <a:r>
              <a:rPr lang="en-GB" altLang="en-US" sz="2400" i="1" dirty="0">
                <a:solidFill>
                  <a:schemeClr val="bg1"/>
                </a:solidFill>
                <a:latin typeface="Arial" panose="020B0604020202020204" pitchFamily="34" charset="0"/>
                <a:ea typeface="ＭＳ Ｐゴシック" panose="020B0600070205080204" pitchFamily="34" charset="-128"/>
              </a:rPr>
              <a:t>Neutral density experiment</a:t>
            </a:r>
          </a:p>
          <a:p>
            <a:pPr marL="609600" indent="-609600">
              <a:lnSpc>
                <a:spcPct val="90000"/>
              </a:lnSpc>
              <a:buClr>
                <a:srgbClr val="FF0000"/>
              </a:buClr>
            </a:pPr>
            <a:r>
              <a:rPr lang="en-GB" altLang="en-US" i="1" dirty="0">
                <a:solidFill>
                  <a:schemeClr val="bg1"/>
                </a:solidFill>
                <a:latin typeface="Arial" panose="020B0604020202020204" pitchFamily="34" charset="0"/>
                <a:ea typeface="ＭＳ Ｐゴシック" panose="020B0600070205080204" pitchFamily="34" charset="-128"/>
              </a:rPr>
              <a:t>Number of balls</a:t>
            </a:r>
          </a:p>
          <a:p>
            <a:pPr marL="609600" indent="-609600">
              <a:lnSpc>
                <a:spcPct val="90000"/>
              </a:lnSpc>
              <a:buClr>
                <a:srgbClr val="FF0000"/>
              </a:buClr>
            </a:pPr>
            <a:r>
              <a:rPr lang="en-GB" altLang="en-US" i="1" dirty="0">
                <a:solidFill>
                  <a:schemeClr val="bg1"/>
                </a:solidFill>
                <a:latin typeface="Arial" panose="020B0604020202020204" pitchFamily="34" charset="0"/>
                <a:ea typeface="ＭＳ Ｐゴシック" panose="020B0600070205080204" pitchFamily="34" charset="-128"/>
              </a:rPr>
              <a:t>Ball size</a:t>
            </a:r>
          </a:p>
          <a:p>
            <a:pPr marL="609600" indent="-609600">
              <a:lnSpc>
                <a:spcPct val="90000"/>
              </a:lnSpc>
              <a:buClr>
                <a:srgbClr val="FF0000"/>
              </a:buClr>
            </a:pPr>
            <a:r>
              <a:rPr lang="en-GB" altLang="en-US" i="1" dirty="0">
                <a:solidFill>
                  <a:schemeClr val="bg1"/>
                </a:solidFill>
                <a:latin typeface="Arial" panose="020B0604020202020204" pitchFamily="34" charset="0"/>
                <a:ea typeface="ＭＳ Ｐゴシック" panose="020B0600070205080204" pitchFamily="34" charset="-128"/>
              </a:rPr>
              <a:t>Concentration of algae</a:t>
            </a:r>
          </a:p>
          <a:p>
            <a:pPr marL="609600" indent="-609600">
              <a:lnSpc>
                <a:spcPct val="90000"/>
              </a:lnSpc>
              <a:buClr>
                <a:srgbClr val="FF0000"/>
              </a:buClr>
            </a:pPr>
            <a:r>
              <a:rPr lang="en-GB" altLang="en-US" i="1" dirty="0">
                <a:solidFill>
                  <a:srgbClr val="FFFF00"/>
                </a:solidFill>
                <a:latin typeface="Arial" panose="020B0604020202020204" pitchFamily="34" charset="0"/>
                <a:ea typeface="ＭＳ Ｐゴシック" panose="020B0600070205080204" pitchFamily="34" charset="-128"/>
              </a:rPr>
              <a:t>Temperature  </a:t>
            </a:r>
          </a:p>
        </p:txBody>
      </p:sp>
    </p:spTree>
    <p:extLst>
      <p:ext uri="{BB962C8B-B14F-4D97-AF65-F5344CB8AC3E}">
        <p14:creationId xmlns:p14="http://schemas.microsoft.com/office/powerpoint/2010/main" val="282621031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2">
            <a:extLst>
              <a:ext uri="{FF2B5EF4-FFF2-40B4-BE49-F238E27FC236}">
                <a16:creationId xmlns:a16="http://schemas.microsoft.com/office/drawing/2014/main" id="{6D2F15EB-E4D3-4B9C-AA98-4CD56009FF21}"/>
              </a:ext>
            </a:extLst>
          </p:cNvPr>
          <p:cNvSpPr>
            <a:spLocks noGrp="1" noChangeArrowheads="1"/>
          </p:cNvSpPr>
          <p:nvPr>
            <p:ph type="title"/>
          </p:nvPr>
        </p:nvSpPr>
        <p:spPr bwMode="auto">
          <a:xfrm>
            <a:off x="684213" y="26035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r>
              <a:rPr lang="en-GB" altLang="en-US" i="1">
                <a:solidFill>
                  <a:schemeClr val="bg1"/>
                </a:solidFill>
                <a:latin typeface="Arial" panose="020B0604020202020204" pitchFamily="34" charset="0"/>
                <a:ea typeface="ＭＳ Ｐゴシック" panose="020B0600070205080204" pitchFamily="34" charset="-128"/>
                <a:cs typeface="Arial" panose="020B0604020202020204" pitchFamily="34" charset="0"/>
              </a:rPr>
              <a:t>Light Intensity I</a:t>
            </a:r>
          </a:p>
        </p:txBody>
      </p:sp>
      <p:graphicFrame>
        <p:nvGraphicFramePr>
          <p:cNvPr id="7170" name="Object 2">
            <a:extLst>
              <a:ext uri="{FF2B5EF4-FFF2-40B4-BE49-F238E27FC236}">
                <a16:creationId xmlns:a16="http://schemas.microsoft.com/office/drawing/2014/main" id="{4D9EE205-BA26-42C1-8E35-2DCBE4570512}"/>
              </a:ext>
            </a:extLst>
          </p:cNvPr>
          <p:cNvGraphicFramePr>
            <a:graphicFrameLocks noGrp="1" noChangeAspect="1"/>
          </p:cNvGraphicFramePr>
          <p:nvPr>
            <p:ph idx="1"/>
          </p:nvPr>
        </p:nvGraphicFramePr>
        <p:xfrm>
          <a:off x="928688" y="1143000"/>
          <a:ext cx="6985000" cy="4705350"/>
        </p:xfrm>
        <a:graphic>
          <a:graphicData uri="http://schemas.openxmlformats.org/presentationml/2006/ole">
            <mc:AlternateContent xmlns:mc="http://schemas.openxmlformats.org/markup-compatibility/2006">
              <mc:Choice xmlns:v="urn:schemas-microsoft-com:vml" Requires="v">
                <p:oleObj spid="_x0000_s7189" name="CS ChemDraw Drawing" r:id="rId4" imgW="4267080" imgH="2874960" progId="ChemDraw.Document.6.0">
                  <p:embed/>
                </p:oleObj>
              </mc:Choice>
              <mc:Fallback>
                <p:oleObj name="CS ChemDraw Drawing" r:id="rId4" imgW="4267080" imgH="2874960" progId="ChemDraw.Document.6.0">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688" y="1143000"/>
                        <a:ext cx="6985000"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7586" name="Picture 3" descr="Small SAPs logo in colour">
            <a:extLst>
              <a:ext uri="{FF2B5EF4-FFF2-40B4-BE49-F238E27FC236}">
                <a16:creationId xmlns:a16="http://schemas.microsoft.com/office/drawing/2014/main" id="{EE7E8ABE-4B35-4E30-893B-E9C401C52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0"/>
            <a:ext cx="17303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2" descr="A:\MVC-004F.JPG">
            <a:extLst>
              <a:ext uri="{FF2B5EF4-FFF2-40B4-BE49-F238E27FC236}">
                <a16:creationId xmlns:a16="http://schemas.microsoft.com/office/drawing/2014/main" id="{8D61B93A-B462-4E9F-8649-42FC5FCB2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2DFE47-9259-4BF7-AE81-3E695FDC2543}"/>
              </a:ext>
            </a:extLst>
          </p:cNvPr>
          <p:cNvPicPr>
            <a:picLocks noChangeAspect="1"/>
          </p:cNvPicPr>
          <p:nvPr/>
        </p:nvPicPr>
        <p:blipFill>
          <a:blip r:embed="rId3"/>
          <a:stretch>
            <a:fillRect/>
          </a:stretch>
        </p:blipFill>
        <p:spPr>
          <a:xfrm>
            <a:off x="2542407" y="-1"/>
            <a:ext cx="4703967" cy="6120729"/>
          </a:xfrm>
          <a:prstGeom prst="rect">
            <a:avLst/>
          </a:prstGeom>
        </p:spPr>
      </p:pic>
    </p:spTree>
    <p:extLst>
      <p:ext uri="{BB962C8B-B14F-4D97-AF65-F5344CB8AC3E}">
        <p14:creationId xmlns:p14="http://schemas.microsoft.com/office/powerpoint/2010/main" val="229431272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013">
            <a:extLst>
              <a:ext uri="{FF2B5EF4-FFF2-40B4-BE49-F238E27FC236}">
                <a16:creationId xmlns:a16="http://schemas.microsoft.com/office/drawing/2014/main" id="{2AEC75AA-CF24-4443-87FC-DD9FD0181A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742" r="10252"/>
          <a:stretch>
            <a:fillRect/>
          </a:stretch>
        </p:blipFill>
        <p:spPr bwMode="auto">
          <a:xfrm>
            <a:off x="0" y="0"/>
            <a:ext cx="91440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5" name="Rectangle 2">
            <a:extLst>
              <a:ext uri="{FF2B5EF4-FFF2-40B4-BE49-F238E27FC236}">
                <a16:creationId xmlns:a16="http://schemas.microsoft.com/office/drawing/2014/main" id="{D7F012D2-9C3B-4A0D-8E62-D65818A5785B}"/>
              </a:ext>
            </a:extLst>
          </p:cNvPr>
          <p:cNvSpPr>
            <a:spLocks noGrp="1" noChangeArrowheads="1"/>
          </p:cNvSpPr>
          <p:nvPr>
            <p:ph type="title"/>
          </p:nvPr>
        </p:nvSpPr>
        <p:spPr bwMode="auto">
          <a:xfrm>
            <a:off x="684213" y="26035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r>
              <a:rPr lang="en-GB" altLang="en-US" i="1">
                <a:solidFill>
                  <a:schemeClr val="bg1"/>
                </a:solidFill>
                <a:latin typeface="Arial" panose="020B0604020202020204" pitchFamily="34" charset="0"/>
                <a:ea typeface="ＭＳ Ｐゴシック" panose="020B0600070205080204" pitchFamily="34" charset="-128"/>
                <a:cs typeface="Arial" panose="020B0604020202020204" pitchFamily="34" charset="0"/>
              </a:rPr>
              <a:t>Light Intensity II</a:t>
            </a:r>
          </a:p>
        </p:txBody>
      </p:sp>
      <p:graphicFrame>
        <p:nvGraphicFramePr>
          <p:cNvPr id="8194" name="Object 2">
            <a:extLst>
              <a:ext uri="{FF2B5EF4-FFF2-40B4-BE49-F238E27FC236}">
                <a16:creationId xmlns:a16="http://schemas.microsoft.com/office/drawing/2014/main" id="{C66F5BE3-3A7F-4893-BA62-660A812A0DD7}"/>
              </a:ext>
            </a:extLst>
          </p:cNvPr>
          <p:cNvGraphicFramePr>
            <a:graphicFrameLocks noGrp="1" noChangeAspect="1"/>
          </p:cNvGraphicFramePr>
          <p:nvPr>
            <p:ph idx="1"/>
          </p:nvPr>
        </p:nvGraphicFramePr>
        <p:xfrm>
          <a:off x="1874838" y="1071563"/>
          <a:ext cx="5743575" cy="5099050"/>
        </p:xfrm>
        <a:graphic>
          <a:graphicData uri="http://schemas.openxmlformats.org/presentationml/2006/ole">
            <mc:AlternateContent xmlns:mc="http://schemas.openxmlformats.org/markup-compatibility/2006">
              <mc:Choice xmlns:v="urn:schemas-microsoft-com:vml" Requires="v">
                <p:oleObj spid="_x0000_s8213" name="CS ChemDraw Drawing" r:id="rId4" imgW="3822480" imgH="3393360" progId="ChemDraw.Document.6.0">
                  <p:embed/>
                </p:oleObj>
              </mc:Choice>
              <mc:Fallback>
                <p:oleObj name="CS ChemDraw Drawing" r:id="rId4" imgW="3822480" imgH="3393360" progId="ChemDraw.Document.6.0">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4838" y="1071563"/>
                        <a:ext cx="5743575" cy="5099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A60F6509-5B06-4423-9D36-09A3D02D51DA}"/>
              </a:ext>
            </a:extLst>
          </p:cNvPr>
          <p:cNvSpPr>
            <a:spLocks noGrp="1" noChangeArrowheads="1"/>
          </p:cNvSpPr>
          <p:nvPr>
            <p:ph type="title"/>
          </p:nvPr>
        </p:nvSpPr>
        <p:spPr bwMode="auto">
          <a:xfrm>
            <a:off x="685800" y="3810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r>
              <a:rPr lang="en-GB" altLang="en-US" sz="4800" i="1">
                <a:solidFill>
                  <a:schemeClr val="bg1"/>
                </a:solidFill>
                <a:latin typeface="Arial" panose="020B0604020202020204" pitchFamily="34" charset="0"/>
                <a:ea typeface="ＭＳ Ｐゴシック" panose="020B0600070205080204" pitchFamily="34" charset="-128"/>
                <a:cs typeface="Arial" panose="020B0604020202020204" pitchFamily="34" charset="0"/>
              </a:rPr>
              <a:t>Filters</a:t>
            </a:r>
          </a:p>
        </p:txBody>
      </p:sp>
      <p:sp>
        <p:nvSpPr>
          <p:cNvPr id="69635" name="Rectangle 3">
            <a:extLst>
              <a:ext uri="{FF2B5EF4-FFF2-40B4-BE49-F238E27FC236}">
                <a16:creationId xmlns:a16="http://schemas.microsoft.com/office/drawing/2014/main" id="{3854AF74-4862-4405-A5FF-0C9DC1825747}"/>
              </a:ext>
            </a:extLst>
          </p:cNvPr>
          <p:cNvSpPr>
            <a:spLocks noGrp="1" noChangeArrowheads="1"/>
          </p:cNvSpPr>
          <p:nvPr>
            <p:ph type="body" idx="1"/>
          </p:nvPr>
        </p:nvSpPr>
        <p:spPr bwMode="auto">
          <a:xfrm>
            <a:off x="642938" y="1714500"/>
            <a:ext cx="7772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68325" indent="-568325">
              <a:lnSpc>
                <a:spcPct val="90000"/>
              </a:lnSpc>
              <a:buClr>
                <a:srgbClr val="FF0000"/>
              </a:buClr>
            </a:pPr>
            <a:r>
              <a:rPr lang="en-GB" altLang="en-US" sz="3600" i="1" dirty="0">
                <a:solidFill>
                  <a:schemeClr val="bg1"/>
                </a:solidFill>
                <a:latin typeface="Arial" panose="020B0604020202020204" pitchFamily="34" charset="0"/>
                <a:ea typeface="ＭＳ Ｐゴシック" panose="020B0600070205080204" pitchFamily="34" charset="-128"/>
              </a:rPr>
              <a:t>LEE Filters – range of filters</a:t>
            </a:r>
          </a:p>
          <a:p>
            <a:pPr marL="568325" indent="-568325">
              <a:lnSpc>
                <a:spcPct val="90000"/>
              </a:lnSpc>
              <a:buClr>
                <a:srgbClr val="FF0000"/>
              </a:buClr>
            </a:pPr>
            <a:r>
              <a:rPr lang="en-GB" altLang="en-US" sz="3600" i="1" dirty="0">
                <a:solidFill>
                  <a:schemeClr val="bg1"/>
                </a:solidFill>
                <a:latin typeface="Arial" panose="020B0604020202020204" pitchFamily="34" charset="0"/>
                <a:ea typeface="ＭＳ Ｐゴシック" panose="020B0600070205080204" pitchFamily="34" charset="-128"/>
              </a:rPr>
              <a:t>Neutral density options</a:t>
            </a:r>
          </a:p>
          <a:p>
            <a:pPr marL="568325" indent="-568325">
              <a:lnSpc>
                <a:spcPct val="90000"/>
              </a:lnSpc>
              <a:buClr>
                <a:srgbClr val="FF0000"/>
              </a:buClr>
            </a:pPr>
            <a:r>
              <a:rPr lang="en-GB" altLang="en-US" i="1" dirty="0">
                <a:solidFill>
                  <a:schemeClr val="bg1"/>
                </a:solidFill>
                <a:latin typeface="Arial" panose="020B0604020202020204" pitchFamily="34" charset="0"/>
                <a:ea typeface="ＭＳ Ｐゴシック" panose="020B0600070205080204" pitchFamily="34" charset="-128"/>
                <a:hlinkClick r:id="rId3"/>
              </a:rPr>
              <a:t>www.leefilters.com</a:t>
            </a:r>
            <a:endParaRPr lang="en-GB" altLang="en-US" i="1" dirty="0">
              <a:solidFill>
                <a:schemeClr val="bg1"/>
              </a:solidFill>
              <a:latin typeface="Arial" panose="020B0604020202020204" pitchFamily="34" charset="0"/>
              <a:ea typeface="ＭＳ Ｐゴシック" panose="020B0600070205080204" pitchFamily="34" charset="-128"/>
            </a:endParaRPr>
          </a:p>
          <a:p>
            <a:pPr marL="568325" indent="-568325">
              <a:lnSpc>
                <a:spcPct val="90000"/>
              </a:lnSpc>
              <a:buClr>
                <a:schemeClr val="hlink"/>
              </a:buClr>
              <a:buFontTx/>
              <a:buNone/>
            </a:pPr>
            <a:endParaRPr lang="en-GB" altLang="en-US" i="1" dirty="0">
              <a:latin typeface="Arial" panose="020B0604020202020204" pitchFamily="34" charset="0"/>
              <a:ea typeface="ＭＳ Ｐゴシック" panose="020B0600070205080204" pitchFamily="34" charset="-128"/>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5EC009FE-0F57-43A8-8F96-07F1DDF97FAB}"/>
              </a:ext>
            </a:extLst>
          </p:cNvPr>
          <p:cNvSpPr>
            <a:spLocks noGrp="1" noChangeArrowheads="1"/>
          </p:cNvSpPr>
          <p:nvPr>
            <p:ph type="title"/>
          </p:nvPr>
        </p:nvSpPr>
        <p:spPr bwMode="auto">
          <a:xfrm>
            <a:off x="685800" y="3810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r>
              <a:rPr lang="en-GB" altLang="en-US" i="1">
                <a:solidFill>
                  <a:schemeClr val="bg1"/>
                </a:solidFill>
                <a:latin typeface="Arial" panose="020B0604020202020204" pitchFamily="34" charset="0"/>
                <a:ea typeface="ＭＳ Ｐゴシック" panose="020B0600070205080204" pitchFamily="34" charset="-128"/>
                <a:cs typeface="Arial" panose="020B0604020202020204" pitchFamily="34" charset="0"/>
              </a:rPr>
              <a:t>Transmission data</a:t>
            </a:r>
          </a:p>
        </p:txBody>
      </p:sp>
      <p:graphicFrame>
        <p:nvGraphicFramePr>
          <p:cNvPr id="587780" name="Group 4">
            <a:extLst>
              <a:ext uri="{FF2B5EF4-FFF2-40B4-BE49-F238E27FC236}">
                <a16:creationId xmlns:a16="http://schemas.microsoft.com/office/drawing/2014/main" id="{B6A2F2D8-8F78-42AF-A628-79ED2EF1E9DC}"/>
              </a:ext>
            </a:extLst>
          </p:cNvPr>
          <p:cNvGraphicFramePr>
            <a:graphicFrameLocks noGrp="1"/>
          </p:cNvGraphicFramePr>
          <p:nvPr/>
        </p:nvGraphicFramePr>
        <p:xfrm>
          <a:off x="2643188" y="1500188"/>
          <a:ext cx="4616450" cy="4448178"/>
        </p:xfrm>
        <a:graphic>
          <a:graphicData uri="http://schemas.openxmlformats.org/drawingml/2006/table">
            <a:tbl>
              <a:tblPr/>
              <a:tblGrid>
                <a:gridCol w="2308225">
                  <a:extLst>
                    <a:ext uri="{9D8B030D-6E8A-4147-A177-3AD203B41FA5}">
                      <a16:colId xmlns:a16="http://schemas.microsoft.com/office/drawing/2014/main" val="20000"/>
                    </a:ext>
                  </a:extLst>
                </a:gridCol>
                <a:gridCol w="2308225">
                  <a:extLst>
                    <a:ext uri="{9D8B030D-6E8A-4147-A177-3AD203B41FA5}">
                      <a16:colId xmlns:a16="http://schemas.microsoft.com/office/drawing/2014/main" val="20001"/>
                    </a:ext>
                  </a:extLst>
                </a:gridCol>
              </a:tblGrid>
              <a:tr h="741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800" b="0" i="1" u="none" strike="noStrike" cap="none" normalizeH="0" baseline="0" dirty="0">
                          <a:ln>
                            <a:noFill/>
                          </a:ln>
                          <a:solidFill>
                            <a:schemeClr val="bg1"/>
                          </a:solidFill>
                          <a:effectLst/>
                          <a:latin typeface="Arial" charset="0"/>
                        </a:rPr>
                        <a:t>Filter N</a:t>
                      </a:r>
                      <a:r>
                        <a:rPr kumimoji="0" lang="en-GB" sz="2800" b="0" i="1" u="none" strike="noStrike" cap="none" normalizeH="0" baseline="30000" dirty="0">
                          <a:ln>
                            <a:noFill/>
                          </a:ln>
                          <a:solidFill>
                            <a:schemeClr val="bg1"/>
                          </a:solidFill>
                          <a:effectLst/>
                          <a:latin typeface="Arial" charset="0"/>
                        </a:rPr>
                        <a:t>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800" b="0" i="1" u="none" strike="noStrike" cap="none" normalizeH="0" baseline="0" dirty="0">
                          <a:ln>
                            <a:noFill/>
                          </a:ln>
                          <a:solidFill>
                            <a:schemeClr val="bg1"/>
                          </a:solidFill>
                          <a:effectLst/>
                          <a:latin typeface="Arial" charset="0"/>
                        </a:rPr>
                        <a:t>%T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75000"/>
                      </a:schemeClr>
                    </a:solidFill>
                  </a:tcPr>
                </a:tc>
                <a:extLst>
                  <a:ext uri="{0D108BD9-81ED-4DB2-BD59-A6C34878D82A}">
                    <a16:rowId xmlns:a16="http://schemas.microsoft.com/office/drawing/2014/main" val="10000"/>
                  </a:ext>
                </a:extLst>
              </a:tr>
              <a:tr h="741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800" b="0" i="1" u="none" strike="noStrike" cap="none" normalizeH="0" baseline="0" dirty="0">
                          <a:ln>
                            <a:noFill/>
                          </a:ln>
                          <a:solidFill>
                            <a:schemeClr val="bg1"/>
                          </a:solidFill>
                          <a:effectLst/>
                          <a:latin typeface="Arial" charset="0"/>
                        </a:rPr>
                        <a:t>298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800" b="0" i="1" u="none" strike="noStrike" cap="none" normalizeH="0" baseline="0" dirty="0">
                          <a:ln>
                            <a:noFill/>
                          </a:ln>
                          <a:solidFill>
                            <a:schemeClr val="bg1"/>
                          </a:solidFill>
                          <a:effectLst/>
                          <a:latin typeface="Arial" charset="0"/>
                        </a:rPr>
                        <a:t>71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75000"/>
                      </a:schemeClr>
                    </a:solidFill>
                  </a:tcPr>
                </a:tc>
                <a:extLst>
                  <a:ext uri="{0D108BD9-81ED-4DB2-BD59-A6C34878D82A}">
                    <a16:rowId xmlns:a16="http://schemas.microsoft.com/office/drawing/2014/main" val="10001"/>
                  </a:ext>
                </a:extLst>
              </a:tr>
              <a:tr h="741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800" b="0" i="1" u="none" strike="noStrike" cap="none" normalizeH="0" baseline="0" dirty="0">
                          <a:ln>
                            <a:noFill/>
                          </a:ln>
                          <a:solidFill>
                            <a:schemeClr val="bg1"/>
                          </a:solidFill>
                          <a:effectLst/>
                          <a:latin typeface="Arial" charset="0"/>
                        </a:rPr>
                        <a:t>209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800" b="0" i="1" u="none" strike="noStrike" cap="none" normalizeH="0" baseline="0" dirty="0">
                          <a:ln>
                            <a:noFill/>
                          </a:ln>
                          <a:solidFill>
                            <a:schemeClr val="bg1"/>
                          </a:solidFill>
                          <a:effectLst/>
                          <a:latin typeface="Arial" charset="0"/>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75000"/>
                      </a:schemeClr>
                    </a:solidFill>
                  </a:tcPr>
                </a:tc>
                <a:extLst>
                  <a:ext uri="{0D108BD9-81ED-4DB2-BD59-A6C34878D82A}">
                    <a16:rowId xmlns:a16="http://schemas.microsoft.com/office/drawing/2014/main" val="10002"/>
                  </a:ext>
                </a:extLst>
              </a:tr>
              <a:tr h="741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800" b="0" i="1" u="none" strike="noStrike" cap="none" normalizeH="0" baseline="0" dirty="0">
                          <a:ln>
                            <a:noFill/>
                          </a:ln>
                          <a:solidFill>
                            <a:schemeClr val="bg1"/>
                          </a:solidFill>
                          <a:effectLst/>
                          <a:latin typeface="Arial" charset="0"/>
                        </a:rPr>
                        <a:t>210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800" b="0" i="1" u="none" strike="noStrike" cap="none" normalizeH="0" baseline="0" dirty="0">
                          <a:ln>
                            <a:noFill/>
                          </a:ln>
                          <a:solidFill>
                            <a:schemeClr val="bg1"/>
                          </a:solidFill>
                          <a:effectLst/>
                          <a:latin typeface="Arial" charset="0"/>
                        </a:rPr>
                        <a:t>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75000"/>
                      </a:schemeClr>
                    </a:solidFill>
                  </a:tcPr>
                </a:tc>
                <a:extLst>
                  <a:ext uri="{0D108BD9-81ED-4DB2-BD59-A6C34878D82A}">
                    <a16:rowId xmlns:a16="http://schemas.microsoft.com/office/drawing/2014/main" val="10003"/>
                  </a:ext>
                </a:extLst>
              </a:tr>
              <a:tr h="741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800" b="0" i="1" u="none" strike="noStrike" cap="none" normalizeH="0" baseline="0" dirty="0">
                          <a:ln>
                            <a:noFill/>
                          </a:ln>
                          <a:solidFill>
                            <a:schemeClr val="bg1"/>
                          </a:solidFill>
                          <a:effectLst/>
                          <a:latin typeface="Arial" charset="0"/>
                        </a:rPr>
                        <a:t>211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800" b="0" i="1" u="none" strike="noStrike" cap="none" normalizeH="0" baseline="0" dirty="0">
                          <a:ln>
                            <a:noFill/>
                          </a:ln>
                          <a:solidFill>
                            <a:schemeClr val="bg1"/>
                          </a:solidFill>
                          <a:effectLst/>
                          <a:latin typeface="Arial" charset="0"/>
                        </a:rPr>
                        <a:t>12.5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75000"/>
                      </a:schemeClr>
                    </a:solidFill>
                  </a:tcPr>
                </a:tc>
                <a:extLst>
                  <a:ext uri="{0D108BD9-81ED-4DB2-BD59-A6C34878D82A}">
                    <a16:rowId xmlns:a16="http://schemas.microsoft.com/office/drawing/2014/main" val="10004"/>
                  </a:ext>
                </a:extLst>
              </a:tr>
              <a:tr h="741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800" b="0" i="1" u="none" strike="noStrike" cap="none" normalizeH="0" baseline="0" dirty="0">
                          <a:ln>
                            <a:noFill/>
                          </a:ln>
                          <a:solidFill>
                            <a:schemeClr val="bg1"/>
                          </a:solidFill>
                          <a:effectLst/>
                          <a:latin typeface="Arial" charset="0"/>
                        </a:rPr>
                        <a:t>299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GB" sz="2800" b="0" i="1" u="none" strike="noStrike" cap="none" normalizeH="0" baseline="0" dirty="0">
                          <a:ln>
                            <a:noFill/>
                          </a:ln>
                          <a:solidFill>
                            <a:schemeClr val="bg1"/>
                          </a:solidFill>
                          <a:effectLst/>
                          <a:latin typeface="Arial" charset="0"/>
                        </a:rPr>
                        <a:t>6.25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lumMod val="75000"/>
                      </a:schemeClr>
                    </a:solidFill>
                  </a:tcPr>
                </a:tc>
                <a:extLst>
                  <a:ext uri="{0D108BD9-81ED-4DB2-BD59-A6C34878D82A}">
                    <a16:rowId xmlns:a16="http://schemas.microsoft.com/office/drawing/2014/main" val="10005"/>
                  </a:ext>
                </a:extLst>
              </a:tr>
            </a:tbl>
          </a:graphicData>
        </a:graphic>
      </p:graphicFrame>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5D8E3E-3141-45AB-927C-01385BA2A3DE}"/>
              </a:ext>
            </a:extLst>
          </p:cNvPr>
          <p:cNvSpPr>
            <a:spLocks noGrp="1"/>
          </p:cNvSpPr>
          <p:nvPr>
            <p:ph/>
          </p:nvPr>
        </p:nvSpPr>
        <p:spPr/>
        <p:txBody>
          <a:bodyPr/>
          <a:lstStyle/>
          <a:p>
            <a:endParaRPr lang="en-GB" dirty="0"/>
          </a:p>
        </p:txBody>
      </p:sp>
      <p:graphicFrame>
        <p:nvGraphicFramePr>
          <p:cNvPr id="5" name="Chart 4">
            <a:extLst>
              <a:ext uri="{FF2B5EF4-FFF2-40B4-BE49-F238E27FC236}">
                <a16:creationId xmlns:a16="http://schemas.microsoft.com/office/drawing/2014/main" id="{FC22D043-5E25-49ED-BD66-D82BD5E6B2E1}"/>
              </a:ext>
            </a:extLst>
          </p:cNvPr>
          <p:cNvGraphicFramePr/>
          <p:nvPr>
            <p:extLst/>
          </p:nvPr>
        </p:nvGraphicFramePr>
        <p:xfrm>
          <a:off x="0" y="0"/>
          <a:ext cx="9305365" cy="6857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6955799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41EEA5-761E-4EE2-A5A2-0C03B7B9F936}"/>
              </a:ext>
            </a:extLst>
          </p:cNvPr>
          <p:cNvPicPr>
            <a:picLocks noChangeAspect="1"/>
          </p:cNvPicPr>
          <p:nvPr/>
        </p:nvPicPr>
        <p:blipFill>
          <a:blip r:embed="rId2"/>
          <a:stretch>
            <a:fillRect/>
          </a:stretch>
        </p:blipFill>
        <p:spPr>
          <a:xfrm>
            <a:off x="0" y="1"/>
            <a:ext cx="10018055" cy="6858000"/>
          </a:xfrm>
          <a:prstGeom prst="rect">
            <a:avLst/>
          </a:prstGeom>
        </p:spPr>
      </p:pic>
    </p:spTree>
    <p:extLst>
      <p:ext uri="{BB962C8B-B14F-4D97-AF65-F5344CB8AC3E}">
        <p14:creationId xmlns:p14="http://schemas.microsoft.com/office/powerpoint/2010/main" val="105968439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030"/>
          <p:cNvSpPr txBox="1">
            <a:spLocks noChangeArrowheads="1"/>
          </p:cNvSpPr>
          <p:nvPr/>
        </p:nvSpPr>
        <p:spPr bwMode="auto">
          <a:xfrm>
            <a:off x="0" y="15763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GB" altLang="en-US" sz="3600">
                <a:solidFill>
                  <a:srgbClr val="BE0000"/>
                </a:solidFill>
                <a:latin typeface="Verdana" panose="020B0604030504040204" pitchFamily="34" charset="0"/>
                <a:ea typeface="MS PGothic" panose="020B0600070205080204" pitchFamily="34" charset="-128"/>
              </a:rPr>
              <a:t> </a:t>
            </a:r>
          </a:p>
        </p:txBody>
      </p:sp>
      <p:graphicFrame>
        <p:nvGraphicFramePr>
          <p:cNvPr id="5" name="Diagram 4"/>
          <p:cNvGraphicFramePr/>
          <p:nvPr>
            <p:extLst/>
          </p:nvPr>
        </p:nvGraphicFramePr>
        <p:xfrm>
          <a:off x="723900" y="404664"/>
          <a:ext cx="76962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8904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6A03F3-C4A5-4546-B716-91F0699136F8}"/>
              </a:ext>
            </a:extLst>
          </p:cNvPr>
          <p:cNvPicPr>
            <a:picLocks noChangeAspect="1"/>
          </p:cNvPicPr>
          <p:nvPr/>
        </p:nvPicPr>
        <p:blipFill>
          <a:blip r:embed="rId2" cstate="print"/>
          <a:stretch>
            <a:fillRect/>
          </a:stretch>
        </p:blipFill>
        <p:spPr>
          <a:xfrm>
            <a:off x="755008" y="498543"/>
            <a:ext cx="3773081" cy="5023368"/>
          </a:xfrm>
          <a:prstGeom prst="rect">
            <a:avLst/>
          </a:prstGeom>
        </p:spPr>
      </p:pic>
      <p:pic>
        <p:nvPicPr>
          <p:cNvPr id="4" name="Picture 3">
            <a:extLst>
              <a:ext uri="{FF2B5EF4-FFF2-40B4-BE49-F238E27FC236}">
                <a16:creationId xmlns:a16="http://schemas.microsoft.com/office/drawing/2014/main" id="{C4E20394-DE76-40F5-A214-697FF9729092}"/>
              </a:ext>
            </a:extLst>
          </p:cNvPr>
          <p:cNvPicPr>
            <a:picLocks noChangeAspect="1"/>
          </p:cNvPicPr>
          <p:nvPr/>
        </p:nvPicPr>
        <p:blipFill>
          <a:blip r:embed="rId3" cstate="print"/>
          <a:stretch>
            <a:fillRect/>
          </a:stretch>
        </p:blipFill>
        <p:spPr>
          <a:xfrm>
            <a:off x="4781580" y="498543"/>
            <a:ext cx="3536130" cy="5023368"/>
          </a:xfrm>
          <a:prstGeom prst="rect">
            <a:avLst/>
          </a:prstGeom>
        </p:spPr>
      </p:pic>
    </p:spTree>
    <p:extLst>
      <p:ext uri="{BB962C8B-B14F-4D97-AF65-F5344CB8AC3E}">
        <p14:creationId xmlns:p14="http://schemas.microsoft.com/office/powerpoint/2010/main" val="2348343447"/>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D439D-6B95-47A0-AE2B-FA9461CAC607}"/>
              </a:ext>
            </a:extLst>
          </p:cNvPr>
          <p:cNvPicPr>
            <a:picLocks noChangeAspect="1"/>
          </p:cNvPicPr>
          <p:nvPr/>
        </p:nvPicPr>
        <p:blipFill>
          <a:blip r:embed="rId2" cstate="print"/>
          <a:stretch>
            <a:fillRect/>
          </a:stretch>
        </p:blipFill>
        <p:spPr>
          <a:xfrm>
            <a:off x="0" y="0"/>
            <a:ext cx="2904398" cy="902561"/>
          </a:xfrm>
          <a:prstGeom prst="rect">
            <a:avLst/>
          </a:prstGeom>
        </p:spPr>
      </p:pic>
      <p:sp>
        <p:nvSpPr>
          <p:cNvPr id="4" name="TextBox 3">
            <a:extLst>
              <a:ext uri="{FF2B5EF4-FFF2-40B4-BE49-F238E27FC236}">
                <a16:creationId xmlns:a16="http://schemas.microsoft.com/office/drawing/2014/main" id="{757A936F-DF5B-49FB-B494-09CC9E90983B}"/>
              </a:ext>
            </a:extLst>
          </p:cNvPr>
          <p:cNvSpPr txBox="1"/>
          <p:nvPr/>
        </p:nvSpPr>
        <p:spPr>
          <a:xfrm>
            <a:off x="3021844" y="95729"/>
            <a:ext cx="6122156" cy="1077218"/>
          </a:xfrm>
          <a:prstGeom prst="rect">
            <a:avLst/>
          </a:prstGeom>
          <a:noFill/>
        </p:spPr>
        <p:txBody>
          <a:bodyPr wrap="square" rtlCol="0">
            <a:spAutoFit/>
          </a:bodyPr>
          <a:lstStyle/>
          <a:p>
            <a:r>
              <a:rPr lang="en-GB" sz="2800" b="1" i="1" dirty="0">
                <a:solidFill>
                  <a:schemeClr val="bg1"/>
                </a:solidFill>
                <a:latin typeface="Arial" panose="020B0604020202020204" pitchFamily="34" charset="0"/>
                <a:cs typeface="Arial" panose="020B0604020202020204" pitchFamily="34" charset="0"/>
              </a:rPr>
              <a:t>Life on Earth </a:t>
            </a:r>
            <a:r>
              <a:rPr lang="en-GB" sz="2800" i="1" dirty="0">
                <a:solidFill>
                  <a:schemeClr val="bg1"/>
                </a:solidFill>
                <a:latin typeface="Arial" panose="020B0604020202020204" pitchFamily="34" charset="0"/>
                <a:cs typeface="Arial" panose="020B0604020202020204" pitchFamily="34" charset="0"/>
              </a:rPr>
              <a:t>	</a:t>
            </a:r>
            <a:r>
              <a:rPr lang="en-GB" sz="2800" b="1" i="1" dirty="0">
                <a:solidFill>
                  <a:schemeClr val="bg1"/>
                </a:solidFill>
                <a:latin typeface="Arial" panose="020B0604020202020204" pitchFamily="34" charset="0"/>
                <a:cs typeface="Arial" panose="020B0604020202020204" pitchFamily="34" charset="0"/>
              </a:rPr>
              <a:t>5 Food production </a:t>
            </a:r>
            <a:endParaRPr lang="en-GB" sz="2800" i="1" dirty="0">
              <a:solidFill>
                <a:schemeClr val="bg1"/>
              </a:solidFill>
              <a:latin typeface="Arial" panose="020B0604020202020204" pitchFamily="34" charset="0"/>
              <a:cs typeface="Arial" panose="020B0604020202020204" pitchFamily="34" charset="0"/>
            </a:endParaRPr>
          </a:p>
          <a:p>
            <a:r>
              <a:rPr lang="en-GB" dirty="0"/>
              <a:t>	</a:t>
            </a:r>
          </a:p>
          <a:p>
            <a:endParaRPr lang="en-GB" dirty="0"/>
          </a:p>
        </p:txBody>
      </p:sp>
      <p:sp>
        <p:nvSpPr>
          <p:cNvPr id="5" name="TextBox 4">
            <a:extLst>
              <a:ext uri="{FF2B5EF4-FFF2-40B4-BE49-F238E27FC236}">
                <a16:creationId xmlns:a16="http://schemas.microsoft.com/office/drawing/2014/main" id="{9F7B2D1F-CAA8-4657-A846-FE77DE4D893E}"/>
              </a:ext>
            </a:extLst>
          </p:cNvPr>
          <p:cNvSpPr txBox="1"/>
          <p:nvPr/>
        </p:nvSpPr>
        <p:spPr>
          <a:xfrm>
            <a:off x="335559" y="999038"/>
            <a:ext cx="8665828" cy="2954655"/>
          </a:xfrm>
          <a:prstGeom prst="rect">
            <a:avLst/>
          </a:prstGeom>
          <a:noFill/>
          <a:ln>
            <a:solidFill>
              <a:schemeClr val="tx1"/>
            </a:solidFill>
          </a:ln>
        </p:spPr>
        <p:txBody>
          <a:bodyPr wrap="square" rtlCol="0">
            <a:spAutoFit/>
          </a:bodyPr>
          <a:lstStyle/>
          <a:p>
            <a:endParaRPr lang="en-GB" dirty="0"/>
          </a:p>
          <a:p>
            <a:r>
              <a:rPr lang="en-GB" i="1" dirty="0">
                <a:solidFill>
                  <a:schemeClr val="bg1"/>
                </a:solidFill>
                <a:latin typeface="Arial" panose="020B0604020202020204" pitchFamily="34" charset="0"/>
                <a:cs typeface="Arial" panose="020B0604020202020204" pitchFamily="34" charset="0"/>
              </a:rPr>
              <a:t>c. </a:t>
            </a:r>
            <a:r>
              <a:rPr lang="en-GB" sz="2400" i="1" dirty="0">
                <a:solidFill>
                  <a:schemeClr val="bg1"/>
                </a:solidFill>
                <a:latin typeface="Arial" panose="020B0604020202020204" pitchFamily="34" charset="0"/>
                <a:cs typeface="Arial" panose="020B0604020202020204" pitchFamily="34" charset="0"/>
              </a:rPr>
              <a:t>Fertilisers can leach into fresh water, adding extra, unwanted nitrates. This will increase algal populations which can cause algal blooms. Algal blooms reduce light levels, killing aquatic plants. These dead plants, as well as dead algae, become food for bacteria which increase greatly in number. The bacteria use up large quantities of oxygen, reducing the oxygen availability for other organisms</a:t>
            </a:r>
            <a:r>
              <a:rPr lang="en-GB" sz="2000" i="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A3FBD0F2-1261-4139-9282-220763A8D4A5}"/>
              </a:ext>
            </a:extLst>
          </p:cNvPr>
          <p:cNvSpPr/>
          <p:nvPr/>
        </p:nvSpPr>
        <p:spPr>
          <a:xfrm>
            <a:off x="212987" y="4244816"/>
            <a:ext cx="8788400" cy="1569660"/>
          </a:xfrm>
          <a:prstGeom prst="rect">
            <a:avLst/>
          </a:prstGeom>
        </p:spPr>
        <p:txBody>
          <a:bodyPr wrap="square">
            <a:spAutoFit/>
          </a:bodyPr>
          <a:lstStyle/>
          <a:p>
            <a:pPr marL="285750" indent="-285750">
              <a:buFont typeface="Arial" panose="020B0604020202020204" pitchFamily="34" charset="0"/>
              <a:buChar char="•"/>
            </a:pPr>
            <a:r>
              <a:rPr lang="en-GB" sz="2400" i="1" dirty="0">
                <a:solidFill>
                  <a:schemeClr val="bg1"/>
                </a:solidFill>
              </a:rPr>
              <a:t>Investigate the effect of fertilisers on plant growth. </a:t>
            </a:r>
          </a:p>
          <a:p>
            <a:endParaRPr lang="en-GB" sz="2400" i="1" dirty="0">
              <a:solidFill>
                <a:schemeClr val="bg1"/>
              </a:solidFill>
            </a:endParaRPr>
          </a:p>
          <a:p>
            <a:pPr marL="285750" indent="-285750">
              <a:buFont typeface="Arial" panose="020B0604020202020204" pitchFamily="34" charset="0"/>
              <a:buChar char="•"/>
            </a:pPr>
            <a:r>
              <a:rPr lang="en-GB" sz="2400" i="1" dirty="0">
                <a:solidFill>
                  <a:schemeClr val="bg1"/>
                </a:solidFill>
              </a:rPr>
              <a:t> Investigate the effect of fertiliser concentration on algal growth. </a:t>
            </a:r>
          </a:p>
        </p:txBody>
      </p:sp>
    </p:spTree>
    <p:extLst>
      <p:ext uri="{BB962C8B-B14F-4D97-AF65-F5344CB8AC3E}">
        <p14:creationId xmlns:p14="http://schemas.microsoft.com/office/powerpoint/2010/main" val="165886942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733F71-39F9-434C-A479-151F8A7D0ABC}"/>
              </a:ext>
            </a:extLst>
          </p:cNvPr>
          <p:cNvPicPr>
            <a:picLocks noChangeAspect="1"/>
          </p:cNvPicPr>
          <p:nvPr/>
        </p:nvPicPr>
        <p:blipFill>
          <a:blip r:embed="rId2" cstate="print"/>
          <a:stretch>
            <a:fillRect/>
          </a:stretch>
        </p:blipFill>
        <p:spPr>
          <a:xfrm>
            <a:off x="91145" y="302004"/>
            <a:ext cx="2993147" cy="4462943"/>
          </a:xfrm>
          <a:prstGeom prst="rect">
            <a:avLst/>
          </a:prstGeom>
        </p:spPr>
      </p:pic>
      <p:pic>
        <p:nvPicPr>
          <p:cNvPr id="3" name="Picture 2">
            <a:extLst>
              <a:ext uri="{FF2B5EF4-FFF2-40B4-BE49-F238E27FC236}">
                <a16:creationId xmlns:a16="http://schemas.microsoft.com/office/drawing/2014/main" id="{6FC31488-2627-4339-91BF-46F17375AB2A}"/>
              </a:ext>
            </a:extLst>
          </p:cNvPr>
          <p:cNvPicPr>
            <a:picLocks noChangeAspect="1"/>
          </p:cNvPicPr>
          <p:nvPr/>
        </p:nvPicPr>
        <p:blipFill>
          <a:blip r:embed="rId3" cstate="print"/>
          <a:stretch>
            <a:fillRect/>
          </a:stretch>
        </p:blipFill>
        <p:spPr>
          <a:xfrm>
            <a:off x="3264047" y="528507"/>
            <a:ext cx="5781220" cy="4236440"/>
          </a:xfrm>
          <a:prstGeom prst="rect">
            <a:avLst/>
          </a:prstGeom>
        </p:spPr>
      </p:pic>
    </p:spTree>
    <p:extLst>
      <p:ext uri="{BB962C8B-B14F-4D97-AF65-F5344CB8AC3E}">
        <p14:creationId xmlns:p14="http://schemas.microsoft.com/office/powerpoint/2010/main" val="790707170"/>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1A1030-D7B0-4CAF-ADCF-3B088A02B9DB}"/>
              </a:ext>
            </a:extLst>
          </p:cNvPr>
          <p:cNvPicPr>
            <a:picLocks noChangeAspect="1"/>
          </p:cNvPicPr>
          <p:nvPr/>
        </p:nvPicPr>
        <p:blipFill>
          <a:blip r:embed="rId2" cstate="print"/>
          <a:stretch>
            <a:fillRect/>
          </a:stretch>
        </p:blipFill>
        <p:spPr>
          <a:xfrm>
            <a:off x="589414" y="1417740"/>
            <a:ext cx="3168854" cy="4306571"/>
          </a:xfrm>
          <a:prstGeom prst="rect">
            <a:avLst/>
          </a:prstGeom>
        </p:spPr>
      </p:pic>
      <p:pic>
        <p:nvPicPr>
          <p:cNvPr id="3" name="Picture 2">
            <a:extLst>
              <a:ext uri="{FF2B5EF4-FFF2-40B4-BE49-F238E27FC236}">
                <a16:creationId xmlns:a16="http://schemas.microsoft.com/office/drawing/2014/main" id="{DB151CDE-9AED-4C4A-9D2A-9A6DF7009ACB}"/>
              </a:ext>
            </a:extLst>
          </p:cNvPr>
          <p:cNvPicPr>
            <a:picLocks noChangeAspect="1"/>
          </p:cNvPicPr>
          <p:nvPr/>
        </p:nvPicPr>
        <p:blipFill>
          <a:blip r:embed="rId3" cstate="print"/>
          <a:stretch>
            <a:fillRect/>
          </a:stretch>
        </p:blipFill>
        <p:spPr>
          <a:xfrm>
            <a:off x="589414" y="257282"/>
            <a:ext cx="3324225" cy="971550"/>
          </a:xfrm>
          <a:prstGeom prst="rect">
            <a:avLst/>
          </a:prstGeom>
        </p:spPr>
      </p:pic>
      <p:sp>
        <p:nvSpPr>
          <p:cNvPr id="4" name="TextBox 3">
            <a:extLst>
              <a:ext uri="{FF2B5EF4-FFF2-40B4-BE49-F238E27FC236}">
                <a16:creationId xmlns:a16="http://schemas.microsoft.com/office/drawing/2014/main" id="{6D866C01-6FA7-40EC-B91B-98AC92528A12}"/>
              </a:ext>
            </a:extLst>
          </p:cNvPr>
          <p:cNvSpPr txBox="1"/>
          <p:nvPr/>
        </p:nvSpPr>
        <p:spPr>
          <a:xfrm>
            <a:off x="3913639" y="1669409"/>
            <a:ext cx="4760578" cy="3108543"/>
          </a:xfrm>
          <a:prstGeom prst="rect">
            <a:avLst/>
          </a:prstGeom>
          <a:noFill/>
        </p:spPr>
        <p:txBody>
          <a:bodyPr wrap="square" rtlCol="0">
            <a:spAutoFit/>
          </a:bodyPr>
          <a:lstStyle/>
          <a:p>
            <a:pPr marL="457200" indent="-457200">
              <a:buFont typeface="Arial" panose="020B0604020202020204" pitchFamily="34" charset="0"/>
              <a:buChar char="•"/>
            </a:pPr>
            <a:r>
              <a:rPr lang="en-GB" sz="2800" i="1" dirty="0">
                <a:solidFill>
                  <a:schemeClr val="bg1"/>
                </a:solidFill>
                <a:latin typeface="Arial" panose="020B0604020202020204" pitchFamily="34" charset="0"/>
                <a:cs typeface="Arial" panose="020B0604020202020204" pitchFamily="34" charset="0"/>
              </a:rPr>
              <a:t>Grow algae for 7 – 10 days in  distilled water and in fertiliser</a:t>
            </a:r>
          </a:p>
          <a:p>
            <a:pPr marL="457200" indent="-457200">
              <a:buFont typeface="Arial" panose="020B0604020202020204" pitchFamily="34" charset="0"/>
              <a:buChar char="•"/>
            </a:pPr>
            <a:endParaRPr lang="en-GB" sz="2800" i="1"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i="1" dirty="0">
                <a:solidFill>
                  <a:schemeClr val="bg1"/>
                </a:solidFill>
                <a:latin typeface="Arial" panose="020B0604020202020204" pitchFamily="34" charset="0"/>
                <a:cs typeface="Arial" panose="020B0604020202020204" pitchFamily="34" charset="0"/>
              </a:rPr>
              <a:t>Take colorimeter readings of absorbance at regular intervals</a:t>
            </a:r>
          </a:p>
        </p:txBody>
      </p:sp>
    </p:spTree>
    <p:extLst>
      <p:ext uri="{BB962C8B-B14F-4D97-AF65-F5344CB8AC3E}">
        <p14:creationId xmlns:p14="http://schemas.microsoft.com/office/powerpoint/2010/main" val="272252258"/>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CDC294-826A-4448-9BE2-7ADBBE966337}"/>
              </a:ext>
            </a:extLst>
          </p:cNvPr>
          <p:cNvSpPr txBox="1"/>
          <p:nvPr/>
        </p:nvSpPr>
        <p:spPr>
          <a:xfrm>
            <a:off x="142042" y="572885"/>
            <a:ext cx="6511271" cy="2139047"/>
          </a:xfrm>
          <a:prstGeom prst="rect">
            <a:avLst/>
          </a:prstGeom>
          <a:noFill/>
        </p:spPr>
        <p:txBody>
          <a:bodyPr wrap="square" rtlCol="0">
            <a:spAutoFit/>
          </a:bodyPr>
          <a:lstStyle/>
          <a:p>
            <a:r>
              <a:rPr lang="en-GB" sz="2800" i="1" dirty="0">
                <a:solidFill>
                  <a:schemeClr val="bg1"/>
                </a:solidFill>
                <a:latin typeface="Arial" panose="020B0604020202020204" pitchFamily="34" charset="0"/>
                <a:cs typeface="Arial" panose="020B0604020202020204" pitchFamily="34" charset="0"/>
              </a:rPr>
              <a:t>Euglena </a:t>
            </a:r>
          </a:p>
          <a:p>
            <a:pPr marL="342900" indent="-342900">
              <a:spcBef>
                <a:spcPts val="600"/>
              </a:spcBef>
              <a:spcAft>
                <a:spcPts val="600"/>
              </a:spcAft>
              <a:buFontTx/>
              <a:buChar char="-"/>
            </a:pPr>
            <a:r>
              <a:rPr lang="en-GB" sz="2000" i="1" dirty="0">
                <a:solidFill>
                  <a:schemeClr val="bg1"/>
                </a:solidFill>
                <a:latin typeface="Arial" panose="020B0604020202020204" pitchFamily="34" charset="0"/>
                <a:cs typeface="Arial" panose="020B0604020202020204" pitchFamily="34" charset="0"/>
              </a:rPr>
              <a:t>Unicellular freshwater eukaryote algae</a:t>
            </a:r>
          </a:p>
          <a:p>
            <a:pPr marL="285750" indent="-285750">
              <a:spcBef>
                <a:spcPts val="600"/>
              </a:spcBef>
              <a:spcAft>
                <a:spcPts val="600"/>
              </a:spcAft>
              <a:buFontTx/>
              <a:buChar char="-"/>
            </a:pPr>
            <a:r>
              <a:rPr lang="en-GB" sz="2000" i="1" dirty="0">
                <a:solidFill>
                  <a:schemeClr val="bg1"/>
                </a:solidFill>
                <a:latin typeface="Arial" panose="020B0604020202020204" pitchFamily="34" charset="0"/>
                <a:cs typeface="Arial" panose="020B0604020202020204" pitchFamily="34" charset="0"/>
              </a:rPr>
              <a:t>Shape variable from long and thin up to 100 </a:t>
            </a:r>
            <a:r>
              <a:rPr lang="en-US" sz="2000" i="1" dirty="0">
                <a:solidFill>
                  <a:schemeClr val="bg1"/>
                </a:solidFill>
                <a:latin typeface="Arial" panose="020B0604020202020204" pitchFamily="34" charset="0"/>
                <a:cs typeface="Arial" panose="020B0604020202020204" pitchFamily="34" charset="0"/>
              </a:rPr>
              <a:t>μm to  spheres of ~ 20 </a:t>
            </a:r>
            <a:r>
              <a:rPr lang="en-US" sz="2000" i="1" dirty="0" err="1">
                <a:solidFill>
                  <a:schemeClr val="bg1"/>
                </a:solidFill>
                <a:latin typeface="Arial" panose="020B0604020202020204" pitchFamily="34" charset="0"/>
                <a:cs typeface="Arial" panose="020B0604020202020204" pitchFamily="34" charset="0"/>
              </a:rPr>
              <a:t>μm</a:t>
            </a:r>
            <a:endParaRPr lang="en-US" sz="2000" i="1" dirty="0">
              <a:solidFill>
                <a:schemeClr val="bg1"/>
              </a:solidFill>
              <a:latin typeface="Arial" panose="020B0604020202020204" pitchFamily="34" charset="0"/>
              <a:cs typeface="Arial" panose="020B0604020202020204" pitchFamily="34" charset="0"/>
            </a:endParaRPr>
          </a:p>
          <a:p>
            <a:pPr marL="285750" indent="-285750">
              <a:spcBef>
                <a:spcPts val="600"/>
              </a:spcBef>
              <a:spcAft>
                <a:spcPts val="600"/>
              </a:spcAft>
              <a:buFontTx/>
              <a:buChar char="-"/>
            </a:pPr>
            <a:r>
              <a:rPr lang="en-US" sz="2000" i="1" dirty="0">
                <a:solidFill>
                  <a:schemeClr val="bg1"/>
                </a:solidFill>
                <a:latin typeface="Arial" panose="020B0604020202020204" pitchFamily="34" charset="0"/>
                <a:cs typeface="Arial" panose="020B0604020202020204" pitchFamily="34" charset="0"/>
              </a:rPr>
              <a:t>Motile (2 flagella)</a:t>
            </a:r>
          </a:p>
        </p:txBody>
      </p:sp>
      <p:pic>
        <p:nvPicPr>
          <p:cNvPr id="4" name="Picture 3">
            <a:extLst>
              <a:ext uri="{FF2B5EF4-FFF2-40B4-BE49-F238E27FC236}">
                <a16:creationId xmlns:a16="http://schemas.microsoft.com/office/drawing/2014/main" id="{27FD5D75-035B-455A-8AE5-8F9C47446423}"/>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30000"/>
                    </a14:imgEffect>
                  </a14:imgLayer>
                </a14:imgProps>
              </a:ext>
            </a:extLst>
          </a:blip>
          <a:stretch>
            <a:fillRect/>
          </a:stretch>
        </p:blipFill>
        <p:spPr>
          <a:xfrm>
            <a:off x="6653313" y="864764"/>
            <a:ext cx="2392420" cy="1786122"/>
          </a:xfrm>
          <a:prstGeom prst="rect">
            <a:avLst/>
          </a:prstGeom>
        </p:spPr>
      </p:pic>
      <p:sp>
        <p:nvSpPr>
          <p:cNvPr id="5" name="TextBox 4">
            <a:extLst>
              <a:ext uri="{FF2B5EF4-FFF2-40B4-BE49-F238E27FC236}">
                <a16:creationId xmlns:a16="http://schemas.microsoft.com/office/drawing/2014/main" id="{F68F386F-0FED-4A77-9EB3-338EB8B16BA2}"/>
              </a:ext>
            </a:extLst>
          </p:cNvPr>
          <p:cNvSpPr txBox="1"/>
          <p:nvPr/>
        </p:nvSpPr>
        <p:spPr>
          <a:xfrm>
            <a:off x="239697" y="3400148"/>
            <a:ext cx="8673484" cy="1491448"/>
          </a:xfrm>
          <a:prstGeom prst="rect">
            <a:avLst/>
          </a:prstGeom>
          <a:noFill/>
        </p:spPr>
        <p:txBody>
          <a:bodyPr wrap="square" rtlCol="0">
            <a:spAutoFit/>
          </a:bodyPr>
          <a:lstStyle/>
          <a:p>
            <a:endParaRPr lang="en-GB" dirty="0"/>
          </a:p>
        </p:txBody>
      </p:sp>
      <p:sp>
        <p:nvSpPr>
          <p:cNvPr id="9" name="TextBox 8">
            <a:extLst>
              <a:ext uri="{FF2B5EF4-FFF2-40B4-BE49-F238E27FC236}">
                <a16:creationId xmlns:a16="http://schemas.microsoft.com/office/drawing/2014/main" id="{51881F34-B05D-4224-8731-AA8DC1856A75}"/>
              </a:ext>
            </a:extLst>
          </p:cNvPr>
          <p:cNvSpPr txBox="1"/>
          <p:nvPr/>
        </p:nvSpPr>
        <p:spPr>
          <a:xfrm>
            <a:off x="145827" y="3282458"/>
            <a:ext cx="6223247" cy="2400657"/>
          </a:xfrm>
          <a:prstGeom prst="rect">
            <a:avLst/>
          </a:prstGeom>
          <a:noFill/>
        </p:spPr>
        <p:txBody>
          <a:bodyPr wrap="square" rtlCol="0">
            <a:spAutoFit/>
          </a:bodyPr>
          <a:lstStyle/>
          <a:p>
            <a:pPr>
              <a:lnSpc>
                <a:spcPct val="150000"/>
              </a:lnSpc>
            </a:pPr>
            <a:r>
              <a:rPr lang="en-GB" sz="2800" i="1" dirty="0">
                <a:solidFill>
                  <a:schemeClr val="bg1"/>
                </a:solidFill>
                <a:latin typeface="Arial" panose="020B0604020202020204" pitchFamily="34" charset="0"/>
                <a:cs typeface="Arial" panose="020B0604020202020204" pitchFamily="34" charset="0"/>
              </a:rPr>
              <a:t>Chlorella</a:t>
            </a:r>
          </a:p>
          <a:p>
            <a:pPr marL="285750" indent="-285750">
              <a:spcBef>
                <a:spcPts val="600"/>
              </a:spcBef>
              <a:spcAft>
                <a:spcPts val="600"/>
              </a:spcAft>
              <a:buFontTx/>
              <a:buChar char="-"/>
            </a:pPr>
            <a:r>
              <a:rPr lang="en-GB" sz="2000" i="1" dirty="0">
                <a:solidFill>
                  <a:schemeClr val="bg1"/>
                </a:solidFill>
                <a:latin typeface="Arial" panose="020B0604020202020204" pitchFamily="34" charset="0"/>
                <a:cs typeface="Arial" panose="020B0604020202020204" pitchFamily="34" charset="0"/>
              </a:rPr>
              <a:t>Unicellular freshwater eukaryote algae</a:t>
            </a:r>
          </a:p>
          <a:p>
            <a:pPr marL="285750" indent="-285750">
              <a:spcBef>
                <a:spcPts val="600"/>
              </a:spcBef>
              <a:spcAft>
                <a:spcPts val="600"/>
              </a:spcAft>
              <a:buFontTx/>
              <a:buChar char="-"/>
            </a:pPr>
            <a:r>
              <a:rPr lang="en-GB" sz="2000" i="1" dirty="0">
                <a:solidFill>
                  <a:schemeClr val="bg1"/>
                </a:solidFill>
                <a:latin typeface="Arial" panose="020B0604020202020204" pitchFamily="34" charset="0"/>
                <a:cs typeface="Arial" panose="020B0604020202020204" pitchFamily="34" charset="0"/>
              </a:rPr>
              <a:t>Spherical, non-motile, 2 – 10 </a:t>
            </a:r>
            <a:r>
              <a:rPr lang="en-US" sz="2000" i="1" dirty="0">
                <a:solidFill>
                  <a:schemeClr val="bg1"/>
                </a:solidFill>
                <a:latin typeface="Arial" panose="020B0604020202020204" pitchFamily="34" charset="0"/>
                <a:cs typeface="Arial" panose="020B0604020202020204" pitchFamily="34" charset="0"/>
              </a:rPr>
              <a:t>μm</a:t>
            </a:r>
            <a:r>
              <a:rPr lang="en-GB" sz="2000" i="1" dirty="0">
                <a:solidFill>
                  <a:schemeClr val="bg1"/>
                </a:solidFill>
                <a:latin typeface="Arial" panose="020B0604020202020204" pitchFamily="34" charset="0"/>
                <a:cs typeface="Arial" panose="020B0604020202020204" pitchFamily="34" charset="0"/>
              </a:rPr>
              <a:t> </a:t>
            </a:r>
          </a:p>
          <a:p>
            <a:pPr marL="285750" indent="-285750">
              <a:spcBef>
                <a:spcPts val="600"/>
              </a:spcBef>
              <a:spcAft>
                <a:spcPts val="600"/>
              </a:spcAft>
              <a:buFontTx/>
              <a:buChar char="-"/>
            </a:pPr>
            <a:r>
              <a:rPr lang="en-GB" sz="2000" i="1" dirty="0">
                <a:solidFill>
                  <a:schemeClr val="bg1"/>
                </a:solidFill>
                <a:latin typeface="Arial" panose="020B0604020202020204" pitchFamily="34" charset="0"/>
                <a:cs typeface="Arial" panose="020B0604020202020204" pitchFamily="34" charset="0"/>
              </a:rPr>
              <a:t>Used by Calvin - CO</a:t>
            </a:r>
            <a:r>
              <a:rPr lang="en-GB" sz="2000" i="1" baseline="-25000" dirty="0">
                <a:solidFill>
                  <a:schemeClr val="bg1"/>
                </a:solidFill>
                <a:latin typeface="Arial" panose="020B0604020202020204" pitchFamily="34" charset="0"/>
                <a:cs typeface="Arial" panose="020B0604020202020204" pitchFamily="34" charset="0"/>
              </a:rPr>
              <a:t>2 </a:t>
            </a:r>
            <a:r>
              <a:rPr lang="en-GB" sz="2000" i="1" dirty="0">
                <a:solidFill>
                  <a:schemeClr val="bg1"/>
                </a:solidFill>
                <a:latin typeface="Arial" panose="020B0604020202020204" pitchFamily="34" charset="0"/>
                <a:cs typeface="Arial" panose="020B0604020202020204" pitchFamily="34" charset="0"/>
              </a:rPr>
              <a:t>assimilation in plants</a:t>
            </a:r>
            <a:endParaRPr lang="en-GB" sz="2000" i="1" baseline="-25000" dirty="0">
              <a:solidFill>
                <a:schemeClr val="bg1"/>
              </a:solidFill>
              <a:latin typeface="Arial" panose="020B0604020202020204" pitchFamily="34" charset="0"/>
              <a:cs typeface="Arial" panose="020B0604020202020204" pitchFamily="34" charset="0"/>
            </a:endParaRPr>
          </a:p>
          <a:p>
            <a:endParaRPr lang="en-GB" dirty="0"/>
          </a:p>
        </p:txBody>
      </p:sp>
      <p:pic>
        <p:nvPicPr>
          <p:cNvPr id="10" name="Picture 9">
            <a:extLst>
              <a:ext uri="{FF2B5EF4-FFF2-40B4-BE49-F238E27FC236}">
                <a16:creationId xmlns:a16="http://schemas.microsoft.com/office/drawing/2014/main" id="{E6B7BF29-3E27-4BD0-A964-F7E98292A79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9000"/>
                    </a14:imgEffect>
                  </a14:imgLayer>
                </a14:imgProps>
              </a:ext>
            </a:extLst>
          </a:blip>
          <a:stretch>
            <a:fillRect/>
          </a:stretch>
        </p:blipFill>
        <p:spPr>
          <a:xfrm>
            <a:off x="6417902" y="4314914"/>
            <a:ext cx="2495280" cy="1649657"/>
          </a:xfrm>
          <a:prstGeom prst="rect">
            <a:avLst/>
          </a:prstGeom>
        </p:spPr>
      </p:pic>
    </p:spTree>
    <p:extLst>
      <p:ext uri="{BB962C8B-B14F-4D97-AF65-F5344CB8AC3E}">
        <p14:creationId xmlns:p14="http://schemas.microsoft.com/office/powerpoint/2010/main" val="2860162925"/>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2C8D6B-B525-4E8D-9503-7566F0BDEB29}"/>
              </a:ext>
            </a:extLst>
          </p:cNvPr>
          <p:cNvSpPr txBox="1"/>
          <p:nvPr/>
        </p:nvSpPr>
        <p:spPr>
          <a:xfrm>
            <a:off x="309161" y="1113984"/>
            <a:ext cx="8620217" cy="3847207"/>
          </a:xfrm>
          <a:prstGeom prst="rect">
            <a:avLst/>
          </a:prstGeom>
          <a:noFill/>
        </p:spPr>
        <p:txBody>
          <a:bodyPr wrap="square" rtlCol="0">
            <a:spAutoFit/>
          </a:bodyPr>
          <a:lstStyle/>
          <a:p>
            <a:r>
              <a:rPr lang="en-GB" sz="2800" i="1" dirty="0">
                <a:solidFill>
                  <a:schemeClr val="bg1"/>
                </a:solidFill>
                <a:latin typeface="Arial" panose="020B0604020202020204" pitchFamily="34" charset="0"/>
                <a:cs typeface="Arial" panose="020B0604020202020204" pitchFamily="34" charset="0"/>
              </a:rPr>
              <a:t>Scenedesmus</a:t>
            </a:r>
          </a:p>
          <a:p>
            <a:endParaRPr lang="en-GB" sz="2800" i="1" dirty="0">
              <a:solidFill>
                <a:schemeClr val="bg1"/>
              </a:solidFill>
              <a:latin typeface="Arial" panose="020B0604020202020204" pitchFamily="34" charset="0"/>
              <a:cs typeface="Arial" panose="020B0604020202020204" pitchFamily="34" charset="0"/>
            </a:endParaRPr>
          </a:p>
          <a:p>
            <a:pPr>
              <a:spcBef>
                <a:spcPts val="600"/>
              </a:spcBef>
              <a:spcAft>
                <a:spcPts val="600"/>
              </a:spcAft>
            </a:pPr>
            <a:r>
              <a:rPr lang="en-GB" sz="2000" i="1" dirty="0">
                <a:solidFill>
                  <a:schemeClr val="bg1"/>
                </a:solidFill>
                <a:latin typeface="Arial" panose="020B0604020202020204" pitchFamily="34" charset="0"/>
                <a:cs typeface="Arial" panose="020B0604020202020204" pitchFamily="34" charset="0"/>
              </a:rPr>
              <a:t>-    Freshwater eukaryote</a:t>
            </a:r>
          </a:p>
          <a:p>
            <a:pPr marL="342900" indent="-342900">
              <a:spcBef>
                <a:spcPts val="600"/>
              </a:spcBef>
              <a:spcAft>
                <a:spcPts val="600"/>
              </a:spcAft>
              <a:buFontTx/>
              <a:buChar char="-"/>
            </a:pPr>
            <a:r>
              <a:rPr lang="en-GB" sz="2000" i="1" dirty="0">
                <a:solidFill>
                  <a:schemeClr val="bg1"/>
                </a:solidFill>
                <a:latin typeface="Arial" panose="020B0604020202020204" pitchFamily="34" charset="0"/>
                <a:cs typeface="Arial" panose="020B0604020202020204" pitchFamily="34" charset="0"/>
              </a:rPr>
              <a:t>Can exist as unicells; also as </a:t>
            </a:r>
            <a:r>
              <a:rPr lang="en-GB" sz="2000" i="1" dirty="0" err="1">
                <a:solidFill>
                  <a:schemeClr val="bg1"/>
                </a:solidFill>
                <a:latin typeface="Arial" panose="020B0604020202020204" pitchFamily="34" charset="0"/>
                <a:cs typeface="Arial" panose="020B0604020202020204" pitchFamily="34" charset="0"/>
              </a:rPr>
              <a:t>coenobia</a:t>
            </a:r>
            <a:r>
              <a:rPr lang="en-GB" sz="2000" i="1" dirty="0">
                <a:solidFill>
                  <a:schemeClr val="bg1"/>
                </a:solidFill>
                <a:latin typeface="Arial" panose="020B0604020202020204" pitchFamily="34" charset="0"/>
                <a:cs typeface="Arial" panose="020B0604020202020204" pitchFamily="34" charset="0"/>
              </a:rPr>
              <a:t> of four or eight cells, 11 – 18 </a:t>
            </a:r>
            <a:r>
              <a:rPr lang="en-US" sz="2000" i="1" dirty="0">
                <a:solidFill>
                  <a:schemeClr val="bg1"/>
                </a:solidFill>
                <a:latin typeface="Arial" panose="020B0604020202020204" pitchFamily="34" charset="0"/>
                <a:cs typeface="Arial" panose="020B0604020202020204" pitchFamily="34" charset="0"/>
              </a:rPr>
              <a:t>μm long</a:t>
            </a:r>
            <a:r>
              <a:rPr lang="en-GB" sz="2000" i="1" dirty="0">
                <a:solidFill>
                  <a:schemeClr val="bg1"/>
                </a:solidFill>
                <a:latin typeface="Arial" panose="020B0604020202020204" pitchFamily="34" charset="0"/>
                <a:cs typeface="Arial" panose="020B0604020202020204" pitchFamily="34" charset="0"/>
              </a:rPr>
              <a:t> </a:t>
            </a:r>
          </a:p>
          <a:p>
            <a:pPr marL="342900" indent="-342900">
              <a:spcBef>
                <a:spcPts val="600"/>
              </a:spcBef>
              <a:spcAft>
                <a:spcPts val="600"/>
              </a:spcAft>
              <a:buFontTx/>
              <a:buChar char="-"/>
            </a:pPr>
            <a:r>
              <a:rPr lang="en-GB" sz="2000" i="1" dirty="0">
                <a:solidFill>
                  <a:schemeClr val="bg1"/>
                </a:solidFill>
                <a:latin typeface="Arial" panose="020B0604020202020204" pitchFamily="34" charset="0"/>
                <a:cs typeface="Arial" panose="020B0604020202020204" pitchFamily="34" charset="0"/>
              </a:rPr>
              <a:t>Used by SSERC to make ‘algal balls’ for the study of photosynthesis and respiration</a:t>
            </a:r>
          </a:p>
          <a:p>
            <a:pPr marL="342900" indent="-342900">
              <a:buFontTx/>
              <a:buChar char="-"/>
            </a:pPr>
            <a:endParaRPr lang="en-GB" sz="2000" i="1" dirty="0">
              <a:solidFill>
                <a:schemeClr val="bg1"/>
              </a:solidFill>
            </a:endParaRPr>
          </a:p>
          <a:p>
            <a:pPr marL="285750" indent="-285750">
              <a:buFontTx/>
              <a:buChar char="-"/>
            </a:pPr>
            <a:endParaRPr lang="en-GB" sz="2000" i="1" dirty="0">
              <a:solidFill>
                <a:schemeClr val="bg1"/>
              </a:solidFill>
            </a:endParaRPr>
          </a:p>
          <a:p>
            <a:pPr marL="285750" indent="-285750">
              <a:buFontTx/>
              <a:buChar char="-"/>
            </a:pPr>
            <a:endParaRPr lang="en-GB" dirty="0"/>
          </a:p>
        </p:txBody>
      </p:sp>
      <p:pic>
        <p:nvPicPr>
          <p:cNvPr id="3" name="Picture 2">
            <a:extLst>
              <a:ext uri="{FF2B5EF4-FFF2-40B4-BE49-F238E27FC236}">
                <a16:creationId xmlns:a16="http://schemas.microsoft.com/office/drawing/2014/main" id="{48AF98A4-5C9A-4134-9331-740622B9C95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1000"/>
                    </a14:imgEffect>
                  </a14:imgLayer>
                </a14:imgProps>
              </a:ext>
            </a:extLst>
          </a:blip>
          <a:stretch>
            <a:fillRect/>
          </a:stretch>
        </p:blipFill>
        <p:spPr>
          <a:xfrm>
            <a:off x="6409677" y="470515"/>
            <a:ext cx="2181689" cy="1429305"/>
          </a:xfrm>
          <a:prstGeom prst="rect">
            <a:avLst/>
          </a:prstGeom>
        </p:spPr>
      </p:pic>
    </p:spTree>
    <p:extLst>
      <p:ext uri="{BB962C8B-B14F-4D97-AF65-F5344CB8AC3E}">
        <p14:creationId xmlns:p14="http://schemas.microsoft.com/office/powerpoint/2010/main" val="1076512194"/>
      </p:ext>
    </p:extLst>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9F6B90-FE00-4EF2-80F2-3337DAC16C64}"/>
              </a:ext>
            </a:extLst>
          </p:cNvPr>
          <p:cNvPicPr>
            <a:picLocks noChangeAspect="1"/>
          </p:cNvPicPr>
          <p:nvPr/>
        </p:nvPicPr>
        <p:blipFill>
          <a:blip r:embed="rId2" cstate="print"/>
          <a:stretch>
            <a:fillRect/>
          </a:stretch>
        </p:blipFill>
        <p:spPr>
          <a:xfrm>
            <a:off x="3013372" y="2637041"/>
            <a:ext cx="3169925" cy="2927638"/>
          </a:xfrm>
          <a:prstGeom prst="rect">
            <a:avLst/>
          </a:prstGeom>
        </p:spPr>
      </p:pic>
      <p:sp>
        <p:nvSpPr>
          <p:cNvPr id="7" name="TextBox 6">
            <a:extLst>
              <a:ext uri="{FF2B5EF4-FFF2-40B4-BE49-F238E27FC236}">
                <a16:creationId xmlns:a16="http://schemas.microsoft.com/office/drawing/2014/main" id="{C5BF29F9-8A48-4606-8C48-15614581D80C}"/>
              </a:ext>
            </a:extLst>
          </p:cNvPr>
          <p:cNvSpPr txBox="1"/>
          <p:nvPr/>
        </p:nvSpPr>
        <p:spPr>
          <a:xfrm>
            <a:off x="231325" y="2524864"/>
            <a:ext cx="5327010" cy="523220"/>
          </a:xfrm>
          <a:prstGeom prst="rect">
            <a:avLst/>
          </a:prstGeom>
          <a:noFill/>
        </p:spPr>
        <p:txBody>
          <a:bodyPr wrap="square" rtlCol="0">
            <a:spAutoFit/>
          </a:bodyPr>
          <a:lstStyle/>
          <a:p>
            <a:r>
              <a:rPr lang="en-GB" sz="2800" i="1" dirty="0">
                <a:solidFill>
                  <a:schemeClr val="bg1"/>
                </a:solidFill>
                <a:latin typeface="Arial" panose="020B0604020202020204" pitchFamily="34" charset="0"/>
                <a:cs typeface="Arial" panose="020B0604020202020204" pitchFamily="34" charset="0"/>
              </a:rPr>
              <a:t>Euglena gracilis</a:t>
            </a:r>
          </a:p>
        </p:txBody>
      </p:sp>
      <p:pic>
        <p:nvPicPr>
          <p:cNvPr id="4" name="Picture 3">
            <a:hlinkClick r:id="rId3" action="ppaction://hlinkfile"/>
            <a:extLst>
              <a:ext uri="{FF2B5EF4-FFF2-40B4-BE49-F238E27FC236}">
                <a16:creationId xmlns:a16="http://schemas.microsoft.com/office/drawing/2014/main" id="{C4DD43F7-B8F3-44BA-8A25-9000AF37B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810" y="4034068"/>
            <a:ext cx="2177477" cy="1530611"/>
          </a:xfrm>
          <a:prstGeom prst="rect">
            <a:avLst/>
          </a:prstGeom>
        </p:spPr>
      </p:pic>
      <p:pic>
        <p:nvPicPr>
          <p:cNvPr id="5" name="Picture 4">
            <a:hlinkClick r:id="rId5" action="ppaction://hlinkfile"/>
            <a:extLst>
              <a:ext uri="{FF2B5EF4-FFF2-40B4-BE49-F238E27FC236}">
                <a16:creationId xmlns:a16="http://schemas.microsoft.com/office/drawing/2014/main" id="{6D2097CF-87DB-487D-B410-93D86A8C40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0382" y="4034067"/>
            <a:ext cx="2177477" cy="1530611"/>
          </a:xfrm>
          <a:prstGeom prst="rect">
            <a:avLst/>
          </a:prstGeom>
        </p:spPr>
      </p:pic>
      <p:sp>
        <p:nvSpPr>
          <p:cNvPr id="8" name="TextBox 7">
            <a:extLst>
              <a:ext uri="{FF2B5EF4-FFF2-40B4-BE49-F238E27FC236}">
                <a16:creationId xmlns:a16="http://schemas.microsoft.com/office/drawing/2014/main" id="{7A7BE23C-5345-485F-B2EA-F9B954C8640D}"/>
              </a:ext>
            </a:extLst>
          </p:cNvPr>
          <p:cNvSpPr txBox="1"/>
          <p:nvPr/>
        </p:nvSpPr>
        <p:spPr>
          <a:xfrm>
            <a:off x="242950" y="31977"/>
            <a:ext cx="8895425" cy="1508105"/>
          </a:xfrm>
          <a:prstGeom prst="rect">
            <a:avLst/>
          </a:prstGeom>
          <a:noFill/>
        </p:spPr>
        <p:txBody>
          <a:bodyPr wrap="square" rtlCol="0">
            <a:spAutoFit/>
          </a:bodyPr>
          <a:lstStyle/>
          <a:p>
            <a:r>
              <a:rPr lang="en-GB" sz="3600" i="1" dirty="0">
                <a:solidFill>
                  <a:schemeClr val="bg1"/>
                </a:solidFill>
                <a:latin typeface="Arial" panose="020B0604020202020204" pitchFamily="34" charset="0"/>
                <a:cs typeface="Arial" panose="020B0604020202020204" pitchFamily="34" charset="0"/>
              </a:rPr>
              <a:t>Observing algae</a:t>
            </a:r>
          </a:p>
          <a:p>
            <a:r>
              <a:rPr lang="en-GB" sz="2800" i="1" dirty="0">
                <a:solidFill>
                  <a:schemeClr val="bg1"/>
                </a:solidFill>
                <a:latin typeface="Arial" panose="020B0604020202020204" pitchFamily="34" charset="0"/>
                <a:cs typeface="Arial" panose="020B0604020202020204" pitchFamily="34" charset="0"/>
              </a:rPr>
              <a:t> </a:t>
            </a:r>
          </a:p>
          <a:p>
            <a:r>
              <a:rPr lang="en-GB" sz="2800" i="1" dirty="0">
                <a:solidFill>
                  <a:schemeClr val="bg1"/>
                </a:solidFill>
                <a:latin typeface="Arial" panose="020B0604020202020204" pitchFamily="34" charset="0"/>
                <a:cs typeface="Arial" panose="020B0604020202020204" pitchFamily="34" charset="0"/>
              </a:rPr>
              <a:t>     Hanging drop / cavity slide</a:t>
            </a:r>
            <a:endParaRPr lang="en-GB" sz="4000" i="1" dirty="0">
              <a:solidFill>
                <a:srgbClr val="002060"/>
              </a:solidFill>
            </a:endParaRPr>
          </a:p>
        </p:txBody>
      </p:sp>
      <p:sp>
        <p:nvSpPr>
          <p:cNvPr id="2" name="TextBox 1">
            <a:extLst>
              <a:ext uri="{FF2B5EF4-FFF2-40B4-BE49-F238E27FC236}">
                <a16:creationId xmlns:a16="http://schemas.microsoft.com/office/drawing/2014/main" id="{1B3E1937-699C-4837-B8D4-25877D4222A0}"/>
              </a:ext>
            </a:extLst>
          </p:cNvPr>
          <p:cNvSpPr txBox="1"/>
          <p:nvPr/>
        </p:nvSpPr>
        <p:spPr>
          <a:xfrm>
            <a:off x="2849135" y="5663953"/>
            <a:ext cx="3800240" cy="400110"/>
          </a:xfrm>
          <a:prstGeom prst="rect">
            <a:avLst/>
          </a:prstGeom>
          <a:noFill/>
        </p:spPr>
        <p:txBody>
          <a:bodyPr wrap="square" rtlCol="0">
            <a:spAutoFit/>
          </a:bodyPr>
          <a:lstStyle/>
          <a:p>
            <a:r>
              <a:rPr lang="en-GB" sz="2000" dirty="0">
                <a:solidFill>
                  <a:schemeClr val="tx2">
                    <a:lumMod val="50000"/>
                  </a:schemeClr>
                </a:solidFill>
                <a:latin typeface="Arial" panose="020B0604020202020204" pitchFamily="34" charset="0"/>
                <a:cs typeface="Arial" panose="020B0604020202020204" pitchFamily="34" charset="0"/>
              </a:rPr>
              <a:t>Distilled water        Baby Bio</a:t>
            </a:r>
            <a:r>
              <a:rPr lang="en-GB" sz="2000" baseline="30000" dirty="0">
                <a:solidFill>
                  <a:schemeClr val="tx2">
                    <a:lumMod val="50000"/>
                  </a:schemeClr>
                </a:solidFill>
                <a:latin typeface="Arial" panose="020B0604020202020204" pitchFamily="34" charset="0"/>
                <a:cs typeface="Arial" panose="020B0604020202020204" pitchFamily="34" charset="0"/>
              </a:rPr>
              <a:t>TM</a:t>
            </a:r>
          </a:p>
        </p:txBody>
      </p:sp>
      <p:pic>
        <p:nvPicPr>
          <p:cNvPr id="9" name="Picture 8">
            <a:extLst>
              <a:ext uri="{FF2B5EF4-FFF2-40B4-BE49-F238E27FC236}">
                <a16:creationId xmlns:a16="http://schemas.microsoft.com/office/drawing/2014/main" id="{9B6C7C85-DBCC-43F3-A2BE-E7389F75DD4C}"/>
              </a:ext>
            </a:extLst>
          </p:cNvPr>
          <p:cNvPicPr>
            <a:picLocks noChangeAspect="1"/>
          </p:cNvPicPr>
          <p:nvPr/>
        </p:nvPicPr>
        <p:blipFill>
          <a:blip r:embed="rId7"/>
          <a:stretch>
            <a:fillRect/>
          </a:stretch>
        </p:blipFill>
        <p:spPr>
          <a:xfrm>
            <a:off x="5959446" y="263320"/>
            <a:ext cx="2815966" cy="1604283"/>
          </a:xfrm>
          <a:prstGeom prst="rect">
            <a:avLst/>
          </a:prstGeom>
        </p:spPr>
      </p:pic>
    </p:spTree>
    <p:extLst>
      <p:ext uri="{BB962C8B-B14F-4D97-AF65-F5344CB8AC3E}">
        <p14:creationId xmlns:p14="http://schemas.microsoft.com/office/powerpoint/2010/main" val="1604060142"/>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FF3595-C7EF-4CC2-AA15-49A0DFDF32BF}"/>
              </a:ext>
            </a:extLst>
          </p:cNvPr>
          <p:cNvSpPr txBox="1"/>
          <p:nvPr/>
        </p:nvSpPr>
        <p:spPr>
          <a:xfrm>
            <a:off x="239697" y="532659"/>
            <a:ext cx="9144000" cy="4031873"/>
          </a:xfrm>
          <a:prstGeom prst="rect">
            <a:avLst/>
          </a:prstGeom>
          <a:noFill/>
        </p:spPr>
        <p:txBody>
          <a:bodyPr wrap="square" rtlCol="0">
            <a:spAutoFit/>
          </a:bodyPr>
          <a:lstStyle/>
          <a:p>
            <a:r>
              <a:rPr lang="en-GB" sz="3600" i="1" dirty="0">
                <a:solidFill>
                  <a:schemeClr val="bg1"/>
                </a:solidFill>
                <a:latin typeface="Arial" panose="020B0604020202020204" pitchFamily="34" charset="0"/>
                <a:cs typeface="Arial" panose="020B0604020202020204" pitchFamily="34" charset="0"/>
              </a:rPr>
              <a:t>Counting algae - estimating population size</a:t>
            </a:r>
          </a:p>
          <a:p>
            <a:endParaRPr lang="en-GB" sz="2800" i="1" dirty="0">
              <a:solidFill>
                <a:schemeClr val="bg1"/>
              </a:solidFill>
            </a:endParaRPr>
          </a:p>
          <a:p>
            <a:r>
              <a:rPr lang="en-GB" sz="2800" i="1" dirty="0">
                <a:solidFill>
                  <a:schemeClr val="bg1"/>
                </a:solidFill>
              </a:rPr>
              <a:t>     </a:t>
            </a:r>
            <a:r>
              <a:rPr lang="en-GB" sz="2800" i="1" dirty="0">
                <a:solidFill>
                  <a:schemeClr val="bg1"/>
                </a:solidFill>
                <a:latin typeface="Arial" panose="020B0604020202020204" pitchFamily="34" charset="0"/>
                <a:cs typeface="Arial" panose="020B0604020202020204" pitchFamily="34" charset="0"/>
              </a:rPr>
              <a:t>Direct – count cells using a  haemocytometer</a:t>
            </a:r>
          </a:p>
          <a:p>
            <a:endParaRPr lang="en-GB" sz="2800" i="1" dirty="0">
              <a:solidFill>
                <a:schemeClr val="bg1"/>
              </a:solidFill>
              <a:latin typeface="Arial" panose="020B0604020202020204" pitchFamily="34" charset="0"/>
              <a:cs typeface="Arial" panose="020B0604020202020204" pitchFamily="34" charset="0"/>
            </a:endParaRPr>
          </a:p>
          <a:p>
            <a:r>
              <a:rPr lang="en-GB" sz="2800" i="1" dirty="0">
                <a:solidFill>
                  <a:schemeClr val="bg1"/>
                </a:solidFill>
                <a:latin typeface="Arial" panose="020B0604020202020204" pitchFamily="34" charset="0"/>
                <a:cs typeface="Arial" panose="020B0604020202020204" pitchFamily="34" charset="0"/>
              </a:rPr>
              <a:t>    Indirect – absorbance using a colorimeter</a:t>
            </a:r>
          </a:p>
          <a:p>
            <a:endParaRPr lang="en-GB" dirty="0"/>
          </a:p>
          <a:p>
            <a:endParaRPr lang="en-GB" dirty="0"/>
          </a:p>
          <a:p>
            <a:endParaRPr lang="en-GB" dirty="0"/>
          </a:p>
          <a:p>
            <a:endParaRPr lang="en-GB" dirty="0"/>
          </a:p>
          <a:p>
            <a:endParaRPr lang="en-GB" dirty="0"/>
          </a:p>
          <a:p>
            <a:endParaRPr lang="en-GB" dirty="0"/>
          </a:p>
        </p:txBody>
      </p:sp>
      <p:pic>
        <p:nvPicPr>
          <p:cNvPr id="6" name="Picture 5">
            <a:extLst>
              <a:ext uri="{FF2B5EF4-FFF2-40B4-BE49-F238E27FC236}">
                <a16:creationId xmlns:a16="http://schemas.microsoft.com/office/drawing/2014/main" id="{8739769E-6282-42D9-B381-AD28A70CF99C}"/>
              </a:ext>
            </a:extLst>
          </p:cNvPr>
          <p:cNvPicPr>
            <a:picLocks noChangeAspect="1"/>
          </p:cNvPicPr>
          <p:nvPr/>
        </p:nvPicPr>
        <p:blipFill>
          <a:blip r:embed="rId3" cstate="print"/>
          <a:stretch>
            <a:fillRect/>
          </a:stretch>
        </p:blipFill>
        <p:spPr>
          <a:xfrm>
            <a:off x="4964511" y="3702272"/>
            <a:ext cx="3389375" cy="2155864"/>
          </a:xfrm>
          <a:prstGeom prst="rect">
            <a:avLst/>
          </a:prstGeom>
        </p:spPr>
      </p:pic>
      <p:pic>
        <p:nvPicPr>
          <p:cNvPr id="2" name="Picture 1">
            <a:extLst>
              <a:ext uri="{FF2B5EF4-FFF2-40B4-BE49-F238E27FC236}">
                <a16:creationId xmlns:a16="http://schemas.microsoft.com/office/drawing/2014/main" id="{3AD18799-24AC-40A5-9D60-7E9E4B62C74E}"/>
              </a:ext>
            </a:extLst>
          </p:cNvPr>
          <p:cNvPicPr>
            <a:picLocks noChangeAspect="1"/>
          </p:cNvPicPr>
          <p:nvPr/>
        </p:nvPicPr>
        <p:blipFill>
          <a:blip r:embed="rId4"/>
          <a:stretch>
            <a:fillRect/>
          </a:stretch>
        </p:blipFill>
        <p:spPr>
          <a:xfrm>
            <a:off x="631411" y="3716785"/>
            <a:ext cx="3303289" cy="1695493"/>
          </a:xfrm>
          <a:prstGeom prst="rect">
            <a:avLst/>
          </a:prstGeom>
        </p:spPr>
      </p:pic>
    </p:spTree>
    <p:extLst>
      <p:ext uri="{BB962C8B-B14F-4D97-AF65-F5344CB8AC3E}">
        <p14:creationId xmlns:p14="http://schemas.microsoft.com/office/powerpoint/2010/main" val="1906291463"/>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FF3595-C7EF-4CC2-AA15-49A0DFDF32BF}"/>
              </a:ext>
            </a:extLst>
          </p:cNvPr>
          <p:cNvSpPr txBox="1"/>
          <p:nvPr/>
        </p:nvSpPr>
        <p:spPr>
          <a:xfrm>
            <a:off x="239697" y="532659"/>
            <a:ext cx="9144000" cy="4031873"/>
          </a:xfrm>
          <a:prstGeom prst="rect">
            <a:avLst/>
          </a:prstGeom>
          <a:noFill/>
        </p:spPr>
        <p:txBody>
          <a:bodyPr wrap="square" rtlCol="0">
            <a:spAutoFit/>
          </a:bodyPr>
          <a:lstStyle/>
          <a:p>
            <a:r>
              <a:rPr lang="en-GB" sz="3600" i="1" dirty="0">
                <a:solidFill>
                  <a:schemeClr val="bg1"/>
                </a:solidFill>
                <a:latin typeface="Arial" panose="020B0604020202020204" pitchFamily="34" charset="0"/>
                <a:cs typeface="Arial" panose="020B0604020202020204" pitchFamily="34" charset="0"/>
              </a:rPr>
              <a:t>Counting algae - estimating population size</a:t>
            </a:r>
          </a:p>
          <a:p>
            <a:endParaRPr lang="en-GB" sz="2800" i="1" dirty="0">
              <a:solidFill>
                <a:schemeClr val="bg1"/>
              </a:solidFill>
            </a:endParaRPr>
          </a:p>
          <a:p>
            <a:r>
              <a:rPr lang="en-GB" sz="2800" i="1" dirty="0">
                <a:solidFill>
                  <a:schemeClr val="bg1"/>
                </a:solidFill>
              </a:rPr>
              <a:t>     </a:t>
            </a:r>
            <a:r>
              <a:rPr lang="en-GB" sz="2800" i="1" dirty="0">
                <a:solidFill>
                  <a:schemeClr val="bg1"/>
                </a:solidFill>
                <a:latin typeface="Arial" panose="020B0604020202020204" pitchFamily="34" charset="0"/>
                <a:cs typeface="Arial" panose="020B0604020202020204" pitchFamily="34" charset="0"/>
              </a:rPr>
              <a:t>Direct – count cells using a  haemocytometer</a:t>
            </a:r>
          </a:p>
          <a:p>
            <a:endParaRPr lang="en-GB" sz="2800" i="1" dirty="0">
              <a:solidFill>
                <a:schemeClr val="bg1"/>
              </a:solidFill>
              <a:latin typeface="Arial" panose="020B0604020202020204" pitchFamily="34" charset="0"/>
              <a:cs typeface="Arial" panose="020B0604020202020204" pitchFamily="34" charset="0"/>
            </a:endParaRPr>
          </a:p>
          <a:p>
            <a:r>
              <a:rPr lang="en-GB" sz="2800" i="1" dirty="0">
                <a:solidFill>
                  <a:schemeClr val="bg1"/>
                </a:solidFill>
                <a:latin typeface="Arial" panose="020B0604020202020204" pitchFamily="34" charset="0"/>
                <a:cs typeface="Arial" panose="020B0604020202020204" pitchFamily="34" charset="0"/>
              </a:rPr>
              <a:t>    Indirect – absorbance using a colorimeter</a:t>
            </a:r>
          </a:p>
          <a:p>
            <a:endParaRPr lang="en-GB" dirty="0"/>
          </a:p>
          <a:p>
            <a:endParaRPr lang="en-GB" dirty="0"/>
          </a:p>
          <a:p>
            <a:endParaRPr lang="en-GB" dirty="0"/>
          </a:p>
          <a:p>
            <a:endParaRPr lang="en-GB" dirty="0"/>
          </a:p>
          <a:p>
            <a:endParaRPr lang="en-GB" dirty="0"/>
          </a:p>
          <a:p>
            <a:endParaRPr lang="en-GB" dirty="0"/>
          </a:p>
        </p:txBody>
      </p:sp>
      <p:pic>
        <p:nvPicPr>
          <p:cNvPr id="6" name="Picture 5">
            <a:extLst>
              <a:ext uri="{FF2B5EF4-FFF2-40B4-BE49-F238E27FC236}">
                <a16:creationId xmlns:a16="http://schemas.microsoft.com/office/drawing/2014/main" id="{8739769E-6282-42D9-B381-AD28A70CF99C}"/>
              </a:ext>
            </a:extLst>
          </p:cNvPr>
          <p:cNvPicPr>
            <a:picLocks noChangeAspect="1"/>
          </p:cNvPicPr>
          <p:nvPr/>
        </p:nvPicPr>
        <p:blipFill>
          <a:blip r:embed="rId3" cstate="print"/>
          <a:stretch>
            <a:fillRect/>
          </a:stretch>
        </p:blipFill>
        <p:spPr>
          <a:xfrm>
            <a:off x="4964511" y="3702272"/>
            <a:ext cx="3389375" cy="2155864"/>
          </a:xfrm>
          <a:prstGeom prst="rect">
            <a:avLst/>
          </a:prstGeom>
        </p:spPr>
      </p:pic>
      <p:pic>
        <p:nvPicPr>
          <p:cNvPr id="2" name="Picture 1">
            <a:extLst>
              <a:ext uri="{FF2B5EF4-FFF2-40B4-BE49-F238E27FC236}">
                <a16:creationId xmlns:a16="http://schemas.microsoft.com/office/drawing/2014/main" id="{3AD18799-24AC-40A5-9D60-7E9E4B62C74E}"/>
              </a:ext>
            </a:extLst>
          </p:cNvPr>
          <p:cNvPicPr>
            <a:picLocks noChangeAspect="1"/>
          </p:cNvPicPr>
          <p:nvPr/>
        </p:nvPicPr>
        <p:blipFill>
          <a:blip r:embed="rId4"/>
          <a:stretch>
            <a:fillRect/>
          </a:stretch>
        </p:blipFill>
        <p:spPr>
          <a:xfrm>
            <a:off x="631411" y="3716785"/>
            <a:ext cx="3303289" cy="1695493"/>
          </a:xfrm>
          <a:prstGeom prst="rect">
            <a:avLst/>
          </a:prstGeom>
        </p:spPr>
      </p:pic>
    </p:spTree>
    <p:extLst>
      <p:ext uri="{BB962C8B-B14F-4D97-AF65-F5344CB8AC3E}">
        <p14:creationId xmlns:p14="http://schemas.microsoft.com/office/powerpoint/2010/main" val="3205249967"/>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83AEAE8-0870-42EB-98A7-618542FF7E59}"/>
              </a:ext>
            </a:extLst>
          </p:cNvPr>
          <p:cNvGrpSpPr/>
          <p:nvPr/>
        </p:nvGrpSpPr>
        <p:grpSpPr>
          <a:xfrm>
            <a:off x="1426810" y="793933"/>
            <a:ext cx="2734130" cy="2987337"/>
            <a:chOff x="34462" y="448907"/>
            <a:chExt cx="4423182" cy="4495517"/>
          </a:xfrm>
        </p:grpSpPr>
        <p:pic>
          <p:nvPicPr>
            <p:cNvPr id="4" name="Picture 3" descr="P1020595.JPG">
              <a:extLst>
                <a:ext uri="{FF2B5EF4-FFF2-40B4-BE49-F238E27FC236}">
                  <a16:creationId xmlns:a16="http://schemas.microsoft.com/office/drawing/2014/main" id="{72163DFB-38D4-409B-A845-D600FCBD8FA4}"/>
                </a:ext>
              </a:extLst>
            </p:cNvPr>
            <p:cNvPicPr>
              <a:picLocks noChangeAspect="1"/>
            </p:cNvPicPr>
            <p:nvPr/>
          </p:nvPicPr>
          <p:blipFill>
            <a:blip r:embed="rId2" cstate="print"/>
            <a:srcRect l="21650" r="16699" b="16455"/>
            <a:stretch>
              <a:fillRect/>
            </a:stretch>
          </p:blipFill>
          <p:spPr>
            <a:xfrm>
              <a:off x="34462" y="448907"/>
              <a:ext cx="4423182" cy="4495517"/>
            </a:xfrm>
            <a:prstGeom prst="rect">
              <a:avLst/>
            </a:prstGeom>
          </p:spPr>
        </p:pic>
        <p:sp>
          <p:nvSpPr>
            <p:cNvPr id="5" name="TextBox 4">
              <a:extLst>
                <a:ext uri="{FF2B5EF4-FFF2-40B4-BE49-F238E27FC236}">
                  <a16:creationId xmlns:a16="http://schemas.microsoft.com/office/drawing/2014/main" id="{21AB09F4-D873-4990-AAE4-682372507235}"/>
                </a:ext>
              </a:extLst>
            </p:cNvPr>
            <p:cNvSpPr txBox="1"/>
            <p:nvPr/>
          </p:nvSpPr>
          <p:spPr>
            <a:xfrm>
              <a:off x="1756318" y="1626055"/>
              <a:ext cx="979468" cy="972636"/>
            </a:xfrm>
            <a:prstGeom prst="rect">
              <a:avLst/>
            </a:prstGeom>
            <a:noFill/>
          </p:spPr>
          <p:txBody>
            <a:bodyPr wrap="square" rtlCol="0">
              <a:spAutoFit/>
            </a:bodyPr>
            <a:lstStyle/>
            <a:p>
              <a:pPr algn="ctr"/>
              <a:r>
                <a:rPr lang="en-GB" b="1" i="1" dirty="0"/>
                <a:t>Day 1</a:t>
              </a:r>
            </a:p>
          </p:txBody>
        </p:sp>
      </p:grpSp>
      <p:grpSp>
        <p:nvGrpSpPr>
          <p:cNvPr id="6" name="Group 5">
            <a:extLst>
              <a:ext uri="{FF2B5EF4-FFF2-40B4-BE49-F238E27FC236}">
                <a16:creationId xmlns:a16="http://schemas.microsoft.com/office/drawing/2014/main" id="{B34A4A9A-27F5-4FB9-858F-BB62E58CEC6B}"/>
              </a:ext>
            </a:extLst>
          </p:cNvPr>
          <p:cNvGrpSpPr/>
          <p:nvPr/>
        </p:nvGrpSpPr>
        <p:grpSpPr>
          <a:xfrm>
            <a:off x="5419070" y="780176"/>
            <a:ext cx="2617583" cy="3001094"/>
            <a:chOff x="4722917" y="1917575"/>
            <a:chExt cx="4261283" cy="4122544"/>
          </a:xfrm>
        </p:grpSpPr>
        <p:pic>
          <p:nvPicPr>
            <p:cNvPr id="7" name="Picture 6" descr="P1020698.JPG">
              <a:extLst>
                <a:ext uri="{FF2B5EF4-FFF2-40B4-BE49-F238E27FC236}">
                  <a16:creationId xmlns:a16="http://schemas.microsoft.com/office/drawing/2014/main" id="{F85BBEE7-64EA-45BA-ADB0-BFE5DAE01882}"/>
                </a:ext>
              </a:extLst>
            </p:cNvPr>
            <p:cNvPicPr>
              <a:picLocks noChangeAspect="1"/>
            </p:cNvPicPr>
            <p:nvPr/>
          </p:nvPicPr>
          <p:blipFill>
            <a:blip r:embed="rId3" cstate="print"/>
            <a:srcRect l="25534" r="11845" b="19223"/>
            <a:stretch>
              <a:fillRect/>
            </a:stretch>
          </p:blipFill>
          <p:spPr>
            <a:xfrm>
              <a:off x="4722917" y="1917575"/>
              <a:ext cx="4261283" cy="4122544"/>
            </a:xfrm>
            <a:prstGeom prst="rect">
              <a:avLst/>
            </a:prstGeom>
          </p:spPr>
        </p:pic>
        <p:sp>
          <p:nvSpPr>
            <p:cNvPr id="8" name="TextBox 7">
              <a:extLst>
                <a:ext uri="{FF2B5EF4-FFF2-40B4-BE49-F238E27FC236}">
                  <a16:creationId xmlns:a16="http://schemas.microsoft.com/office/drawing/2014/main" id="{7B6D5C7B-060A-4E77-9201-90633AEF27B8}"/>
                </a:ext>
              </a:extLst>
            </p:cNvPr>
            <p:cNvSpPr txBox="1"/>
            <p:nvPr/>
          </p:nvSpPr>
          <p:spPr>
            <a:xfrm>
              <a:off x="6331253" y="3011009"/>
              <a:ext cx="1081594" cy="369332"/>
            </a:xfrm>
            <a:prstGeom prst="rect">
              <a:avLst/>
            </a:prstGeom>
            <a:noFill/>
          </p:spPr>
          <p:txBody>
            <a:bodyPr wrap="square" rtlCol="0">
              <a:spAutoFit/>
            </a:bodyPr>
            <a:lstStyle/>
            <a:p>
              <a:pPr algn="ctr"/>
              <a:r>
                <a:rPr lang="en-GB" b="1" i="1" dirty="0"/>
                <a:t>Day 11</a:t>
              </a:r>
            </a:p>
          </p:txBody>
        </p:sp>
      </p:grpSp>
      <p:sp>
        <p:nvSpPr>
          <p:cNvPr id="9" name="TextBox 8">
            <a:extLst>
              <a:ext uri="{FF2B5EF4-FFF2-40B4-BE49-F238E27FC236}">
                <a16:creationId xmlns:a16="http://schemas.microsoft.com/office/drawing/2014/main" id="{C44136D8-C11B-4B5F-9D34-7418C6D08D67}"/>
              </a:ext>
            </a:extLst>
          </p:cNvPr>
          <p:cNvSpPr txBox="1"/>
          <p:nvPr/>
        </p:nvSpPr>
        <p:spPr>
          <a:xfrm>
            <a:off x="290849" y="87020"/>
            <a:ext cx="5128221" cy="646331"/>
          </a:xfrm>
          <a:prstGeom prst="rect">
            <a:avLst/>
          </a:prstGeom>
          <a:noFill/>
        </p:spPr>
        <p:txBody>
          <a:bodyPr wrap="square" rtlCol="0">
            <a:spAutoFit/>
          </a:bodyPr>
          <a:lstStyle/>
          <a:p>
            <a:r>
              <a:rPr lang="en-GB" sz="3600" i="1" dirty="0">
                <a:solidFill>
                  <a:schemeClr val="bg1"/>
                </a:solidFill>
                <a:latin typeface="Arial" panose="020B0604020202020204" pitchFamily="34" charset="0"/>
                <a:cs typeface="Arial" panose="020B0604020202020204" pitchFamily="34" charset="0"/>
              </a:rPr>
              <a:t>Chlorella</a:t>
            </a:r>
          </a:p>
        </p:txBody>
      </p:sp>
      <p:pic>
        <p:nvPicPr>
          <p:cNvPr id="10" name="Picture 9">
            <a:extLst>
              <a:ext uri="{FF2B5EF4-FFF2-40B4-BE49-F238E27FC236}">
                <a16:creationId xmlns:a16="http://schemas.microsoft.com/office/drawing/2014/main" id="{D2C303B6-7EF4-43EB-B956-E6EFE4578CA3}"/>
              </a:ext>
            </a:extLst>
          </p:cNvPr>
          <p:cNvPicPr>
            <a:picLocks noChangeAspect="1"/>
          </p:cNvPicPr>
          <p:nvPr/>
        </p:nvPicPr>
        <p:blipFill>
          <a:blip r:embed="rId4" cstate="print"/>
          <a:stretch>
            <a:fillRect/>
          </a:stretch>
        </p:blipFill>
        <p:spPr>
          <a:xfrm>
            <a:off x="5562260" y="4070834"/>
            <a:ext cx="2565326" cy="2041145"/>
          </a:xfrm>
          <a:prstGeom prst="rect">
            <a:avLst/>
          </a:prstGeom>
        </p:spPr>
      </p:pic>
      <p:pic>
        <p:nvPicPr>
          <p:cNvPr id="11" name="Picture 10">
            <a:extLst>
              <a:ext uri="{FF2B5EF4-FFF2-40B4-BE49-F238E27FC236}">
                <a16:creationId xmlns:a16="http://schemas.microsoft.com/office/drawing/2014/main" id="{91F388BC-1D3B-4656-95B8-6FF060C793E0}"/>
              </a:ext>
            </a:extLst>
          </p:cNvPr>
          <p:cNvPicPr>
            <a:picLocks noChangeAspect="1"/>
          </p:cNvPicPr>
          <p:nvPr/>
        </p:nvPicPr>
        <p:blipFill>
          <a:blip r:embed="rId5" cstate="print"/>
          <a:stretch>
            <a:fillRect/>
          </a:stretch>
        </p:blipFill>
        <p:spPr>
          <a:xfrm>
            <a:off x="1480875" y="4146335"/>
            <a:ext cx="2680065" cy="1965644"/>
          </a:xfrm>
          <a:prstGeom prst="rect">
            <a:avLst/>
          </a:prstGeom>
        </p:spPr>
      </p:pic>
    </p:spTree>
    <p:extLst>
      <p:ext uri="{BB962C8B-B14F-4D97-AF65-F5344CB8AC3E}">
        <p14:creationId xmlns:p14="http://schemas.microsoft.com/office/powerpoint/2010/main" val="1620058940"/>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p:cNvSpPr txBox="1">
            <a:spLocks noChangeArrowheads="1"/>
          </p:cNvSpPr>
          <p:nvPr/>
        </p:nvSpPr>
        <p:spPr bwMode="auto">
          <a:xfrm>
            <a:off x="179512" y="56901"/>
            <a:ext cx="4752528" cy="5416868"/>
          </a:xfrm>
          <a:prstGeom prst="rect">
            <a:avLst/>
          </a:prstGeom>
          <a:noFill/>
          <a:ln w="9525">
            <a:noFill/>
            <a:miter lim="800000"/>
            <a:headEnd/>
            <a:tailEnd/>
          </a:ln>
        </p:spPr>
        <p:txBody>
          <a:bodyPr wrap="square">
            <a:spAutoFit/>
          </a:bodyPr>
          <a:lstStyle/>
          <a:p>
            <a:pPr>
              <a:spcBef>
                <a:spcPct val="50000"/>
              </a:spcBef>
              <a:defRPr/>
            </a:pPr>
            <a:r>
              <a:rPr lang="en-GB" sz="2800" i="1" dirty="0">
                <a:solidFill>
                  <a:schemeClr val="bg1"/>
                </a:solidFill>
                <a:latin typeface="Arial" panose="020B0604020202020204" pitchFamily="34" charset="0"/>
                <a:cs typeface="Arial" panose="020B0604020202020204" pitchFamily="34" charset="0"/>
              </a:rPr>
              <a:t>CPD Opportunities:</a:t>
            </a:r>
          </a:p>
          <a:p>
            <a:pPr>
              <a:spcBef>
                <a:spcPct val="50000"/>
              </a:spcBef>
              <a:buFont typeface="Arial" pitchFamily="34" charset="0"/>
              <a:buChar char="•"/>
              <a:defRPr/>
            </a:pPr>
            <a:r>
              <a:rPr lang="en-GB" sz="2800" i="1" dirty="0">
                <a:solidFill>
                  <a:schemeClr val="bg1"/>
                </a:solidFill>
                <a:latin typeface="Arial" panose="020B0604020202020204" pitchFamily="34" charset="0"/>
                <a:cs typeface="Arial" panose="020B0604020202020204" pitchFamily="34" charset="0"/>
              </a:rPr>
              <a:t> Practical workshops</a:t>
            </a:r>
          </a:p>
          <a:p>
            <a:pPr>
              <a:spcBef>
                <a:spcPct val="50000"/>
              </a:spcBef>
              <a:buFont typeface="Arial" pitchFamily="34" charset="0"/>
              <a:buChar char="•"/>
              <a:defRPr/>
            </a:pPr>
            <a:r>
              <a:rPr lang="en-GB" sz="2800" i="1" dirty="0">
                <a:solidFill>
                  <a:schemeClr val="bg1"/>
                </a:solidFill>
                <a:latin typeface="Arial" panose="020B0604020202020204" pitchFamily="34" charset="0"/>
                <a:cs typeface="Arial" panose="020B0604020202020204" pitchFamily="34" charset="0"/>
              </a:rPr>
              <a:t> Residential Courses</a:t>
            </a:r>
          </a:p>
          <a:p>
            <a:pPr>
              <a:spcBef>
                <a:spcPct val="50000"/>
              </a:spcBef>
              <a:buFont typeface="Arial" pitchFamily="34" charset="0"/>
              <a:buChar char="•"/>
              <a:defRPr/>
            </a:pPr>
            <a:r>
              <a:rPr lang="en-GB" sz="2800" i="1" dirty="0">
                <a:solidFill>
                  <a:schemeClr val="bg1"/>
                </a:solidFill>
                <a:latin typeface="Arial" panose="020B0604020202020204" pitchFamily="34" charset="0"/>
                <a:cs typeface="Arial" panose="020B0604020202020204" pitchFamily="34" charset="0"/>
              </a:rPr>
              <a:t> Summer Schools</a:t>
            </a:r>
          </a:p>
          <a:p>
            <a:pPr>
              <a:spcBef>
                <a:spcPct val="50000"/>
              </a:spcBef>
              <a:buFont typeface="Arial" pitchFamily="34" charset="0"/>
              <a:buChar char="•"/>
              <a:defRPr/>
            </a:pPr>
            <a:r>
              <a:rPr lang="en-GB" sz="2800" i="1" dirty="0">
                <a:solidFill>
                  <a:schemeClr val="bg1"/>
                </a:solidFill>
                <a:latin typeface="Arial" panose="020B0604020202020204" pitchFamily="34" charset="0"/>
                <a:cs typeface="Arial" panose="020B0604020202020204" pitchFamily="34" charset="0"/>
              </a:rPr>
              <a:t> Health and Safety Training</a:t>
            </a:r>
          </a:p>
          <a:p>
            <a:pPr>
              <a:spcBef>
                <a:spcPct val="50000"/>
              </a:spcBef>
              <a:buFont typeface="Arial" pitchFamily="34" charset="0"/>
              <a:buChar char="•"/>
              <a:defRPr/>
            </a:pPr>
            <a:r>
              <a:rPr lang="en-GB" sz="2800" i="1" dirty="0">
                <a:solidFill>
                  <a:schemeClr val="bg1"/>
                </a:solidFill>
                <a:latin typeface="Arial" panose="020B0604020202020204" pitchFamily="34" charset="0"/>
                <a:cs typeface="Arial" panose="020B0604020202020204" pitchFamily="34" charset="0"/>
              </a:rPr>
              <a:t> On-line ‘SSERC meets’</a:t>
            </a:r>
          </a:p>
          <a:p>
            <a:pPr>
              <a:spcBef>
                <a:spcPct val="50000"/>
              </a:spcBef>
              <a:defRPr/>
            </a:pPr>
            <a:endParaRPr lang="en-GB" i="1" dirty="0">
              <a:solidFill>
                <a:srgbClr val="C00000"/>
              </a:solidFill>
              <a:latin typeface="Tahoma" pitchFamily="34" charset="0"/>
              <a:cs typeface="Tahoma" pitchFamily="34" charset="0"/>
            </a:endParaRPr>
          </a:p>
          <a:p>
            <a:pPr>
              <a:spcBef>
                <a:spcPct val="50000"/>
              </a:spcBef>
              <a:defRPr/>
            </a:pPr>
            <a:endParaRPr lang="en-GB" i="1" dirty="0">
              <a:solidFill>
                <a:srgbClr val="C00000"/>
              </a:solidFill>
              <a:latin typeface="Tahoma" pitchFamily="34" charset="0"/>
              <a:cs typeface="Tahoma" pitchFamily="34" charset="0"/>
            </a:endParaRPr>
          </a:p>
          <a:p>
            <a:pPr>
              <a:spcBef>
                <a:spcPct val="50000"/>
              </a:spcBef>
              <a:defRPr/>
            </a:pPr>
            <a:endParaRPr lang="en-GB" i="1" dirty="0">
              <a:solidFill>
                <a:srgbClr val="C00000"/>
              </a:solidFill>
              <a:latin typeface="Tahoma" pitchFamily="34" charset="0"/>
              <a:cs typeface="Tahoma" pitchFamily="34" charset="0"/>
            </a:endParaRPr>
          </a:p>
          <a:p>
            <a:pPr>
              <a:spcBef>
                <a:spcPct val="50000"/>
              </a:spcBef>
              <a:defRPr/>
            </a:pPr>
            <a:endParaRPr lang="en-GB" dirty="0">
              <a:solidFill>
                <a:schemeClr val="accent3">
                  <a:lumMod val="75000"/>
                </a:schemeClr>
              </a:solidFill>
              <a:latin typeface="Tahoma" pitchFamily="34" charset="0"/>
              <a:cs typeface="Tahoma" pitchFamily="34" charset="0"/>
            </a:endParaRPr>
          </a:p>
        </p:txBody>
      </p:sp>
      <p:pic>
        <p:nvPicPr>
          <p:cNvPr id="6" name="Picture 5">
            <a:extLst>
              <a:ext uri="{FF2B5EF4-FFF2-40B4-BE49-F238E27FC236}">
                <a16:creationId xmlns:a16="http://schemas.microsoft.com/office/drawing/2014/main" id="{3895909E-D3A2-4C31-957A-A26E006CE2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4988" y="991285"/>
            <a:ext cx="3361863" cy="4482484"/>
          </a:xfrm>
          <a:prstGeom prst="rect">
            <a:avLst/>
          </a:prstGeom>
        </p:spPr>
      </p:pic>
      <p:pic>
        <p:nvPicPr>
          <p:cNvPr id="8" name="Picture 7">
            <a:extLst>
              <a:ext uri="{FF2B5EF4-FFF2-40B4-BE49-F238E27FC236}">
                <a16:creationId xmlns:a16="http://schemas.microsoft.com/office/drawing/2014/main" id="{495CFDC6-2961-4F59-B3E3-C967016D1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044" y="3792985"/>
            <a:ext cx="3932808" cy="2949606"/>
          </a:xfrm>
          <a:prstGeom prst="rect">
            <a:avLst/>
          </a:prstGeom>
        </p:spPr>
      </p:pic>
    </p:spTree>
    <p:extLst>
      <p:ext uri="{BB962C8B-B14F-4D97-AF65-F5344CB8AC3E}">
        <p14:creationId xmlns:p14="http://schemas.microsoft.com/office/powerpoint/2010/main" val="3462923835"/>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owth comparis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032" y="330019"/>
            <a:ext cx="8191900" cy="5379540"/>
          </a:xfrm>
          <a:prstGeom prst="rect">
            <a:avLst/>
          </a:prstGeom>
        </p:spPr>
      </p:pic>
    </p:spTree>
    <p:extLst>
      <p:ext uri="{BB962C8B-B14F-4D97-AF65-F5344CB8AC3E}">
        <p14:creationId xmlns:p14="http://schemas.microsoft.com/office/powerpoint/2010/main" val="2801179558"/>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5688C4-B5DE-4BB7-A7B6-5DEA06B54EFA}"/>
              </a:ext>
            </a:extLst>
          </p:cNvPr>
          <p:cNvPicPr>
            <a:picLocks noChangeAspect="1"/>
          </p:cNvPicPr>
          <p:nvPr/>
        </p:nvPicPr>
        <p:blipFill>
          <a:blip r:embed="rId2" cstate="print"/>
          <a:stretch>
            <a:fillRect/>
          </a:stretch>
        </p:blipFill>
        <p:spPr>
          <a:xfrm>
            <a:off x="6494376" y="265796"/>
            <a:ext cx="1793947" cy="2571617"/>
          </a:xfrm>
          <a:prstGeom prst="rect">
            <a:avLst/>
          </a:prstGeom>
        </p:spPr>
      </p:pic>
      <p:pic>
        <p:nvPicPr>
          <p:cNvPr id="3" name="Picture 2">
            <a:extLst>
              <a:ext uri="{FF2B5EF4-FFF2-40B4-BE49-F238E27FC236}">
                <a16:creationId xmlns:a16="http://schemas.microsoft.com/office/drawing/2014/main" id="{8C2E0BB3-4743-400B-A48D-C64B5DC4108E}"/>
              </a:ext>
            </a:extLst>
          </p:cNvPr>
          <p:cNvPicPr>
            <a:picLocks noChangeAspect="1"/>
          </p:cNvPicPr>
          <p:nvPr/>
        </p:nvPicPr>
        <p:blipFill>
          <a:blip r:embed="rId3" cstate="print"/>
          <a:stretch>
            <a:fillRect/>
          </a:stretch>
        </p:blipFill>
        <p:spPr>
          <a:xfrm>
            <a:off x="135970" y="2686095"/>
            <a:ext cx="5107149" cy="3361668"/>
          </a:xfrm>
          <a:prstGeom prst="rect">
            <a:avLst/>
          </a:prstGeom>
        </p:spPr>
      </p:pic>
      <p:pic>
        <p:nvPicPr>
          <p:cNvPr id="4" name="Picture 3" descr="Scenedesmus-quadricauda">
            <a:extLst>
              <a:ext uri="{FF2B5EF4-FFF2-40B4-BE49-F238E27FC236}">
                <a16:creationId xmlns:a16="http://schemas.microsoft.com/office/drawing/2014/main" id="{C3961D9C-CC5B-4966-A589-CA139D1D15A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417" y="862966"/>
            <a:ext cx="2158365" cy="1616075"/>
          </a:xfrm>
          <a:prstGeom prst="rect">
            <a:avLst/>
          </a:prstGeom>
          <a:noFill/>
          <a:ln>
            <a:noFill/>
          </a:ln>
        </p:spPr>
      </p:pic>
      <p:sp>
        <p:nvSpPr>
          <p:cNvPr id="5" name="TextBox 4">
            <a:extLst>
              <a:ext uri="{FF2B5EF4-FFF2-40B4-BE49-F238E27FC236}">
                <a16:creationId xmlns:a16="http://schemas.microsoft.com/office/drawing/2014/main" id="{3BE50C53-74B3-495B-968D-9134DCCF128A}"/>
              </a:ext>
            </a:extLst>
          </p:cNvPr>
          <p:cNvSpPr txBox="1"/>
          <p:nvPr/>
        </p:nvSpPr>
        <p:spPr>
          <a:xfrm>
            <a:off x="83889" y="71137"/>
            <a:ext cx="5444455" cy="584775"/>
          </a:xfrm>
          <a:prstGeom prst="rect">
            <a:avLst/>
          </a:prstGeom>
          <a:noFill/>
        </p:spPr>
        <p:txBody>
          <a:bodyPr wrap="square" rtlCol="0">
            <a:spAutoFit/>
          </a:bodyPr>
          <a:lstStyle/>
          <a:p>
            <a:r>
              <a:rPr lang="en-GB" sz="3200" i="1" dirty="0">
                <a:solidFill>
                  <a:schemeClr val="bg1"/>
                </a:solidFill>
                <a:latin typeface="Arial" panose="020B0604020202020204" pitchFamily="34" charset="0"/>
                <a:cs typeface="Arial" panose="020B0604020202020204" pitchFamily="34" charset="0"/>
              </a:rPr>
              <a:t>Scenedesmus quadricauda</a:t>
            </a:r>
          </a:p>
        </p:txBody>
      </p:sp>
      <p:pic>
        <p:nvPicPr>
          <p:cNvPr id="6" name="Picture 5">
            <a:extLst>
              <a:ext uri="{FF2B5EF4-FFF2-40B4-BE49-F238E27FC236}">
                <a16:creationId xmlns:a16="http://schemas.microsoft.com/office/drawing/2014/main" id="{011EB648-6E53-4276-99A1-3C95921692BF}"/>
              </a:ext>
            </a:extLst>
          </p:cNvPr>
          <p:cNvPicPr>
            <a:picLocks noChangeAspect="1"/>
          </p:cNvPicPr>
          <p:nvPr/>
        </p:nvPicPr>
        <p:blipFill>
          <a:blip r:embed="rId5" cstate="print"/>
          <a:stretch>
            <a:fillRect/>
          </a:stretch>
        </p:blipFill>
        <p:spPr>
          <a:xfrm>
            <a:off x="5669865" y="3106709"/>
            <a:ext cx="2756371" cy="2100844"/>
          </a:xfrm>
          <a:prstGeom prst="rect">
            <a:avLst/>
          </a:prstGeom>
        </p:spPr>
      </p:pic>
    </p:spTree>
    <p:extLst>
      <p:ext uri="{BB962C8B-B14F-4D97-AF65-F5344CB8AC3E}">
        <p14:creationId xmlns:p14="http://schemas.microsoft.com/office/powerpoint/2010/main" val="1946042823"/>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85EE4A-909D-40B4-A961-AE60001BF118}"/>
              </a:ext>
            </a:extLst>
          </p:cNvPr>
          <p:cNvPicPr>
            <a:picLocks noChangeAspect="1"/>
          </p:cNvPicPr>
          <p:nvPr/>
        </p:nvPicPr>
        <p:blipFill>
          <a:blip r:embed="rId2" cstate="print"/>
          <a:stretch>
            <a:fillRect/>
          </a:stretch>
        </p:blipFill>
        <p:spPr>
          <a:xfrm>
            <a:off x="396554" y="307611"/>
            <a:ext cx="4058000" cy="2470456"/>
          </a:xfrm>
          <a:prstGeom prst="rect">
            <a:avLst/>
          </a:prstGeom>
        </p:spPr>
      </p:pic>
      <p:pic>
        <p:nvPicPr>
          <p:cNvPr id="3" name="Picture 2">
            <a:extLst>
              <a:ext uri="{FF2B5EF4-FFF2-40B4-BE49-F238E27FC236}">
                <a16:creationId xmlns:a16="http://schemas.microsoft.com/office/drawing/2014/main" id="{12C833CD-68AA-4AA4-A576-11AC9774D5BD}"/>
              </a:ext>
            </a:extLst>
          </p:cNvPr>
          <p:cNvPicPr>
            <a:picLocks noChangeAspect="1"/>
          </p:cNvPicPr>
          <p:nvPr/>
        </p:nvPicPr>
        <p:blipFill>
          <a:blip r:embed="rId3" cstate="print"/>
          <a:stretch>
            <a:fillRect/>
          </a:stretch>
        </p:blipFill>
        <p:spPr>
          <a:xfrm>
            <a:off x="4569970" y="307611"/>
            <a:ext cx="4448196" cy="2410422"/>
          </a:xfrm>
          <a:prstGeom prst="rect">
            <a:avLst/>
          </a:prstGeom>
        </p:spPr>
      </p:pic>
      <p:pic>
        <p:nvPicPr>
          <p:cNvPr id="4" name="Picture 3">
            <a:extLst>
              <a:ext uri="{FF2B5EF4-FFF2-40B4-BE49-F238E27FC236}">
                <a16:creationId xmlns:a16="http://schemas.microsoft.com/office/drawing/2014/main" id="{DE319561-730C-4464-AC56-7E9D4432D144}"/>
              </a:ext>
            </a:extLst>
          </p:cNvPr>
          <p:cNvPicPr>
            <a:picLocks noChangeAspect="1"/>
          </p:cNvPicPr>
          <p:nvPr/>
        </p:nvPicPr>
        <p:blipFill>
          <a:blip r:embed="rId4" cstate="print"/>
          <a:stretch>
            <a:fillRect/>
          </a:stretch>
        </p:blipFill>
        <p:spPr>
          <a:xfrm>
            <a:off x="336695" y="3422525"/>
            <a:ext cx="4117859" cy="2105820"/>
          </a:xfrm>
          <a:prstGeom prst="rect">
            <a:avLst/>
          </a:prstGeom>
        </p:spPr>
      </p:pic>
      <p:pic>
        <p:nvPicPr>
          <p:cNvPr id="5" name="Picture 4">
            <a:extLst>
              <a:ext uri="{FF2B5EF4-FFF2-40B4-BE49-F238E27FC236}">
                <a16:creationId xmlns:a16="http://schemas.microsoft.com/office/drawing/2014/main" id="{D7D17190-FEEF-4798-934B-56FE19F6DAD7}"/>
              </a:ext>
            </a:extLst>
          </p:cNvPr>
          <p:cNvPicPr>
            <a:picLocks noChangeAspect="1"/>
          </p:cNvPicPr>
          <p:nvPr/>
        </p:nvPicPr>
        <p:blipFill>
          <a:blip r:embed="rId5" cstate="print"/>
          <a:stretch>
            <a:fillRect/>
          </a:stretch>
        </p:blipFill>
        <p:spPr>
          <a:xfrm>
            <a:off x="5411715" y="2718033"/>
            <a:ext cx="2764705" cy="4257413"/>
          </a:xfrm>
          <a:prstGeom prst="rect">
            <a:avLst/>
          </a:prstGeom>
        </p:spPr>
      </p:pic>
    </p:spTree>
    <p:extLst>
      <p:ext uri="{BB962C8B-B14F-4D97-AF65-F5344CB8AC3E}">
        <p14:creationId xmlns:p14="http://schemas.microsoft.com/office/powerpoint/2010/main" val="74831049"/>
      </p:ext>
    </p:extLst>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51E9538-85AD-4156-B1B7-6E4DDECDD350}"/>
              </a:ext>
            </a:extLst>
          </p:cNvPr>
          <p:cNvGraphicFramePr>
            <a:graphicFrameLocks/>
          </p:cNvGraphicFramePr>
          <p:nvPr>
            <p:extLst/>
          </p:nvPr>
        </p:nvGraphicFramePr>
        <p:xfrm>
          <a:off x="2663300" y="2352583"/>
          <a:ext cx="6374168" cy="4350058"/>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B251D4F8-6AC1-4ADA-BB5C-257F408D9BC9}"/>
              </a:ext>
            </a:extLst>
          </p:cNvPr>
          <p:cNvPicPr>
            <a:picLocks noChangeAspect="1"/>
          </p:cNvPicPr>
          <p:nvPr/>
        </p:nvPicPr>
        <p:blipFill>
          <a:blip r:embed="rId3" cstate="print"/>
          <a:stretch>
            <a:fillRect/>
          </a:stretch>
        </p:blipFill>
        <p:spPr>
          <a:xfrm>
            <a:off x="79899" y="0"/>
            <a:ext cx="3533313" cy="2073338"/>
          </a:xfrm>
          <a:prstGeom prst="rect">
            <a:avLst/>
          </a:prstGeom>
        </p:spPr>
      </p:pic>
      <p:sp>
        <p:nvSpPr>
          <p:cNvPr id="7" name="TextBox 6">
            <a:extLst>
              <a:ext uri="{FF2B5EF4-FFF2-40B4-BE49-F238E27FC236}">
                <a16:creationId xmlns:a16="http://schemas.microsoft.com/office/drawing/2014/main" id="{F7AFCAC1-2A9D-466B-AAF2-B1E27F9B5437}"/>
              </a:ext>
            </a:extLst>
          </p:cNvPr>
          <p:cNvSpPr txBox="1"/>
          <p:nvPr/>
        </p:nvSpPr>
        <p:spPr>
          <a:xfrm>
            <a:off x="4172505" y="612559"/>
            <a:ext cx="4483223" cy="1384995"/>
          </a:xfrm>
          <a:prstGeom prst="rect">
            <a:avLst/>
          </a:prstGeom>
          <a:noFill/>
        </p:spPr>
        <p:txBody>
          <a:bodyPr wrap="square" rtlCol="0">
            <a:spAutoFit/>
          </a:bodyPr>
          <a:lstStyle/>
          <a:p>
            <a:r>
              <a:rPr lang="en-GB" sz="2800" i="1" dirty="0">
                <a:solidFill>
                  <a:schemeClr val="bg1"/>
                </a:solidFill>
                <a:latin typeface="Arial" panose="020B0604020202020204" pitchFamily="34" charset="0"/>
                <a:cs typeface="Arial" panose="020B0604020202020204" pitchFamily="34" charset="0"/>
              </a:rPr>
              <a:t>Scenedesmus grown in Baby Bio of varying concentration</a:t>
            </a:r>
          </a:p>
        </p:txBody>
      </p:sp>
    </p:spTree>
    <p:extLst>
      <p:ext uri="{BB962C8B-B14F-4D97-AF65-F5344CB8AC3E}">
        <p14:creationId xmlns:p14="http://schemas.microsoft.com/office/powerpoint/2010/main" val="1574367757"/>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51199-B8AE-4887-BB54-AD78955BC75E}"/>
              </a:ext>
            </a:extLst>
          </p:cNvPr>
          <p:cNvPicPr>
            <a:picLocks noChangeAspect="1"/>
          </p:cNvPicPr>
          <p:nvPr/>
        </p:nvPicPr>
        <p:blipFill>
          <a:blip r:embed="rId2" cstate="print"/>
          <a:stretch>
            <a:fillRect/>
          </a:stretch>
        </p:blipFill>
        <p:spPr>
          <a:xfrm>
            <a:off x="82994" y="71021"/>
            <a:ext cx="3423686" cy="1893716"/>
          </a:xfrm>
          <a:prstGeom prst="rect">
            <a:avLst/>
          </a:prstGeom>
        </p:spPr>
      </p:pic>
      <p:sp>
        <p:nvSpPr>
          <p:cNvPr id="3" name="TextBox 2">
            <a:extLst>
              <a:ext uri="{FF2B5EF4-FFF2-40B4-BE49-F238E27FC236}">
                <a16:creationId xmlns:a16="http://schemas.microsoft.com/office/drawing/2014/main" id="{1D36DBD6-426E-453C-8850-080D4BF685AA}"/>
              </a:ext>
            </a:extLst>
          </p:cNvPr>
          <p:cNvSpPr txBox="1"/>
          <p:nvPr/>
        </p:nvSpPr>
        <p:spPr>
          <a:xfrm>
            <a:off x="3622088" y="825606"/>
            <a:ext cx="5246704" cy="830997"/>
          </a:xfrm>
          <a:prstGeom prst="rect">
            <a:avLst/>
          </a:prstGeom>
          <a:noFill/>
        </p:spPr>
        <p:txBody>
          <a:bodyPr wrap="square" rtlCol="0">
            <a:spAutoFit/>
          </a:bodyPr>
          <a:lstStyle/>
          <a:p>
            <a:r>
              <a:rPr lang="en-GB" sz="2400" i="1" dirty="0">
                <a:solidFill>
                  <a:schemeClr val="bg1"/>
                </a:solidFill>
                <a:latin typeface="Arial" panose="020B0604020202020204" pitchFamily="34" charset="0"/>
                <a:cs typeface="Arial" panose="020B0604020202020204" pitchFamily="34" charset="0"/>
              </a:rPr>
              <a:t>Chlorella</a:t>
            </a:r>
            <a:r>
              <a:rPr lang="en-GB" sz="2400" dirty="0">
                <a:solidFill>
                  <a:schemeClr val="bg1"/>
                </a:solidFill>
                <a:latin typeface="Arial" panose="020B0604020202020204" pitchFamily="34" charset="0"/>
                <a:cs typeface="Arial" panose="020B0604020202020204" pitchFamily="34" charset="0"/>
              </a:rPr>
              <a:t> – range of concentrations Day 11</a:t>
            </a:r>
          </a:p>
        </p:txBody>
      </p:sp>
      <p:graphicFrame>
        <p:nvGraphicFramePr>
          <p:cNvPr id="7" name="Chart 6">
            <a:extLst>
              <a:ext uri="{FF2B5EF4-FFF2-40B4-BE49-F238E27FC236}">
                <a16:creationId xmlns:a16="http://schemas.microsoft.com/office/drawing/2014/main" id="{A798FAE0-E94F-4A81-BE2D-D9868B524225}"/>
              </a:ext>
            </a:extLst>
          </p:cNvPr>
          <p:cNvGraphicFramePr>
            <a:graphicFrameLocks/>
          </p:cNvGraphicFramePr>
          <p:nvPr>
            <p:extLst>
              <p:ext uri="{D42A27DB-BD31-4B8C-83A1-F6EECF244321}">
                <p14:modId xmlns:p14="http://schemas.microsoft.com/office/powerpoint/2010/main" val="3864453529"/>
              </p:ext>
            </p:extLst>
          </p:nvPr>
        </p:nvGraphicFramePr>
        <p:xfrm>
          <a:off x="82994" y="2272870"/>
          <a:ext cx="4311453" cy="31691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A798FAE0-E94F-4A81-BE2D-D9868B524225}"/>
              </a:ext>
            </a:extLst>
          </p:cNvPr>
          <p:cNvGraphicFramePr>
            <a:graphicFrameLocks/>
          </p:cNvGraphicFramePr>
          <p:nvPr>
            <p:extLst>
              <p:ext uri="{D42A27DB-BD31-4B8C-83A1-F6EECF244321}">
                <p14:modId xmlns:p14="http://schemas.microsoft.com/office/powerpoint/2010/main" val="3040933368"/>
              </p:ext>
            </p:extLst>
          </p:nvPr>
        </p:nvGraphicFramePr>
        <p:xfrm>
          <a:off x="4547450" y="2272869"/>
          <a:ext cx="4321341" cy="31691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45718190"/>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Rectangle 3">
            <a:extLst>
              <a:ext uri="{FF2B5EF4-FFF2-40B4-BE49-F238E27FC236}">
                <a16:creationId xmlns:a16="http://schemas.microsoft.com/office/drawing/2014/main" id="{DDAC7072-FACC-4B48-8A59-445E038B82D7}"/>
              </a:ext>
            </a:extLst>
          </p:cNvPr>
          <p:cNvSpPr>
            <a:spLocks noGrp="1" noChangeArrowheads="1"/>
          </p:cNvSpPr>
          <p:nvPr>
            <p:ph type="body" sz="half" idx="1"/>
          </p:nvPr>
        </p:nvSpPr>
        <p:spPr bwMode="auto">
          <a:xfrm>
            <a:off x="228600" y="1143000"/>
            <a:ext cx="8458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GB" sz="3200" i="1" dirty="0">
                <a:solidFill>
                  <a:srgbClr val="FFFF00"/>
                </a:solidFill>
                <a:latin typeface="Arial" panose="020B0604020202020204" pitchFamily="34" charset="0"/>
                <a:cs typeface="Arial" panose="020B0604020202020204" pitchFamily="34" charset="0"/>
              </a:rPr>
              <a:t>www.sserc.scot</a:t>
            </a:r>
          </a:p>
          <a:p>
            <a:pPr algn="ctr"/>
            <a:endParaRPr lang="en-GB" i="1" dirty="0">
              <a:solidFill>
                <a:srgbClr val="FFFF00"/>
              </a:solidFill>
              <a:latin typeface="Arial" panose="020B0604020202020204" pitchFamily="34" charset="0"/>
              <a:cs typeface="Arial" panose="020B0604020202020204" pitchFamily="34" charset="0"/>
            </a:endParaRPr>
          </a:p>
          <a:p>
            <a:pPr algn="ctr"/>
            <a:r>
              <a:rPr lang="en-GB" i="1" dirty="0" err="1">
                <a:solidFill>
                  <a:srgbClr val="FFFF00"/>
                </a:solidFill>
                <a:latin typeface="Arial" panose="020B0604020202020204" pitchFamily="34" charset="0"/>
                <a:cs typeface="Arial" panose="020B0604020202020204" pitchFamily="34" charset="0"/>
              </a:rPr>
              <a:t>paul.beaumont@sserc.scot</a:t>
            </a:r>
            <a:endParaRPr lang="en-GB" i="1" dirty="0">
              <a:solidFill>
                <a:srgbClr val="FFFF00"/>
              </a:solidFill>
              <a:latin typeface="Arial" panose="020B0604020202020204" pitchFamily="34" charset="0"/>
              <a:cs typeface="Arial" panose="020B0604020202020204" pitchFamily="34" charset="0"/>
            </a:endParaRPr>
          </a:p>
          <a:p>
            <a:pPr algn="ctr"/>
            <a:endParaRPr lang="en-GB" sz="3200" i="1" dirty="0">
              <a:solidFill>
                <a:srgbClr val="FFFF00"/>
              </a:solidFill>
              <a:latin typeface="Arial" panose="020B0604020202020204" pitchFamily="34" charset="0"/>
              <a:cs typeface="Arial" panose="020B0604020202020204" pitchFamily="34" charset="0"/>
            </a:endParaRPr>
          </a:p>
          <a:p>
            <a:pPr algn="ctr"/>
            <a:r>
              <a:rPr lang="en-GB" i="1" dirty="0" err="1">
                <a:solidFill>
                  <a:srgbClr val="FFFF00"/>
                </a:solidFill>
                <a:latin typeface="Arial" panose="020B0604020202020204" pitchFamily="34" charset="0"/>
                <a:cs typeface="Arial" panose="020B0604020202020204" pitchFamily="34" charset="0"/>
              </a:rPr>
              <a:t>sts@sserc.scot</a:t>
            </a:r>
            <a:endParaRPr lang="en-GB" sz="3200" i="1" dirty="0">
              <a:solidFill>
                <a:srgbClr val="FFFF00"/>
              </a:solidFill>
              <a:latin typeface="Arial" panose="020B0604020202020204" pitchFamily="34" charset="0"/>
              <a:cs typeface="Arial" panose="020B0604020202020204" pitchFamily="34" charset="0"/>
            </a:endParaRPr>
          </a:p>
          <a:p>
            <a:pPr marL="0" indent="0">
              <a:buNone/>
            </a:pPr>
            <a:endParaRPr lang="en-GB"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91862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Rectangle 3">
            <a:extLst>
              <a:ext uri="{FF2B5EF4-FFF2-40B4-BE49-F238E27FC236}">
                <a16:creationId xmlns:a16="http://schemas.microsoft.com/office/drawing/2014/main" id="{DDAC7072-FACC-4B48-8A59-445E038B82D7}"/>
              </a:ext>
            </a:extLst>
          </p:cNvPr>
          <p:cNvSpPr>
            <a:spLocks noGrp="1" noChangeArrowheads="1"/>
          </p:cNvSpPr>
          <p:nvPr>
            <p:ph type="body" sz="half" idx="1"/>
          </p:nvPr>
        </p:nvSpPr>
        <p:spPr bwMode="auto">
          <a:xfrm>
            <a:off x="228600" y="1143000"/>
            <a:ext cx="8458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sz="3200" i="1" dirty="0">
                <a:solidFill>
                  <a:schemeClr val="bg1"/>
                </a:solidFill>
                <a:latin typeface="Arial" panose="020B0604020202020204" pitchFamily="34" charset="0"/>
                <a:cs typeface="Arial" panose="020B0604020202020204" pitchFamily="34" charset="0"/>
              </a:rPr>
              <a:t>2017/2018 - practical / experimental / fieldwork - mandatory feature</a:t>
            </a:r>
          </a:p>
          <a:p>
            <a:pPr marL="0" indent="0">
              <a:buNone/>
            </a:pPr>
            <a:endParaRPr lang="en-GB" sz="3200" i="1" dirty="0">
              <a:solidFill>
                <a:schemeClr val="bg1"/>
              </a:solidFill>
              <a:latin typeface="Arial" panose="020B0604020202020204" pitchFamily="34" charset="0"/>
              <a:cs typeface="Arial" panose="020B0604020202020204" pitchFamily="34" charset="0"/>
            </a:endParaRPr>
          </a:p>
          <a:p>
            <a:r>
              <a:rPr lang="en-GB" sz="3200" i="1" dirty="0">
                <a:solidFill>
                  <a:schemeClr val="bg1"/>
                </a:solidFill>
                <a:latin typeface="Arial" panose="020B0604020202020204" pitchFamily="34" charset="0"/>
                <a:cs typeface="Arial" panose="020B0604020202020204" pitchFamily="34" charset="0"/>
              </a:rPr>
              <a:t>SSERC commissioned - 2 Resource Packs</a:t>
            </a:r>
          </a:p>
          <a:p>
            <a:pPr marL="0" indent="0">
              <a:buNone/>
            </a:pPr>
            <a:endParaRPr lang="en-GB" sz="3200" i="1" dirty="0">
              <a:solidFill>
                <a:schemeClr val="bg1"/>
              </a:solidFill>
              <a:latin typeface="Arial" panose="020B0604020202020204" pitchFamily="34" charset="0"/>
              <a:cs typeface="Arial" panose="020B0604020202020204" pitchFamily="34" charset="0"/>
            </a:endParaRPr>
          </a:p>
          <a:p>
            <a:r>
              <a:rPr lang="en-GB" sz="3200" i="1" dirty="0">
                <a:solidFill>
                  <a:schemeClr val="bg1"/>
                </a:solidFill>
                <a:latin typeface="Arial" panose="020B0604020202020204" pitchFamily="34" charset="0"/>
                <a:cs typeface="Arial" panose="020B0604020202020204" pitchFamily="34" charset="0"/>
              </a:rPr>
              <a:t>These exemplars </a:t>
            </a:r>
            <a:r>
              <a:rPr lang="en-GB" sz="3200" b="1" i="1" u="sng" dirty="0">
                <a:solidFill>
                  <a:schemeClr val="bg1"/>
                </a:solidFill>
                <a:latin typeface="Arial" panose="020B0604020202020204" pitchFamily="34" charset="0"/>
                <a:cs typeface="Arial" panose="020B0604020202020204" pitchFamily="34" charset="0"/>
              </a:rPr>
              <a:t>not </a:t>
            </a:r>
            <a:r>
              <a:rPr lang="en-GB" sz="3200" i="1" dirty="0">
                <a:solidFill>
                  <a:schemeClr val="bg1"/>
                </a:solidFill>
                <a:latin typeface="Arial" panose="020B0604020202020204" pitchFamily="34" charset="0"/>
                <a:cs typeface="Arial" panose="020B0604020202020204" pitchFamily="34" charset="0"/>
              </a:rPr>
              <a:t>mandatory</a:t>
            </a:r>
          </a:p>
          <a:p>
            <a:pPr marL="0" indent="0">
              <a:buNone/>
            </a:pPr>
            <a:endParaRPr lang="en-GB"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96104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9">
            <a:extLst>
              <a:ext uri="{FF2B5EF4-FFF2-40B4-BE49-F238E27FC236}">
                <a16:creationId xmlns:a16="http://schemas.microsoft.com/office/drawing/2014/main" id="{1517E3FA-6F56-46AF-A9B2-1C7EC285F77D}"/>
              </a:ext>
            </a:extLst>
          </p:cNvPr>
          <p:cNvSpPr txBox="1">
            <a:spLocks noChangeArrowheads="1"/>
          </p:cNvSpPr>
          <p:nvPr/>
        </p:nvSpPr>
        <p:spPr bwMode="auto">
          <a:xfrm>
            <a:off x="201129" y="1603790"/>
            <a:ext cx="8532813" cy="698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8609013"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8609013"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8609013"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8609013"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8609013" algn="l"/>
              </a:tabLst>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tabLst>
                <a:tab pos="8609013" algn="l"/>
              </a:tabLs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tabLst>
                <a:tab pos="8609013" algn="l"/>
              </a:tabLs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tabLst>
                <a:tab pos="8609013" algn="l"/>
              </a:tabLs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tabLst>
                <a:tab pos="8609013" algn="l"/>
              </a:tabLst>
              <a:defRPr>
                <a:solidFill>
                  <a:schemeClr val="tx1"/>
                </a:solidFill>
                <a:latin typeface="Arial" panose="020B0604020202020204" pitchFamily="34" charset="0"/>
                <a:cs typeface="Arial" panose="020B0604020202020204" pitchFamily="34" charset="0"/>
              </a:defRPr>
            </a:lvl9pPr>
          </a:lstStyle>
          <a:p>
            <a:pPr marL="1108075" indent="-571500" eaLnBrk="1" hangingPunct="1">
              <a:buFont typeface="Arial" panose="020B0604020202020204" pitchFamily="34" charset="0"/>
              <a:buChar char="•"/>
            </a:pPr>
            <a:r>
              <a:rPr lang="en-US" altLang="en-US" sz="3600" i="1" dirty="0">
                <a:solidFill>
                  <a:schemeClr val="bg1"/>
                </a:solidFill>
              </a:rPr>
              <a:t>Investigating limiting factors in photosynthesis</a:t>
            </a:r>
          </a:p>
          <a:p>
            <a:pPr marL="536575" eaLnBrk="1" hangingPunct="1"/>
            <a:endParaRPr lang="en-US" altLang="en-US" sz="3600" i="1" dirty="0">
              <a:solidFill>
                <a:schemeClr val="bg1"/>
              </a:solidFill>
            </a:endParaRPr>
          </a:p>
          <a:p>
            <a:pPr marL="893763" indent="-357188" eaLnBrk="1" hangingPunct="1"/>
            <a:endParaRPr lang="en-US" altLang="en-US" sz="3600" i="1" dirty="0">
              <a:solidFill>
                <a:schemeClr val="bg1"/>
              </a:solidFill>
            </a:endParaRPr>
          </a:p>
          <a:p>
            <a:pPr marL="1108075" indent="-571500" eaLnBrk="1" hangingPunct="1">
              <a:buFont typeface="Arial" panose="020B0604020202020204" pitchFamily="34" charset="0"/>
              <a:buChar char="•"/>
            </a:pPr>
            <a:r>
              <a:rPr lang="en-GB" sz="3600" i="1" dirty="0">
                <a:solidFill>
                  <a:schemeClr val="bg1"/>
                </a:solidFill>
              </a:rPr>
              <a:t>Investigating the effect of plant fertilisers on algal growth</a:t>
            </a:r>
            <a:r>
              <a:rPr lang="en-US" altLang="en-US" sz="3600" i="1" dirty="0">
                <a:solidFill>
                  <a:schemeClr val="bg1"/>
                </a:solidFill>
              </a:rPr>
              <a:t> </a:t>
            </a:r>
          </a:p>
          <a:p>
            <a:pPr algn="ctr"/>
            <a:endParaRPr lang="en-US" altLang="en-US" sz="3600" i="1" dirty="0">
              <a:solidFill>
                <a:schemeClr val="bg1"/>
              </a:solidFill>
            </a:endParaRPr>
          </a:p>
          <a:p>
            <a:pPr algn="ctr"/>
            <a:endParaRPr lang="en-US" altLang="en-US" sz="3600" i="1" dirty="0">
              <a:solidFill>
                <a:schemeClr val="bg1"/>
              </a:solidFill>
            </a:endParaRPr>
          </a:p>
          <a:p>
            <a:pPr algn="ctr"/>
            <a:endParaRPr lang="en-US" altLang="en-US" sz="3600" i="1" dirty="0">
              <a:solidFill>
                <a:schemeClr val="bg1"/>
              </a:solidFill>
            </a:endParaRPr>
          </a:p>
          <a:p>
            <a:pPr algn="ctr"/>
            <a:endParaRPr lang="en-US" altLang="en-US" sz="3200" i="1" dirty="0">
              <a:solidFill>
                <a:schemeClr val="bg1"/>
              </a:solidFill>
            </a:endParaRPr>
          </a:p>
          <a:p>
            <a:pPr algn="ctr"/>
            <a:endParaRPr lang="en-GB" altLang="en-US" sz="3200" i="1" dirty="0">
              <a:solidFill>
                <a:schemeClr val="bg1"/>
              </a:solidFill>
            </a:endParaRPr>
          </a:p>
          <a:p>
            <a:pPr algn="ctr">
              <a:spcAft>
                <a:spcPts val="3000"/>
              </a:spcAft>
            </a:pPr>
            <a:endParaRPr lang="en-US" altLang="en-US" sz="6000" i="1" dirty="0">
              <a:solidFill>
                <a:schemeClr val="bg1"/>
              </a:solidFill>
            </a:endParaRPr>
          </a:p>
        </p:txBody>
      </p:sp>
    </p:spTree>
    <p:extLst>
      <p:ext uri="{BB962C8B-B14F-4D97-AF65-F5344CB8AC3E}">
        <p14:creationId xmlns:p14="http://schemas.microsoft.com/office/powerpoint/2010/main" val="20717951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Rectangle 3">
            <a:extLst>
              <a:ext uri="{FF2B5EF4-FFF2-40B4-BE49-F238E27FC236}">
                <a16:creationId xmlns:a16="http://schemas.microsoft.com/office/drawing/2014/main" id="{DDAC7072-FACC-4B48-8A59-445E038B82D7}"/>
              </a:ext>
            </a:extLst>
          </p:cNvPr>
          <p:cNvSpPr>
            <a:spLocks noGrp="1" noChangeArrowheads="1"/>
          </p:cNvSpPr>
          <p:nvPr>
            <p:ph type="body" sz="half" idx="1"/>
          </p:nvPr>
        </p:nvSpPr>
        <p:spPr bwMode="auto">
          <a:xfrm>
            <a:off x="203433" y="840996"/>
            <a:ext cx="8458200" cy="31186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8163" indent="-446088"/>
            <a:r>
              <a:rPr lang="en-GB" sz="3200" i="1" dirty="0">
                <a:solidFill>
                  <a:schemeClr val="bg1"/>
                </a:solidFill>
                <a:latin typeface="Arial" panose="020B0604020202020204" pitchFamily="34" charset="0"/>
                <a:cs typeface="Arial" panose="020B0604020202020204" pitchFamily="34" charset="0"/>
              </a:rPr>
              <a:t>Each consists of 3 elements:</a:t>
            </a:r>
          </a:p>
          <a:p>
            <a:endParaRPr lang="en-GB" sz="3200" i="1" dirty="0">
              <a:solidFill>
                <a:schemeClr val="bg1"/>
              </a:solidFill>
              <a:latin typeface="Arial" panose="020B0604020202020204" pitchFamily="34" charset="0"/>
              <a:cs typeface="Arial" panose="020B0604020202020204" pitchFamily="34" charset="0"/>
            </a:endParaRPr>
          </a:p>
          <a:p>
            <a:pPr marL="1258888" indent="-452438">
              <a:buFont typeface="Courier New" panose="02070309020205020404" pitchFamily="49" charset="0"/>
              <a:buChar char="o"/>
            </a:pPr>
            <a:r>
              <a:rPr lang="en-GB" sz="3200" i="1" dirty="0">
                <a:solidFill>
                  <a:schemeClr val="bg1"/>
                </a:solidFill>
                <a:latin typeface="Arial" panose="020B0604020202020204" pitchFamily="34" charset="0"/>
                <a:cs typeface="Arial" panose="020B0604020202020204" pitchFamily="34" charset="0"/>
              </a:rPr>
              <a:t>Teacher / Technician Guide</a:t>
            </a:r>
          </a:p>
          <a:p>
            <a:pPr marL="1258888" indent="-452438">
              <a:buFont typeface="Courier New" panose="02070309020205020404" pitchFamily="49" charset="0"/>
              <a:buChar char="o"/>
            </a:pPr>
            <a:r>
              <a:rPr lang="en-GB" sz="3200" i="1" dirty="0">
                <a:solidFill>
                  <a:schemeClr val="bg1"/>
                </a:solidFill>
                <a:latin typeface="Arial" panose="020B0604020202020204" pitchFamily="34" charset="0"/>
                <a:cs typeface="Arial" panose="020B0604020202020204" pitchFamily="34" charset="0"/>
              </a:rPr>
              <a:t>Student Guide</a:t>
            </a:r>
          </a:p>
          <a:p>
            <a:pPr marL="1258888" indent="-452438">
              <a:buFont typeface="Courier New" panose="02070309020205020404" pitchFamily="49" charset="0"/>
              <a:buChar char="o"/>
            </a:pPr>
            <a:r>
              <a:rPr lang="en-GB" sz="3200" i="1" dirty="0">
                <a:solidFill>
                  <a:schemeClr val="bg1"/>
                </a:solidFill>
                <a:latin typeface="Arial" panose="020B0604020202020204" pitchFamily="34" charset="0"/>
                <a:cs typeface="Arial" panose="020B0604020202020204" pitchFamily="34" charset="0"/>
              </a:rPr>
              <a:t>Generic risk assessment</a:t>
            </a:r>
          </a:p>
          <a:p>
            <a:pPr marL="1258888" indent="-452438">
              <a:buFont typeface="Courier New" panose="02070309020205020404" pitchFamily="49" charset="0"/>
              <a:buChar char="o"/>
            </a:pPr>
            <a:endParaRPr lang="en-GB" sz="3200" i="1" dirty="0">
              <a:solidFill>
                <a:schemeClr val="bg1"/>
              </a:solidFill>
              <a:latin typeface="Arial" panose="020B0604020202020204" pitchFamily="34" charset="0"/>
              <a:cs typeface="Arial" panose="020B0604020202020204" pitchFamily="34" charset="0"/>
            </a:endParaRPr>
          </a:p>
          <a:p>
            <a:pPr marL="806450" indent="0">
              <a:buNone/>
            </a:pPr>
            <a:endParaRPr lang="en-GB" sz="3200" i="1" dirty="0">
              <a:solidFill>
                <a:schemeClr val="tx2">
                  <a:lumMod val="50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A21FE9E-CFE2-44D3-9750-374915D18F24}"/>
              </a:ext>
            </a:extLst>
          </p:cNvPr>
          <p:cNvSpPr txBox="1"/>
          <p:nvPr/>
        </p:nvSpPr>
        <p:spPr>
          <a:xfrm>
            <a:off x="-201337" y="4179160"/>
            <a:ext cx="8460297" cy="1569660"/>
          </a:xfrm>
          <a:prstGeom prst="rect">
            <a:avLst/>
          </a:prstGeom>
          <a:noFill/>
        </p:spPr>
        <p:txBody>
          <a:bodyPr wrap="square" rtlCol="0">
            <a:spAutoFit/>
          </a:bodyPr>
          <a:lstStyle/>
          <a:p>
            <a:pPr marL="914400" lvl="1" indent="-457200">
              <a:buFont typeface="Arial" panose="020B0604020202020204" pitchFamily="34" charset="0"/>
              <a:buChar char="•"/>
            </a:pPr>
            <a:r>
              <a:rPr lang="en-GB" sz="3200" i="1" dirty="0">
                <a:solidFill>
                  <a:schemeClr val="bg1"/>
                </a:solidFill>
                <a:latin typeface="Arial" panose="020B0604020202020204" pitchFamily="34" charset="0"/>
                <a:cs typeface="Arial" panose="020B0604020202020204" pitchFamily="34" charset="0"/>
              </a:rPr>
              <a:t>Teacher / Technician Guide  - links to information / data sets - may be provided to students</a:t>
            </a:r>
          </a:p>
        </p:txBody>
      </p:sp>
    </p:spTree>
    <p:extLst>
      <p:ext uri="{BB962C8B-B14F-4D97-AF65-F5344CB8AC3E}">
        <p14:creationId xmlns:p14="http://schemas.microsoft.com/office/powerpoint/2010/main" val="151074948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65AB64-7B04-403E-A93D-595ECBB58994}"/>
              </a:ext>
            </a:extLst>
          </p:cNvPr>
          <p:cNvPicPr>
            <a:picLocks noChangeAspect="1"/>
          </p:cNvPicPr>
          <p:nvPr/>
        </p:nvPicPr>
        <p:blipFill>
          <a:blip r:embed="rId2" cstate="print"/>
          <a:stretch>
            <a:fillRect/>
          </a:stretch>
        </p:blipFill>
        <p:spPr>
          <a:xfrm>
            <a:off x="726475" y="716691"/>
            <a:ext cx="7623291" cy="5020963"/>
          </a:xfrm>
          <a:prstGeom prst="rect">
            <a:avLst/>
          </a:prstGeom>
        </p:spPr>
      </p:pic>
    </p:spTree>
    <p:extLst>
      <p:ext uri="{BB962C8B-B14F-4D97-AF65-F5344CB8AC3E}">
        <p14:creationId xmlns:p14="http://schemas.microsoft.com/office/powerpoint/2010/main" val="1486353568"/>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3">
            <a:extLst>
              <a:ext uri="{FF2B5EF4-FFF2-40B4-BE49-F238E27FC236}">
                <a16:creationId xmlns:a16="http://schemas.microsoft.com/office/drawing/2014/main" id="{3CC3AD5D-5FF4-4756-B4C7-4BD7897E5FFE}"/>
              </a:ext>
            </a:extLst>
          </p:cNvPr>
          <p:cNvSpPr>
            <a:spLocks noGrp="1" noChangeArrowheads="1"/>
          </p:cNvSpPr>
          <p:nvPr>
            <p:ph type="body" sz="half" idx="1"/>
          </p:nvPr>
        </p:nvSpPr>
        <p:spPr bwMode="auto">
          <a:xfrm>
            <a:off x="0" y="1504950"/>
            <a:ext cx="574357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14300" lvl="1" indent="0" algn="ctr">
              <a:buClr>
                <a:schemeClr val="hlink"/>
              </a:buClr>
              <a:buSzPct val="40000"/>
              <a:buFontTx/>
              <a:buNone/>
            </a:pPr>
            <a:r>
              <a:rPr lang="en-GB" altLang="en-US" sz="3200" i="1">
                <a:solidFill>
                  <a:schemeClr val="bg1"/>
                </a:solidFill>
                <a:latin typeface="Arial" panose="020B0604020202020204" pitchFamily="34" charset="0"/>
                <a:ea typeface="ＭＳ Ｐゴシック" panose="020B0600070205080204" pitchFamily="34" charset="-128"/>
                <a:cs typeface="Times New Roman" panose="02020603050405020304" pitchFamily="18" charset="0"/>
              </a:rPr>
              <a:t>Photosynthesis </a:t>
            </a:r>
          </a:p>
          <a:p>
            <a:pPr marL="114300" lvl="1" indent="0" algn="ctr">
              <a:buClr>
                <a:schemeClr val="hlink"/>
              </a:buClr>
              <a:buSzPct val="40000"/>
              <a:buFontTx/>
              <a:buNone/>
            </a:pPr>
            <a:r>
              <a:rPr lang="en-GB" altLang="en-US" sz="3200" i="1">
                <a:solidFill>
                  <a:schemeClr val="bg1"/>
                </a:solidFill>
                <a:latin typeface="Arial" panose="020B0604020202020204" pitchFamily="34" charset="0"/>
                <a:ea typeface="ＭＳ Ｐゴシック" panose="020B0600070205080204" pitchFamily="34" charset="-128"/>
                <a:cs typeface="Times New Roman" panose="02020603050405020304" pitchFamily="18" charset="0"/>
              </a:rPr>
              <a:t>-</a:t>
            </a:r>
          </a:p>
          <a:p>
            <a:pPr marL="114300" lvl="1" indent="0" algn="ctr">
              <a:buClr>
                <a:schemeClr val="hlink"/>
              </a:buClr>
              <a:buSzPct val="40000"/>
              <a:buFontTx/>
              <a:buNone/>
            </a:pPr>
            <a:r>
              <a:rPr lang="en-GB" altLang="en-US" sz="3200" i="1">
                <a:solidFill>
                  <a:schemeClr val="bg1"/>
                </a:solidFill>
                <a:latin typeface="Arial" panose="020B0604020202020204" pitchFamily="34" charset="0"/>
                <a:ea typeface="ＭＳ Ｐゴシック" panose="020B0600070205080204" pitchFamily="34" charset="-128"/>
                <a:cs typeface="Times New Roman" panose="02020603050405020304" pitchFamily="18" charset="0"/>
              </a:rPr>
              <a:t>Debbie Eldridge</a:t>
            </a:r>
          </a:p>
          <a:p>
            <a:pPr marL="114300" lvl="1" indent="0" algn="ctr">
              <a:buClr>
                <a:schemeClr val="hlink"/>
              </a:buClr>
              <a:buSzPct val="40000"/>
              <a:buFontTx/>
              <a:buNone/>
            </a:pPr>
            <a:r>
              <a:rPr lang="en-GB" altLang="en-US" sz="3200" i="1">
                <a:solidFill>
                  <a:schemeClr val="bg1"/>
                </a:solidFill>
                <a:latin typeface="Arial" panose="020B0604020202020204" pitchFamily="34" charset="0"/>
                <a:ea typeface="ＭＳ Ｐゴシック" panose="020B0600070205080204" pitchFamily="34" charset="-128"/>
                <a:cs typeface="Times New Roman" panose="02020603050405020304" pitchFamily="18" charset="0"/>
              </a:rPr>
              <a:t> </a:t>
            </a:r>
          </a:p>
          <a:p>
            <a:pPr marL="114300" lvl="1" indent="0" algn="ctr">
              <a:buClr>
                <a:schemeClr val="hlink"/>
              </a:buClr>
              <a:buSzPct val="40000"/>
              <a:buFontTx/>
              <a:buNone/>
            </a:pPr>
            <a:r>
              <a:rPr lang="en-GB" altLang="en-US" sz="3200" i="1">
                <a:solidFill>
                  <a:schemeClr val="bg1"/>
                </a:solidFill>
                <a:latin typeface="Arial" panose="020B0604020202020204" pitchFamily="34" charset="0"/>
                <a:ea typeface="ＭＳ Ｐゴシック" panose="020B0600070205080204" pitchFamily="34" charset="-128"/>
                <a:cs typeface="Times New Roman" panose="02020603050405020304" pitchFamily="18" charset="0"/>
              </a:rPr>
              <a:t>School Sci. Rev. (2004), </a:t>
            </a:r>
            <a:r>
              <a:rPr lang="en-GB" altLang="en-US" sz="3200" b="1" i="1">
                <a:solidFill>
                  <a:schemeClr val="bg1"/>
                </a:solidFill>
                <a:latin typeface="Arial" panose="020B0604020202020204" pitchFamily="34" charset="0"/>
                <a:ea typeface="ＭＳ Ｐゴシック" panose="020B0600070205080204" pitchFamily="34" charset="-128"/>
                <a:cs typeface="Times New Roman" panose="02020603050405020304" pitchFamily="18" charset="0"/>
              </a:rPr>
              <a:t>85</a:t>
            </a:r>
            <a:r>
              <a:rPr lang="en-GB" altLang="en-US" sz="3200" i="1">
                <a:solidFill>
                  <a:schemeClr val="bg1"/>
                </a:solidFill>
                <a:latin typeface="Arial" panose="020B0604020202020204" pitchFamily="34" charset="0"/>
                <a:ea typeface="ＭＳ Ｐゴシック" panose="020B0600070205080204" pitchFamily="34" charset="-128"/>
                <a:cs typeface="Times New Roman" panose="02020603050405020304" pitchFamily="18" charset="0"/>
              </a:rPr>
              <a:t>, 37-45.</a:t>
            </a:r>
          </a:p>
        </p:txBody>
      </p:sp>
      <p:pic>
        <p:nvPicPr>
          <p:cNvPr id="57347" name="Picture 5">
            <a:extLst>
              <a:ext uri="{FF2B5EF4-FFF2-40B4-BE49-F238E27FC236}">
                <a16:creationId xmlns:a16="http://schemas.microsoft.com/office/drawing/2014/main" id="{829F83D1-A062-4F6D-9645-E013C0E7544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r="69875" b="39757"/>
          <a:stretch>
            <a:fillRect/>
          </a:stretch>
        </p:blipFill>
        <p:spPr bwMode="auto">
          <a:xfrm>
            <a:off x="6086475" y="1933575"/>
            <a:ext cx="2600325" cy="3384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454863"/>
      </p:ext>
    </p:extLst>
  </p:cSld>
  <p:clrMapOvr>
    <a:masterClrMapping/>
  </p:clrMapOvr>
  <p:transition/>
</p:sld>
</file>

<file path=ppt/theme/theme1.xml><?xml version="1.0" encoding="utf-8"?>
<a:theme xmlns:a="http://schemas.openxmlformats.org/drawingml/2006/main" name="Background_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Vignette_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Background_L</Template>
  <TotalTime>1877</TotalTime>
  <Words>778</Words>
  <Application>Microsoft Office PowerPoint</Application>
  <PresentationFormat>On-screen Show (4:3)</PresentationFormat>
  <Paragraphs>208</Paragraphs>
  <Slides>45</Slides>
  <Notes>14</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2</vt:i4>
      </vt:variant>
      <vt:variant>
        <vt:lpstr>Slide Titles</vt:lpstr>
      </vt:variant>
      <vt:variant>
        <vt:i4>45</vt:i4>
      </vt:variant>
    </vt:vector>
  </HeadingPairs>
  <TitlesOfParts>
    <vt:vector size="59" baseType="lpstr">
      <vt:lpstr>ＭＳ Ｐゴシック</vt:lpstr>
      <vt:lpstr>ＭＳ Ｐゴシック</vt:lpstr>
      <vt:lpstr>Arial</vt:lpstr>
      <vt:lpstr>Calibri</vt:lpstr>
      <vt:lpstr>Courier New</vt:lpstr>
      <vt:lpstr>Tahoma</vt:lpstr>
      <vt:lpstr>Times</vt:lpstr>
      <vt:lpstr>Times New Roman</vt:lpstr>
      <vt:lpstr>Verdana</vt:lpstr>
      <vt:lpstr>Wingdings</vt:lpstr>
      <vt:lpstr>Background_L</vt:lpstr>
      <vt:lpstr>Vignette_L</vt:lpstr>
      <vt:lpstr>CS ChemDraw Drawing</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Algae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Variables?</vt:lpstr>
      <vt:lpstr>PowerPoint Presentation</vt:lpstr>
      <vt:lpstr>Variables?</vt:lpstr>
      <vt:lpstr>Light Intensity I</vt:lpstr>
      <vt:lpstr>PowerPoint Presentation</vt:lpstr>
      <vt:lpstr>PowerPoint Presentation</vt:lpstr>
      <vt:lpstr>PowerPoint Presentation</vt:lpstr>
      <vt:lpstr>Light Intensity II</vt:lpstr>
      <vt:lpstr>Filters</vt:lpstr>
      <vt:lpstr>Transmission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Beaumont, Paul</dc:creator>
  <cp:lastModifiedBy>Beaumont, Paul</cp:lastModifiedBy>
  <cp:revision>114</cp:revision>
  <dcterms:created xsi:type="dcterms:W3CDTF">2011-09-21T15:19:14Z</dcterms:created>
  <dcterms:modified xsi:type="dcterms:W3CDTF">2017-11-06T07:57:50Z</dcterms:modified>
</cp:coreProperties>
</file>