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2BFCD-63BD-48CD-8A73-17C1FB2A1E66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345E8-BA61-4B26-AB18-AEE583ADF6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Bernard from Belgium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8064" y="2780928"/>
            <a:ext cx="3456384" cy="3528392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/>
                </a:solidFill>
              </a:rPr>
              <a:t>Bonjour – I am Bernard and I live in Brussels in Belgium</a:t>
            </a:r>
            <a:endParaRPr lang="en-GB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C900129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1"/>
            <a:ext cx="1896688" cy="1944216"/>
          </a:xfrm>
          <a:prstGeom prst="rect">
            <a:avLst/>
          </a:prstGeom>
          <a:noFill/>
        </p:spPr>
      </p:pic>
      <p:pic>
        <p:nvPicPr>
          <p:cNvPr id="1027" name="Picture 3" descr="C:\Users\Marjorie\AppData\Local\Microsoft\Windows\Temporary Internet Files\Content.IE5\HGU3QWJY\MP90044844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2072759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Bernard from Belgium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7920880" cy="3528392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Last week we had a class trip to the Space Centre in Liege, a University town in Belgium only about an hours drive from where I live. It was very interesting and I was amazed at all the developments and technology almost on my doorstep.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I think quite a few people in my class felt 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that maybe they would like to study here</a:t>
            </a:r>
          </a:p>
          <a:p>
            <a:pPr algn="l"/>
            <a:r>
              <a:rPr lang="en-GB" sz="2800" dirty="0">
                <a:solidFill>
                  <a:schemeClr val="tx1"/>
                </a:solidFill>
              </a:rPr>
              <a:t>w</a:t>
            </a:r>
            <a:r>
              <a:rPr lang="en-GB" sz="2800" dirty="0" smtClean="0">
                <a:solidFill>
                  <a:schemeClr val="tx1"/>
                </a:solidFill>
              </a:rPr>
              <a:t>hen they leave school.</a:t>
            </a:r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C900129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1"/>
            <a:ext cx="1896688" cy="1944216"/>
          </a:xfrm>
          <a:prstGeom prst="rect">
            <a:avLst/>
          </a:prstGeom>
          <a:noFill/>
        </p:spPr>
      </p:pic>
      <p:pic>
        <p:nvPicPr>
          <p:cNvPr id="7" name="Picture 6" descr="imagesCA7R5BE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4941168"/>
            <a:ext cx="1905000" cy="1539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Bernard from Belgium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568952" cy="439248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When I got back home I started to think more about all the money which goes into space research and the whole space industry. I did a bit of research and found out that worldwide </a:t>
            </a:r>
            <a:r>
              <a:rPr lang="en-GB" sz="2400" dirty="0">
                <a:solidFill>
                  <a:schemeClr val="tx1"/>
                </a:solidFill>
              </a:rPr>
              <a:t>government </a:t>
            </a:r>
            <a:r>
              <a:rPr lang="en-GB" sz="2400" dirty="0" smtClean="0">
                <a:solidFill>
                  <a:schemeClr val="tx1"/>
                </a:solidFill>
              </a:rPr>
              <a:t>expenditure </a:t>
            </a:r>
            <a:r>
              <a:rPr lang="en-GB" sz="2400" dirty="0">
                <a:solidFill>
                  <a:schemeClr val="tx1"/>
                </a:solidFill>
              </a:rPr>
              <a:t>for </a:t>
            </a:r>
            <a:r>
              <a:rPr lang="en-GB" sz="2400" dirty="0" smtClean="0">
                <a:solidFill>
                  <a:schemeClr val="tx1"/>
                </a:solidFill>
              </a:rPr>
              <a:t>space is more that </a:t>
            </a:r>
            <a:r>
              <a:rPr lang="en-GB" sz="2400" b="1" dirty="0">
                <a:solidFill>
                  <a:schemeClr val="tx1"/>
                </a:solidFill>
              </a:rPr>
              <a:t>$</a:t>
            </a:r>
            <a:r>
              <a:rPr lang="en-GB" sz="2400" b="1" dirty="0" smtClean="0">
                <a:solidFill>
                  <a:schemeClr val="tx1"/>
                </a:solidFill>
              </a:rPr>
              <a:t>68 billion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GB" sz="900" dirty="0" smtClean="0">
              <a:solidFill>
                <a:schemeClr val="tx1"/>
              </a:solidFill>
            </a:endParaRP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That is so much money I can hardly imagine it and I 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cannot help wondering if it can possibly be right to 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spend so much money on space when there are so many 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other things we could do to help people all around the </a:t>
            </a: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world. </a:t>
            </a:r>
          </a:p>
          <a:p>
            <a:pPr algn="just"/>
            <a:endParaRPr lang="en-GB" sz="800" dirty="0" smtClean="0">
              <a:solidFill>
                <a:schemeClr val="tx1"/>
              </a:solidFill>
            </a:endParaRPr>
          </a:p>
          <a:p>
            <a:pPr algn="just"/>
            <a:r>
              <a:rPr lang="en-GB" sz="2400" dirty="0" smtClean="0">
                <a:solidFill>
                  <a:schemeClr val="tx1"/>
                </a:solidFill>
              </a:rPr>
              <a:t>Maybe space research needs to wait until we have a more stable, more equal society?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C900129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1"/>
            <a:ext cx="1896688" cy="1944216"/>
          </a:xfrm>
          <a:prstGeom prst="rect">
            <a:avLst/>
          </a:prstGeom>
          <a:noFill/>
        </p:spPr>
      </p:pic>
      <p:pic>
        <p:nvPicPr>
          <p:cNvPr id="4" name="Picture 2" descr="C:\Users\Marjorie\AppData\Local\Microsoft\Windows\Temporary Internet Files\Content.IE5\HGU3QWJY\MP90041411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429000"/>
            <a:ext cx="1324223" cy="2008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772400" cy="1470025"/>
          </a:xfrm>
        </p:spPr>
        <p:txBody>
          <a:bodyPr/>
          <a:lstStyle/>
          <a:p>
            <a:pPr algn="l"/>
            <a:r>
              <a:rPr lang="en-GB" dirty="0" smtClean="0"/>
              <a:t>Bernard from Belgium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064896" cy="4248472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Last year my school gave some money to a worldwide children’s charity. We were told that about $5 pays for life-saving treatment for eight children with diarrhoea. When you compare that with the space programme it makes you really wonder.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In RME we sometimes get a chance to talk about 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things like this so I decided to ask my RME teacher 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if we could do a sort of class survey  and try to get 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everyone to say what they feel about how money should be spent.</a:t>
            </a: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You could even try it with your class.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C900129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1"/>
            <a:ext cx="1896688" cy="1944216"/>
          </a:xfrm>
          <a:prstGeom prst="rect">
            <a:avLst/>
          </a:prstGeom>
          <a:noFill/>
        </p:spPr>
      </p:pic>
      <p:pic>
        <p:nvPicPr>
          <p:cNvPr id="2050" name="Picture 2" descr="C:\Users\Marjorie\AppData\Local\Microsoft\Windows\Temporary Internet Files\Content.IE5\D0Z8OIYE\MP91021663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933056"/>
            <a:ext cx="1584176" cy="1188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/>
              <a:t>Bernard from Belgium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12968" cy="4824536"/>
          </a:xfrm>
        </p:spPr>
        <p:txBody>
          <a:bodyPr>
            <a:normAutofit/>
          </a:bodyPr>
          <a:lstStyle/>
          <a:p>
            <a:pPr algn="l"/>
            <a:r>
              <a:rPr lang="en-GB" sz="2000" b="1" i="1" dirty="0" smtClean="0">
                <a:solidFill>
                  <a:schemeClr val="tx1"/>
                </a:solidFill>
              </a:rPr>
              <a:t>Last week we went to learn about the space programme where billions of dollars are spent on research and development.</a:t>
            </a:r>
          </a:p>
          <a:p>
            <a:pPr algn="l"/>
            <a:r>
              <a:rPr lang="en-GB" sz="2000" b="1" i="1" dirty="0" smtClean="0">
                <a:solidFill>
                  <a:schemeClr val="tx1"/>
                </a:solidFill>
              </a:rPr>
              <a:t>Last year we raised money to save children from poor countries who die from diarrhoea – 5$ can save 8 children</a:t>
            </a:r>
            <a:endParaRPr lang="en-GB" sz="2000" dirty="0" smtClean="0">
              <a:solidFill>
                <a:schemeClr val="tx1"/>
              </a:solidFill>
            </a:endParaRPr>
          </a:p>
          <a:p>
            <a:pPr algn="l"/>
            <a:r>
              <a:rPr lang="en-GB" sz="2000" dirty="0" smtClean="0">
                <a:solidFill>
                  <a:schemeClr val="tx1"/>
                </a:solidFill>
              </a:rPr>
              <a:t>What do you think?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jorie\AppData\Local\Microsoft\Windows\Temporary Internet Files\Content.IE5\2YTBANK1\MC9001291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842972" cy="864096"/>
          </a:xfrm>
          <a:prstGeom prst="rect">
            <a:avLst/>
          </a:prstGeom>
          <a:noFill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4" y="3068961"/>
          <a:ext cx="7128792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2376264"/>
                <a:gridCol w="2376264"/>
              </a:tblGrid>
              <a:tr h="1798320"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Write</a:t>
                      </a:r>
                      <a:r>
                        <a:rPr lang="en-GB" sz="1600" baseline="0" dirty="0" smtClean="0"/>
                        <a:t> down 5 </a:t>
                      </a:r>
                      <a:r>
                        <a:rPr lang="en-GB" sz="1600" dirty="0" smtClean="0"/>
                        <a:t>things which you</a:t>
                      </a:r>
                      <a:r>
                        <a:rPr lang="en-GB" sz="1600" baseline="0" dirty="0" smtClean="0"/>
                        <a:t> think our school should raise money for: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 smtClean="0"/>
                        <a:t>Write down 5 ways in which you feel</a:t>
                      </a:r>
                      <a:r>
                        <a:rPr lang="en-GB" sz="1600" baseline="0" dirty="0" smtClean="0"/>
                        <a:t> that</a:t>
                      </a:r>
                      <a:r>
                        <a:rPr lang="en-GB" sz="1600" dirty="0" smtClean="0"/>
                        <a:t> spending</a:t>
                      </a:r>
                      <a:r>
                        <a:rPr lang="en-GB" sz="1600" baseline="0" dirty="0" smtClean="0"/>
                        <a:t> money on space programmes is more important than spending money on saving children from illness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Write down 5 ways in which you feel</a:t>
                      </a:r>
                      <a:r>
                        <a:rPr lang="en-GB" sz="1600" baseline="0" dirty="0" smtClean="0"/>
                        <a:t> that</a:t>
                      </a:r>
                      <a:r>
                        <a:rPr lang="en-GB" sz="1600" dirty="0" smtClean="0"/>
                        <a:t> spending</a:t>
                      </a:r>
                      <a:r>
                        <a:rPr lang="en-GB" sz="1600" baseline="0" dirty="0" smtClean="0"/>
                        <a:t> money on saving children from illness is more important than spending money on space programmes</a:t>
                      </a:r>
                      <a:endParaRPr lang="en-GB" sz="1600" dirty="0"/>
                    </a:p>
                  </a:txBody>
                  <a:tcPr/>
                </a:tc>
              </a:tr>
              <a:tr h="179832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C:\Users\Marjorie\AppData\Local\Microsoft\Windows\Temporary Internet Files\Content.IE5\2YTBANK1\MC90043150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2996952"/>
            <a:ext cx="1008112" cy="1008112"/>
          </a:xfrm>
          <a:prstGeom prst="rect">
            <a:avLst/>
          </a:prstGeom>
          <a:noFill/>
        </p:spPr>
      </p:pic>
      <p:pic>
        <p:nvPicPr>
          <p:cNvPr id="10" name="Picture 2" descr="C:\Users\Marjorie\AppData\Local\Microsoft\Windows\Temporary Internet Files\Content.IE5\2YTBANK1\MC90043150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4077072"/>
            <a:ext cx="1008112" cy="1008112"/>
          </a:xfrm>
          <a:prstGeom prst="rect">
            <a:avLst/>
          </a:prstGeom>
          <a:noFill/>
        </p:spPr>
      </p:pic>
      <p:pic>
        <p:nvPicPr>
          <p:cNvPr id="11" name="Picture 2" descr="C:\Users\Marjorie\AppData\Local\Microsoft\Windows\Temporary Internet Files\Content.IE5\2YTBANK1\MC90043150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229200"/>
            <a:ext cx="1008112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777240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 smtClean="0"/>
              <a:t>Bernard’s Help Card about </a:t>
            </a:r>
            <a:r>
              <a:rPr lang="en-GB" sz="3200" b="1" dirty="0" smtClean="0"/>
              <a:t>Space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(</a:t>
            </a:r>
            <a:r>
              <a:rPr lang="en-GB" sz="2400" dirty="0" smtClean="0"/>
              <a:t>Examples of what some countries spend)</a:t>
            </a:r>
            <a:br>
              <a:rPr lang="en-GB" sz="2400" dirty="0" smtClean="0"/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568952" cy="669674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GB" sz="2800" b="1" dirty="0" smtClean="0">
                <a:solidFill>
                  <a:schemeClr val="tx1"/>
                </a:solidFill>
              </a:rPr>
              <a:t>Nigeria</a:t>
            </a:r>
            <a:r>
              <a:rPr lang="en-GB" sz="2800" dirty="0" smtClean="0">
                <a:solidFill>
                  <a:schemeClr val="tx1"/>
                </a:solidFill>
              </a:rPr>
              <a:t>  </a:t>
            </a:r>
            <a:r>
              <a:rPr lang="en-GB" sz="2800" b="1" dirty="0" smtClean="0">
                <a:solidFill>
                  <a:schemeClr val="tx1"/>
                </a:solidFill>
              </a:rPr>
              <a:t>Program </a:t>
            </a:r>
            <a:r>
              <a:rPr lang="en-GB" sz="2800" b="1" dirty="0" smtClean="0">
                <a:solidFill>
                  <a:schemeClr val="tx1"/>
                </a:solidFill>
              </a:rPr>
              <a:t>Founded:</a:t>
            </a:r>
            <a:r>
              <a:rPr lang="en-GB" sz="2800" dirty="0" smtClean="0">
                <a:solidFill>
                  <a:schemeClr val="tx1"/>
                </a:solidFill>
              </a:rPr>
              <a:t> 1998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b="1" dirty="0" smtClean="0">
                <a:solidFill>
                  <a:schemeClr val="tx1"/>
                </a:solidFill>
              </a:rPr>
              <a:t>Budget:</a:t>
            </a:r>
            <a:r>
              <a:rPr lang="en-GB" sz="2800" dirty="0" smtClean="0">
                <a:solidFill>
                  <a:schemeClr val="tx1"/>
                </a:solidFill>
              </a:rPr>
              <a:t> $93 million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Yes, Nigeria actually has its own space agency. The organization sent up its first satellite, a weather unit in 2003. In May 2007, China assisted in the launch of NigComSat-1, which helps provide Internet access to rural areas of the </a:t>
            </a:r>
            <a:r>
              <a:rPr lang="en-GB" sz="2800" dirty="0" smtClean="0">
                <a:solidFill>
                  <a:schemeClr val="tx1"/>
                </a:solidFill>
              </a:rPr>
              <a:t>country</a:t>
            </a: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  <a:p>
            <a:pPr algn="l"/>
            <a:r>
              <a:rPr lang="en-GB" sz="2800" b="1" dirty="0" smtClean="0">
                <a:solidFill>
                  <a:schemeClr val="tx1"/>
                </a:solidFill>
              </a:rPr>
              <a:t>Japan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chemeClr val="tx1"/>
                </a:solidFill>
              </a:rPr>
              <a:t>Program </a:t>
            </a:r>
            <a:r>
              <a:rPr lang="en-GB" sz="2800" b="1" dirty="0" smtClean="0">
                <a:solidFill>
                  <a:schemeClr val="tx1"/>
                </a:solidFill>
              </a:rPr>
              <a:t>Founded:</a:t>
            </a:r>
            <a:r>
              <a:rPr lang="en-GB" sz="2800" dirty="0" smtClean="0">
                <a:solidFill>
                  <a:schemeClr val="tx1"/>
                </a:solidFill>
              </a:rPr>
              <a:t> 2003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b="1" dirty="0" smtClean="0">
                <a:solidFill>
                  <a:schemeClr val="tx1"/>
                </a:solidFill>
              </a:rPr>
              <a:t>Budget:</a:t>
            </a:r>
            <a:r>
              <a:rPr lang="en-GB" sz="2800" dirty="0" smtClean="0">
                <a:solidFill>
                  <a:schemeClr val="tx1"/>
                </a:solidFill>
              </a:rPr>
              <a:t> $2.5 billion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Japan has yet to build a spacecraft fit for humans. But it did send the first journalist into </a:t>
            </a:r>
            <a:r>
              <a:rPr lang="en-GB" sz="2800" dirty="0" smtClean="0">
                <a:solidFill>
                  <a:schemeClr val="tx1"/>
                </a:solidFill>
              </a:rPr>
              <a:t>space. The </a:t>
            </a:r>
            <a:r>
              <a:rPr lang="en-GB" sz="2800" dirty="0" smtClean="0">
                <a:solidFill>
                  <a:schemeClr val="tx1"/>
                </a:solidFill>
              </a:rPr>
              <a:t>Japanese are </a:t>
            </a:r>
            <a:r>
              <a:rPr lang="en-GB" sz="2800" dirty="0" smtClean="0">
                <a:solidFill>
                  <a:schemeClr val="tx1"/>
                </a:solidFill>
              </a:rPr>
              <a:t>planning </a:t>
            </a:r>
            <a:r>
              <a:rPr lang="en-GB" sz="2800" dirty="0" smtClean="0">
                <a:solidFill>
                  <a:schemeClr val="tx1"/>
                </a:solidFill>
              </a:rPr>
              <a:t>a lunar landing in 2020 and hoping to build a base on the moon by </a:t>
            </a:r>
            <a:r>
              <a:rPr lang="en-GB" sz="2800" dirty="0" smtClean="0">
                <a:solidFill>
                  <a:schemeClr val="tx1"/>
                </a:solidFill>
              </a:rPr>
              <a:t>2030</a:t>
            </a: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  <a:p>
            <a:pPr algn="l"/>
            <a:r>
              <a:rPr lang="en-GB" sz="2800" b="1" dirty="0" smtClean="0">
                <a:solidFill>
                  <a:schemeClr val="tx1"/>
                </a:solidFill>
              </a:rPr>
              <a:t>European Space Agency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chemeClr val="tx1"/>
                </a:solidFill>
              </a:rPr>
              <a:t>Program </a:t>
            </a:r>
            <a:r>
              <a:rPr lang="en-GB" sz="2800" b="1" dirty="0" smtClean="0">
                <a:solidFill>
                  <a:schemeClr val="tx1"/>
                </a:solidFill>
              </a:rPr>
              <a:t>Founded:</a:t>
            </a:r>
            <a:r>
              <a:rPr lang="en-GB" sz="2800" dirty="0" smtClean="0">
                <a:solidFill>
                  <a:schemeClr val="tx1"/>
                </a:solidFill>
              </a:rPr>
              <a:t> 1975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b="1" dirty="0" smtClean="0">
                <a:solidFill>
                  <a:schemeClr val="tx1"/>
                </a:solidFill>
              </a:rPr>
              <a:t>Budget:</a:t>
            </a:r>
            <a:r>
              <a:rPr lang="en-GB" sz="2800" dirty="0" smtClean="0">
                <a:solidFill>
                  <a:schemeClr val="tx1"/>
                </a:solidFill>
              </a:rPr>
              <a:t> $5 billion </a:t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The ESA  are launching </a:t>
            </a:r>
            <a:r>
              <a:rPr lang="en-GB" sz="2800" dirty="0" smtClean="0">
                <a:solidFill>
                  <a:schemeClr val="tx1"/>
                </a:solidFill>
              </a:rPr>
              <a:t>the James Webb Space Telescope (with NASA and Canada) in 2013. </a:t>
            </a:r>
            <a:r>
              <a:rPr lang="en-GB" sz="2800" dirty="0" smtClean="0">
                <a:solidFill>
                  <a:schemeClr val="tx1"/>
                </a:solidFill>
              </a:rPr>
              <a:t>Then the ESA </a:t>
            </a:r>
            <a:r>
              <a:rPr lang="en-GB" sz="2800" dirty="0" smtClean="0">
                <a:solidFill>
                  <a:schemeClr val="tx1"/>
                </a:solidFill>
              </a:rPr>
              <a:t>Rosetta </a:t>
            </a:r>
            <a:r>
              <a:rPr lang="en-GB" sz="2800" dirty="0" smtClean="0">
                <a:solidFill>
                  <a:schemeClr val="tx1"/>
                </a:solidFill>
              </a:rPr>
              <a:t>spacecraft will be involved with the </a:t>
            </a:r>
            <a:r>
              <a:rPr lang="en-GB" sz="2800" dirty="0" smtClean="0">
                <a:solidFill>
                  <a:schemeClr val="tx1"/>
                </a:solidFill>
              </a:rPr>
              <a:t>first long-term analysis of a comet.</a:t>
            </a:r>
          </a:p>
          <a:p>
            <a:pPr algn="l"/>
            <a:endParaRPr lang="en-GB" sz="2800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endParaRPr lang="en-GB" sz="2400" dirty="0" smtClean="0">
              <a:solidFill>
                <a:schemeClr val="tx1"/>
              </a:solidFill>
            </a:endParaRPr>
          </a:p>
          <a:p>
            <a:pPr algn="l"/>
            <a:r>
              <a:rPr lang="en-GB" sz="2400" dirty="0" smtClean="0">
                <a:solidFill>
                  <a:schemeClr val="tx1"/>
                </a:solidFill>
              </a:rPr>
              <a:t> 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Marjorie\AppData\Local\Microsoft\Windows\Temporary Internet Files\Content.IE5\D0Z8OIYE\MP91021663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04664"/>
            <a:ext cx="1584176" cy="1188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430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Bernard from Belgium</vt:lpstr>
      <vt:lpstr>Bernard from Belgium</vt:lpstr>
      <vt:lpstr>Bernard from Belgium</vt:lpstr>
      <vt:lpstr>Bernard from Belgium</vt:lpstr>
      <vt:lpstr>Bernard from Belgium</vt:lpstr>
      <vt:lpstr>Bernard’s Help Card about Space (Examples of what some countries spend)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Marjorie Anne Smith</dc:creator>
  <cp:lastModifiedBy>Marjorie Anne Smith</cp:lastModifiedBy>
  <cp:revision>30</cp:revision>
  <dcterms:created xsi:type="dcterms:W3CDTF">2011-07-04T06:17:37Z</dcterms:created>
  <dcterms:modified xsi:type="dcterms:W3CDTF">2011-09-05T07:40:31Z</dcterms:modified>
</cp:coreProperties>
</file>