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E29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B40BEF-112C-44BB-8BBC-AF364DB02570}" type="datetimeFigureOut">
              <a:rPr lang="en-GB" smtClean="0"/>
              <a:pPr/>
              <a:t>05/09/2011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C7A9FB3-1772-4074-9830-21D74D203BBD}"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E29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40BEF-112C-44BB-8BBC-AF364DB02570}" type="datetimeFigureOut">
              <a:rPr lang="en-GB" smtClean="0"/>
              <a:pPr/>
              <a:t>05/09/2011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A9FB3-1772-4074-9830-21D74D203BBD}"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www.intrepidmuseum.org/"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www.scribd.com/doc/33402986/Disruptive-Effects-of-Electromagnetic-Interference" TargetMode="External"/><Relationship Id="rId1" Type="http://schemas.openxmlformats.org/officeDocument/2006/relationships/slideLayout" Target="../slideLayouts/slideLayout1.xml"/><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2.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132856"/>
            <a:ext cx="7772400" cy="1470025"/>
          </a:xfrm>
        </p:spPr>
        <p:txBody>
          <a:bodyPr/>
          <a:lstStyle/>
          <a:p>
            <a:pPr algn="r"/>
            <a:r>
              <a:rPr lang="en-GB" dirty="0" err="1" smtClean="0"/>
              <a:t>Alvy</a:t>
            </a:r>
            <a:r>
              <a:rPr lang="en-GB" dirty="0" smtClean="0"/>
              <a:t>  from America</a:t>
            </a:r>
            <a:endParaRPr lang="en-GB" dirty="0"/>
          </a:p>
        </p:txBody>
      </p:sp>
      <p:sp>
        <p:nvSpPr>
          <p:cNvPr id="3" name="Subtitle 2"/>
          <p:cNvSpPr>
            <a:spLocks noGrp="1"/>
          </p:cNvSpPr>
          <p:nvPr>
            <p:ph type="subTitle" idx="1"/>
          </p:nvPr>
        </p:nvSpPr>
        <p:spPr>
          <a:xfrm>
            <a:off x="1403648" y="4221088"/>
            <a:ext cx="6400800" cy="1752600"/>
          </a:xfrm>
        </p:spPr>
        <p:txBody>
          <a:bodyPr/>
          <a:lstStyle/>
          <a:p>
            <a:r>
              <a:rPr lang="en-GB" dirty="0" smtClean="0">
                <a:solidFill>
                  <a:schemeClr val="tx1"/>
                </a:solidFill>
              </a:rPr>
              <a:t>Hello there – my name is </a:t>
            </a:r>
            <a:r>
              <a:rPr lang="en-GB" smtClean="0">
                <a:solidFill>
                  <a:schemeClr val="tx1"/>
                </a:solidFill>
              </a:rPr>
              <a:t>Alvy </a:t>
            </a:r>
            <a:r>
              <a:rPr lang="en-GB" dirty="0" smtClean="0">
                <a:solidFill>
                  <a:schemeClr val="tx1"/>
                </a:solidFill>
              </a:rPr>
              <a:t>and </a:t>
            </a:r>
          </a:p>
          <a:p>
            <a:r>
              <a:rPr lang="en-GB" dirty="0" smtClean="0">
                <a:solidFill>
                  <a:schemeClr val="tx1"/>
                </a:solidFill>
              </a:rPr>
              <a:t>I live in New York in the USA</a:t>
            </a:r>
            <a:endParaRPr lang="en-GB" dirty="0">
              <a:solidFill>
                <a:schemeClr val="tx1"/>
              </a:solidFill>
            </a:endParaRPr>
          </a:p>
        </p:txBody>
      </p:sp>
      <p:pic>
        <p:nvPicPr>
          <p:cNvPr id="1028" name="Picture 4" descr="C:\Users\Marjorie\AppData\Local\Microsoft\Windows\Temporary Internet Files\Content.IE5\3B9FRBB6\MP900442243[1].jpg"/>
          <p:cNvPicPr>
            <a:picLocks noChangeAspect="1" noChangeArrowheads="1"/>
          </p:cNvPicPr>
          <p:nvPr/>
        </p:nvPicPr>
        <p:blipFill>
          <a:blip r:embed="rId2" cstate="print"/>
          <a:srcRect/>
          <a:stretch>
            <a:fillRect/>
          </a:stretch>
        </p:blipFill>
        <p:spPr bwMode="auto">
          <a:xfrm>
            <a:off x="755576" y="260648"/>
            <a:ext cx="2520280" cy="3780420"/>
          </a:xfrm>
          <a:prstGeom prst="rect">
            <a:avLst/>
          </a:prstGeom>
          <a:noFill/>
        </p:spPr>
      </p:pic>
      <p:pic>
        <p:nvPicPr>
          <p:cNvPr id="1029" name="Picture 5" descr="C:\Users\Marjorie\AppData\Local\Microsoft\Windows\Temporary Internet Files\Content.IE5\2YTBANK1\MC900001022[1].wmf"/>
          <p:cNvPicPr>
            <a:picLocks noChangeAspect="1" noChangeArrowheads="1"/>
          </p:cNvPicPr>
          <p:nvPr/>
        </p:nvPicPr>
        <p:blipFill>
          <a:blip r:embed="rId3" cstate="print"/>
          <a:srcRect/>
          <a:stretch>
            <a:fillRect/>
          </a:stretch>
        </p:blipFill>
        <p:spPr bwMode="auto">
          <a:xfrm>
            <a:off x="6012160" y="476672"/>
            <a:ext cx="2125291" cy="112728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7772400" cy="1470025"/>
          </a:xfrm>
        </p:spPr>
        <p:txBody>
          <a:bodyPr/>
          <a:lstStyle/>
          <a:p>
            <a:pPr algn="l"/>
            <a:r>
              <a:rPr lang="en-GB" dirty="0" smtClean="0"/>
              <a:t>     </a:t>
            </a:r>
            <a:r>
              <a:rPr lang="en-GB" dirty="0" err="1" smtClean="0"/>
              <a:t>Alvy</a:t>
            </a:r>
            <a:r>
              <a:rPr lang="en-GB" dirty="0" smtClean="0"/>
              <a:t>  from America</a:t>
            </a:r>
            <a:endParaRPr lang="en-GB" dirty="0"/>
          </a:p>
        </p:txBody>
      </p:sp>
      <p:sp>
        <p:nvSpPr>
          <p:cNvPr id="3" name="Subtitle 2"/>
          <p:cNvSpPr>
            <a:spLocks noGrp="1"/>
          </p:cNvSpPr>
          <p:nvPr>
            <p:ph type="subTitle" idx="1"/>
          </p:nvPr>
        </p:nvSpPr>
        <p:spPr>
          <a:xfrm>
            <a:off x="755576" y="1412776"/>
            <a:ext cx="8064896" cy="5184576"/>
          </a:xfrm>
        </p:spPr>
        <p:txBody>
          <a:bodyPr>
            <a:normAutofit fontScale="62500" lnSpcReduction="20000"/>
          </a:bodyPr>
          <a:lstStyle/>
          <a:p>
            <a:pPr lvl="0" algn="l"/>
            <a:endParaRPr lang="en-GB" sz="3400" dirty="0" smtClean="0">
              <a:solidFill>
                <a:schemeClr val="tx1"/>
              </a:solidFill>
            </a:endParaRPr>
          </a:p>
          <a:p>
            <a:pPr lvl="0" algn="l"/>
            <a:r>
              <a:rPr lang="en-GB" sz="3800" dirty="0" smtClean="0">
                <a:solidFill>
                  <a:schemeClr val="tx1"/>
                </a:solidFill>
              </a:rPr>
              <a:t>New York is an amazing city and I feel pretty lucky to be living here. Everyone always talks about 9/11 and that is certainly something we will never forget.</a:t>
            </a:r>
          </a:p>
          <a:p>
            <a:pPr lvl="0" algn="l"/>
            <a:endParaRPr lang="en-GB" sz="3800" dirty="0" smtClean="0">
              <a:solidFill>
                <a:schemeClr val="tx1"/>
              </a:solidFill>
            </a:endParaRPr>
          </a:p>
          <a:p>
            <a:pPr lvl="0" algn="l"/>
            <a:r>
              <a:rPr lang="en-GB" sz="3800" dirty="0" smtClean="0">
                <a:solidFill>
                  <a:schemeClr val="tx1"/>
                </a:solidFill>
              </a:rPr>
              <a:t>A while ago I visited the Space Zone at the Intrepid </a:t>
            </a:r>
          </a:p>
          <a:p>
            <a:pPr lvl="0" algn="l"/>
            <a:r>
              <a:rPr lang="en-GB" sz="3800" dirty="0" smtClean="0">
                <a:solidFill>
                  <a:schemeClr val="tx1"/>
                </a:solidFill>
              </a:rPr>
              <a:t>museum in New York. You can find out more about it </a:t>
            </a:r>
          </a:p>
          <a:p>
            <a:pPr lvl="0" algn="l"/>
            <a:r>
              <a:rPr lang="en-GB" sz="3800" dirty="0" smtClean="0">
                <a:solidFill>
                  <a:schemeClr val="tx1"/>
                </a:solidFill>
              </a:rPr>
              <a:t>by following this link:</a:t>
            </a:r>
          </a:p>
          <a:p>
            <a:pPr lvl="0" algn="l"/>
            <a:endParaRPr lang="en-GB" sz="3800" dirty="0" smtClean="0">
              <a:solidFill>
                <a:schemeClr val="tx1"/>
              </a:solidFill>
            </a:endParaRPr>
          </a:p>
          <a:p>
            <a:pPr lvl="0"/>
            <a:r>
              <a:rPr lang="en-GB" sz="3800" dirty="0" smtClean="0">
                <a:solidFill>
                  <a:schemeClr val="tx1"/>
                </a:solidFill>
                <a:hlinkClick r:id="rId2"/>
              </a:rPr>
              <a:t>http://www.intrepidmuseum.org/</a:t>
            </a:r>
            <a:endParaRPr lang="en-GB" sz="3800" dirty="0" smtClean="0">
              <a:solidFill>
                <a:schemeClr val="tx1"/>
              </a:solidFill>
            </a:endParaRPr>
          </a:p>
          <a:p>
            <a:pPr lvl="0"/>
            <a:endParaRPr lang="en-GB" sz="3800" dirty="0" smtClean="0">
              <a:solidFill>
                <a:schemeClr val="tx1"/>
              </a:solidFill>
            </a:endParaRPr>
          </a:p>
          <a:p>
            <a:pPr lvl="0" algn="l"/>
            <a:r>
              <a:rPr lang="en-GB" sz="3800" dirty="0" smtClean="0">
                <a:solidFill>
                  <a:schemeClr val="tx1"/>
                </a:solidFill>
              </a:rPr>
              <a:t>There was a Q and A at the end of the visit and I asked about the pollution of space. They said – ‘yes that was VIP and lots was being done’ but somehow I did not feel convinced.</a:t>
            </a:r>
          </a:p>
          <a:p>
            <a:pPr lvl="0" algn="l"/>
            <a:endParaRPr lang="en-GB" sz="3800" dirty="0" smtClean="0">
              <a:solidFill>
                <a:schemeClr val="tx1"/>
              </a:solidFill>
            </a:endParaRPr>
          </a:p>
        </p:txBody>
      </p:sp>
      <p:pic>
        <p:nvPicPr>
          <p:cNvPr id="1029" name="Picture 5" descr="C:\Users\Marjorie\AppData\Local\Microsoft\Windows\Temporary Internet Files\Content.IE5\2YTBANK1\MC900001022[1].wmf"/>
          <p:cNvPicPr>
            <a:picLocks noChangeAspect="1" noChangeArrowheads="1"/>
          </p:cNvPicPr>
          <p:nvPr/>
        </p:nvPicPr>
        <p:blipFill>
          <a:blip r:embed="rId3" cstate="print"/>
          <a:srcRect/>
          <a:stretch>
            <a:fillRect/>
          </a:stretch>
        </p:blipFill>
        <p:spPr bwMode="auto">
          <a:xfrm>
            <a:off x="6012160" y="476672"/>
            <a:ext cx="2125291" cy="1127280"/>
          </a:xfrm>
          <a:prstGeom prst="rect">
            <a:avLst/>
          </a:prstGeom>
          <a:noFill/>
        </p:spPr>
      </p:pic>
      <p:pic>
        <p:nvPicPr>
          <p:cNvPr id="1026" name="Picture 2" descr="C:\Users\Marjorie\AppData\Local\Microsoft\Windows\Temporary Internet Files\Content.IE5\2YTBANK1\MP900316918[1].jpg"/>
          <p:cNvPicPr>
            <a:picLocks noChangeAspect="1" noChangeArrowheads="1"/>
          </p:cNvPicPr>
          <p:nvPr/>
        </p:nvPicPr>
        <p:blipFill>
          <a:blip r:embed="rId4" cstate="print"/>
          <a:srcRect/>
          <a:stretch>
            <a:fillRect/>
          </a:stretch>
        </p:blipFill>
        <p:spPr bwMode="auto">
          <a:xfrm>
            <a:off x="7596336" y="2636912"/>
            <a:ext cx="1135000" cy="171969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7772400" cy="1470025"/>
          </a:xfrm>
        </p:spPr>
        <p:txBody>
          <a:bodyPr/>
          <a:lstStyle/>
          <a:p>
            <a:pPr algn="l"/>
            <a:r>
              <a:rPr lang="en-GB" dirty="0" smtClean="0"/>
              <a:t>     </a:t>
            </a:r>
            <a:r>
              <a:rPr lang="en-GB" dirty="0" err="1" smtClean="0"/>
              <a:t>Alvy</a:t>
            </a:r>
            <a:r>
              <a:rPr lang="en-GB" dirty="0" smtClean="0"/>
              <a:t>  from America</a:t>
            </a:r>
            <a:endParaRPr lang="en-GB" dirty="0"/>
          </a:p>
        </p:txBody>
      </p:sp>
      <p:sp>
        <p:nvSpPr>
          <p:cNvPr id="3" name="Subtitle 2"/>
          <p:cNvSpPr>
            <a:spLocks noGrp="1"/>
          </p:cNvSpPr>
          <p:nvPr>
            <p:ph type="subTitle" idx="1"/>
          </p:nvPr>
        </p:nvSpPr>
        <p:spPr>
          <a:xfrm>
            <a:off x="2483768" y="2132856"/>
            <a:ext cx="5544616" cy="3240360"/>
          </a:xfrm>
        </p:spPr>
        <p:txBody>
          <a:bodyPr>
            <a:normAutofit fontScale="85000" lnSpcReduction="10000"/>
          </a:bodyPr>
          <a:lstStyle/>
          <a:p>
            <a:pPr lvl="0" algn="l"/>
            <a:r>
              <a:rPr lang="en-GB" dirty="0" smtClean="0">
                <a:solidFill>
                  <a:schemeClr val="tx1"/>
                </a:solidFill>
              </a:rPr>
              <a:t>I asked the scientists:</a:t>
            </a:r>
          </a:p>
          <a:p>
            <a:pPr lvl="0" algn="l"/>
            <a:endParaRPr lang="en-GB" dirty="0" smtClean="0">
              <a:solidFill>
                <a:schemeClr val="tx1"/>
              </a:solidFill>
            </a:endParaRPr>
          </a:p>
          <a:p>
            <a:pPr lvl="0" algn="l"/>
            <a:r>
              <a:rPr lang="en-GB" dirty="0" smtClean="0">
                <a:solidFill>
                  <a:schemeClr val="tx1"/>
                </a:solidFill>
              </a:rPr>
              <a:t>Are we wasting resources in the quest for space travel and polluting space at the same time? </a:t>
            </a:r>
          </a:p>
          <a:p>
            <a:pPr lvl="0" algn="l"/>
            <a:endParaRPr lang="en-GB" dirty="0" smtClean="0">
              <a:solidFill>
                <a:schemeClr val="tx1"/>
              </a:solidFill>
            </a:endParaRPr>
          </a:p>
          <a:p>
            <a:pPr lvl="0" algn="l"/>
            <a:r>
              <a:rPr lang="en-GB" dirty="0" smtClean="0">
                <a:solidFill>
                  <a:schemeClr val="tx1"/>
                </a:solidFill>
              </a:rPr>
              <a:t>Do we have the right to pollute space?</a:t>
            </a:r>
          </a:p>
          <a:p>
            <a:pPr lvl="0" algn="l"/>
            <a:endParaRPr lang="en-GB" dirty="0" smtClean="0">
              <a:solidFill>
                <a:schemeClr val="tx1"/>
              </a:solidFill>
            </a:endParaRPr>
          </a:p>
          <a:p>
            <a:pPr lvl="0" algn="l"/>
            <a:endParaRPr lang="en-GB" dirty="0" smtClean="0">
              <a:solidFill>
                <a:schemeClr val="tx1"/>
              </a:solidFill>
            </a:endParaRPr>
          </a:p>
        </p:txBody>
      </p:sp>
      <p:pic>
        <p:nvPicPr>
          <p:cNvPr id="1029" name="Picture 5" descr="C:\Users\Marjorie\AppData\Local\Microsoft\Windows\Temporary Internet Files\Content.IE5\2YTBANK1\MC900001022[1].wmf"/>
          <p:cNvPicPr>
            <a:picLocks noChangeAspect="1" noChangeArrowheads="1"/>
          </p:cNvPicPr>
          <p:nvPr/>
        </p:nvPicPr>
        <p:blipFill>
          <a:blip r:embed="rId2" cstate="print"/>
          <a:srcRect/>
          <a:stretch>
            <a:fillRect/>
          </a:stretch>
        </p:blipFill>
        <p:spPr bwMode="auto">
          <a:xfrm>
            <a:off x="6012160" y="476672"/>
            <a:ext cx="2125291" cy="1127280"/>
          </a:xfrm>
          <a:prstGeom prst="rect">
            <a:avLst/>
          </a:prstGeom>
          <a:noFill/>
        </p:spPr>
      </p:pic>
      <p:pic>
        <p:nvPicPr>
          <p:cNvPr id="1026" name="Picture 2" descr="C:\Users\Marjorie\AppData\Local\Microsoft\Windows\Temporary Internet Files\Content.IE5\2YTBANK1\MC900293468[1].wmf"/>
          <p:cNvPicPr>
            <a:picLocks noChangeAspect="1" noChangeArrowheads="1"/>
          </p:cNvPicPr>
          <p:nvPr/>
        </p:nvPicPr>
        <p:blipFill>
          <a:blip r:embed="rId3" cstate="print"/>
          <a:srcRect/>
          <a:stretch>
            <a:fillRect/>
          </a:stretch>
        </p:blipFill>
        <p:spPr bwMode="auto">
          <a:xfrm>
            <a:off x="899592" y="2636912"/>
            <a:ext cx="1075334" cy="1828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7772400" cy="1470025"/>
          </a:xfrm>
        </p:spPr>
        <p:txBody>
          <a:bodyPr/>
          <a:lstStyle/>
          <a:p>
            <a:pPr algn="l"/>
            <a:r>
              <a:rPr lang="en-GB" dirty="0" smtClean="0"/>
              <a:t>     </a:t>
            </a:r>
            <a:r>
              <a:rPr lang="en-GB" dirty="0" err="1" smtClean="0"/>
              <a:t>Alvy</a:t>
            </a:r>
            <a:r>
              <a:rPr lang="en-GB" dirty="0" smtClean="0"/>
              <a:t>  from America</a:t>
            </a:r>
            <a:endParaRPr lang="en-GB" dirty="0"/>
          </a:p>
        </p:txBody>
      </p:sp>
      <p:sp>
        <p:nvSpPr>
          <p:cNvPr id="3" name="Subtitle 2"/>
          <p:cNvSpPr>
            <a:spLocks noGrp="1"/>
          </p:cNvSpPr>
          <p:nvPr>
            <p:ph type="subTitle" idx="1"/>
          </p:nvPr>
        </p:nvSpPr>
        <p:spPr>
          <a:xfrm>
            <a:off x="755576" y="1988840"/>
            <a:ext cx="8208912" cy="4320480"/>
          </a:xfrm>
        </p:spPr>
        <p:txBody>
          <a:bodyPr>
            <a:normAutofit lnSpcReduction="10000"/>
          </a:bodyPr>
          <a:lstStyle/>
          <a:p>
            <a:pPr lvl="0" algn="l"/>
            <a:r>
              <a:rPr lang="en-GB" sz="2600" dirty="0" smtClean="0">
                <a:solidFill>
                  <a:schemeClr val="tx1"/>
                </a:solidFill>
              </a:rPr>
              <a:t>There are 3 things which I heard about which are really bothering me:</a:t>
            </a:r>
          </a:p>
          <a:p>
            <a:pPr lvl="0" algn="l"/>
            <a:endParaRPr lang="en-GB" sz="900" dirty="0" smtClean="0">
              <a:solidFill>
                <a:schemeClr val="tx1"/>
              </a:solidFill>
            </a:endParaRPr>
          </a:p>
          <a:p>
            <a:pPr lvl="0" algn="l"/>
            <a:r>
              <a:rPr lang="en-GB" sz="2600" dirty="0" smtClean="0">
                <a:solidFill>
                  <a:schemeClr val="tx1"/>
                </a:solidFill>
              </a:rPr>
              <a:t>Firstly I have discovered that there</a:t>
            </a:r>
          </a:p>
          <a:p>
            <a:pPr lvl="0" algn="l"/>
            <a:r>
              <a:rPr lang="en-GB" sz="2600" dirty="0" smtClean="0">
                <a:solidFill>
                  <a:schemeClr val="tx1"/>
                </a:solidFill>
              </a:rPr>
              <a:t>are millions of pieces of man-made </a:t>
            </a:r>
          </a:p>
          <a:p>
            <a:pPr lvl="0" algn="l"/>
            <a:r>
              <a:rPr lang="en-GB" sz="2600" dirty="0" smtClean="0">
                <a:solidFill>
                  <a:schemeClr val="tx1"/>
                </a:solidFill>
              </a:rPr>
              <a:t>junk circling the earth. At least </a:t>
            </a:r>
          </a:p>
          <a:p>
            <a:pPr lvl="0" algn="l"/>
            <a:r>
              <a:rPr lang="en-GB" sz="2600" dirty="0" smtClean="0">
                <a:solidFill>
                  <a:schemeClr val="tx1"/>
                </a:solidFill>
              </a:rPr>
              <a:t>100,000 pieces of  old satellites </a:t>
            </a:r>
          </a:p>
          <a:p>
            <a:pPr lvl="0" algn="l"/>
            <a:r>
              <a:rPr lang="en-GB" sz="2600" dirty="0" smtClean="0">
                <a:solidFill>
                  <a:schemeClr val="tx1"/>
                </a:solidFill>
              </a:rPr>
              <a:t>and rockets and other debris orbiting the earth at 18,000 mph. This is a huge hazard which we are adding to every day. We have polluted our planet and now we are polluting space!</a:t>
            </a:r>
          </a:p>
          <a:p>
            <a:pPr lvl="0" algn="l"/>
            <a:endParaRPr lang="en-GB" dirty="0" smtClean="0">
              <a:solidFill>
                <a:schemeClr val="tx1"/>
              </a:solidFill>
            </a:endParaRPr>
          </a:p>
        </p:txBody>
      </p:sp>
      <p:pic>
        <p:nvPicPr>
          <p:cNvPr id="1029" name="Picture 5" descr="C:\Users\Marjorie\AppData\Local\Microsoft\Windows\Temporary Internet Files\Content.IE5\2YTBANK1\MC900001022[1].wmf"/>
          <p:cNvPicPr>
            <a:picLocks noChangeAspect="1" noChangeArrowheads="1"/>
          </p:cNvPicPr>
          <p:nvPr/>
        </p:nvPicPr>
        <p:blipFill>
          <a:blip r:embed="rId2" cstate="print"/>
          <a:srcRect/>
          <a:stretch>
            <a:fillRect/>
          </a:stretch>
        </p:blipFill>
        <p:spPr bwMode="auto">
          <a:xfrm>
            <a:off x="6012160" y="476672"/>
            <a:ext cx="2125291" cy="1127280"/>
          </a:xfrm>
          <a:prstGeom prst="rect">
            <a:avLst/>
          </a:prstGeom>
          <a:noFill/>
        </p:spPr>
      </p:pic>
      <p:pic>
        <p:nvPicPr>
          <p:cNvPr id="6" name="Picture 5" descr="spacejunk.jpg"/>
          <p:cNvPicPr>
            <a:picLocks noChangeAspect="1"/>
          </p:cNvPicPr>
          <p:nvPr/>
        </p:nvPicPr>
        <p:blipFill>
          <a:blip r:embed="rId3" cstate="print"/>
          <a:stretch>
            <a:fillRect/>
          </a:stretch>
        </p:blipFill>
        <p:spPr>
          <a:xfrm>
            <a:off x="6084168" y="2492896"/>
            <a:ext cx="1963936" cy="196393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7772400" cy="1470025"/>
          </a:xfrm>
        </p:spPr>
        <p:txBody>
          <a:bodyPr/>
          <a:lstStyle/>
          <a:p>
            <a:pPr algn="l"/>
            <a:r>
              <a:rPr lang="en-GB" dirty="0" smtClean="0"/>
              <a:t>     </a:t>
            </a:r>
            <a:r>
              <a:rPr lang="en-GB" dirty="0" err="1" smtClean="0"/>
              <a:t>Alvy</a:t>
            </a:r>
            <a:r>
              <a:rPr lang="en-GB" dirty="0" smtClean="0"/>
              <a:t>  from America</a:t>
            </a:r>
            <a:endParaRPr lang="en-GB" dirty="0"/>
          </a:p>
        </p:txBody>
      </p:sp>
      <p:sp>
        <p:nvSpPr>
          <p:cNvPr id="3" name="Subtitle 2"/>
          <p:cNvSpPr>
            <a:spLocks noGrp="1"/>
          </p:cNvSpPr>
          <p:nvPr>
            <p:ph type="subTitle" idx="1"/>
          </p:nvPr>
        </p:nvSpPr>
        <p:spPr>
          <a:xfrm>
            <a:off x="539552" y="2060848"/>
            <a:ext cx="8208912" cy="4320480"/>
          </a:xfrm>
        </p:spPr>
        <p:txBody>
          <a:bodyPr>
            <a:normAutofit/>
          </a:bodyPr>
          <a:lstStyle/>
          <a:p>
            <a:pPr lvl="0" algn="l"/>
            <a:r>
              <a:rPr lang="en-GB" sz="2600" dirty="0" smtClean="0">
                <a:solidFill>
                  <a:schemeClr val="tx1"/>
                </a:solidFill>
              </a:rPr>
              <a:t>Next some of this junk could end up on earth. It seems to me that we do not really know enough about what will happen to all the stuff. Some scientists seem to say that it will not cause any harm but stuff does land on earth from space. I’ve seen the pictures:</a:t>
            </a:r>
          </a:p>
          <a:p>
            <a:pPr lvl="0" algn="l"/>
            <a:endParaRPr lang="en-GB" sz="2600" dirty="0" smtClean="0">
              <a:solidFill>
                <a:schemeClr val="tx1"/>
              </a:solidFill>
            </a:endParaRPr>
          </a:p>
          <a:p>
            <a:pPr lvl="0" algn="l"/>
            <a:endParaRPr lang="en-GB" sz="2600" dirty="0" smtClean="0">
              <a:solidFill>
                <a:schemeClr val="tx1"/>
              </a:solidFill>
            </a:endParaRPr>
          </a:p>
        </p:txBody>
      </p:sp>
      <p:pic>
        <p:nvPicPr>
          <p:cNvPr id="1029" name="Picture 5" descr="C:\Users\Marjorie\AppData\Local\Microsoft\Windows\Temporary Internet Files\Content.IE5\2YTBANK1\MC900001022[1].wmf"/>
          <p:cNvPicPr>
            <a:picLocks noChangeAspect="1" noChangeArrowheads="1"/>
          </p:cNvPicPr>
          <p:nvPr/>
        </p:nvPicPr>
        <p:blipFill>
          <a:blip r:embed="rId2" cstate="print"/>
          <a:srcRect/>
          <a:stretch>
            <a:fillRect/>
          </a:stretch>
        </p:blipFill>
        <p:spPr bwMode="auto">
          <a:xfrm>
            <a:off x="6012160" y="476672"/>
            <a:ext cx="2125291" cy="1127280"/>
          </a:xfrm>
          <a:prstGeom prst="rect">
            <a:avLst/>
          </a:prstGeom>
          <a:noFill/>
        </p:spPr>
      </p:pic>
      <p:pic>
        <p:nvPicPr>
          <p:cNvPr id="7" name="Picture 6" descr="star48_3_small.jpg"/>
          <p:cNvPicPr>
            <a:picLocks noChangeAspect="1"/>
          </p:cNvPicPr>
          <p:nvPr/>
        </p:nvPicPr>
        <p:blipFill>
          <a:blip r:embed="rId3" cstate="print"/>
          <a:stretch>
            <a:fillRect/>
          </a:stretch>
        </p:blipFill>
        <p:spPr>
          <a:xfrm>
            <a:off x="1547664" y="4365104"/>
            <a:ext cx="2457450" cy="1743075"/>
          </a:xfrm>
          <a:prstGeom prst="rect">
            <a:avLst/>
          </a:prstGeom>
        </p:spPr>
      </p:pic>
      <p:pic>
        <p:nvPicPr>
          <p:cNvPr id="8" name="Picture 7" descr="sind_01_img0008.jpg"/>
          <p:cNvPicPr>
            <a:picLocks noChangeAspect="1"/>
          </p:cNvPicPr>
          <p:nvPr/>
        </p:nvPicPr>
        <p:blipFill>
          <a:blip r:embed="rId4" cstate="print"/>
          <a:stretch>
            <a:fillRect/>
          </a:stretch>
        </p:blipFill>
        <p:spPr>
          <a:xfrm>
            <a:off x="5076056" y="4077072"/>
            <a:ext cx="3003550" cy="200025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7772400" cy="1470025"/>
          </a:xfrm>
        </p:spPr>
        <p:txBody>
          <a:bodyPr/>
          <a:lstStyle/>
          <a:p>
            <a:pPr algn="l"/>
            <a:r>
              <a:rPr lang="en-GB" dirty="0" smtClean="0"/>
              <a:t>     </a:t>
            </a:r>
            <a:r>
              <a:rPr lang="en-GB" dirty="0" err="1" smtClean="0"/>
              <a:t>Alvy</a:t>
            </a:r>
            <a:r>
              <a:rPr lang="en-GB" dirty="0" smtClean="0"/>
              <a:t>  from America</a:t>
            </a:r>
            <a:endParaRPr lang="en-GB" dirty="0"/>
          </a:p>
        </p:txBody>
      </p:sp>
      <p:sp>
        <p:nvSpPr>
          <p:cNvPr id="3" name="Subtitle 2"/>
          <p:cNvSpPr>
            <a:spLocks noGrp="1"/>
          </p:cNvSpPr>
          <p:nvPr>
            <p:ph type="subTitle" idx="1"/>
          </p:nvPr>
        </p:nvSpPr>
        <p:spPr>
          <a:xfrm>
            <a:off x="539552" y="2060848"/>
            <a:ext cx="8208912" cy="4320480"/>
          </a:xfrm>
        </p:spPr>
        <p:txBody>
          <a:bodyPr>
            <a:normAutofit fontScale="92500" lnSpcReduction="10000"/>
          </a:bodyPr>
          <a:lstStyle/>
          <a:p>
            <a:pPr lvl="0" algn="l"/>
            <a:r>
              <a:rPr lang="en-GB" sz="2400" dirty="0" smtClean="0">
                <a:solidFill>
                  <a:schemeClr val="tx1"/>
                </a:solidFill>
              </a:rPr>
              <a:t>Also some satellites which have been launched are causing new problems.  They are causing electronic interference and stopping important radio signals. </a:t>
            </a:r>
          </a:p>
          <a:p>
            <a:pPr lvl="0" algn="l"/>
            <a:endParaRPr lang="en-GB" sz="2400" dirty="0" smtClean="0">
              <a:solidFill>
                <a:schemeClr val="tx1"/>
              </a:solidFill>
            </a:endParaRPr>
          </a:p>
          <a:p>
            <a:pPr lvl="0" algn="l"/>
            <a:r>
              <a:rPr lang="en-GB" sz="2400" dirty="0" smtClean="0">
                <a:solidFill>
                  <a:schemeClr val="tx1"/>
                </a:solidFill>
              </a:rPr>
              <a:t>One group of scientist said that this is: ‘potentially really dangerous  and could cause temporary or permanent failures of the wireless data links and the information which they carry’.</a:t>
            </a:r>
          </a:p>
          <a:p>
            <a:pPr lvl="0" algn="l"/>
            <a:endParaRPr lang="en-GB" sz="2400" dirty="0" smtClean="0"/>
          </a:p>
          <a:p>
            <a:pPr lvl="0" algn="l"/>
            <a:r>
              <a:rPr lang="en-GB" sz="2400" dirty="0" smtClean="0">
                <a:hlinkClick r:id="rId2"/>
              </a:rPr>
              <a:t>http://www.scribd.com/doc/33402986/Disruptive-Effects-of-Electromagnetic-Interference</a:t>
            </a:r>
            <a:endParaRPr lang="en-GB" sz="2400" dirty="0" smtClean="0"/>
          </a:p>
          <a:p>
            <a:pPr lvl="0" algn="l"/>
            <a:r>
              <a:rPr lang="en-GB" sz="2400" dirty="0" smtClean="0"/>
              <a:t/>
            </a:r>
            <a:br>
              <a:rPr lang="en-GB" sz="2400" dirty="0" smtClean="0"/>
            </a:br>
            <a:endParaRPr lang="en-GB" sz="2400" dirty="0" smtClean="0">
              <a:solidFill>
                <a:schemeClr val="tx1"/>
              </a:solidFill>
            </a:endParaRPr>
          </a:p>
        </p:txBody>
      </p:sp>
      <p:pic>
        <p:nvPicPr>
          <p:cNvPr id="1029" name="Picture 5" descr="C:\Users\Marjorie\AppData\Local\Microsoft\Windows\Temporary Internet Files\Content.IE5\2YTBANK1\MC900001022[1].wmf"/>
          <p:cNvPicPr>
            <a:picLocks noChangeAspect="1" noChangeArrowheads="1"/>
          </p:cNvPicPr>
          <p:nvPr/>
        </p:nvPicPr>
        <p:blipFill>
          <a:blip r:embed="rId3" cstate="print"/>
          <a:srcRect/>
          <a:stretch>
            <a:fillRect/>
          </a:stretch>
        </p:blipFill>
        <p:spPr bwMode="auto">
          <a:xfrm>
            <a:off x="6012160" y="476672"/>
            <a:ext cx="2125291" cy="1127280"/>
          </a:xfrm>
          <a:prstGeom prst="rect">
            <a:avLst/>
          </a:prstGeom>
          <a:noFill/>
        </p:spPr>
      </p:pic>
      <p:pic>
        <p:nvPicPr>
          <p:cNvPr id="2051" name="Picture 3" descr="C:\Users\Marjorie\AppData\Local\Microsoft\Windows\Temporary Internet Files\Content.IE5\D0Z8OIYE\MC900211969[1].wmf"/>
          <p:cNvPicPr>
            <a:picLocks noChangeAspect="1" noChangeArrowheads="1"/>
          </p:cNvPicPr>
          <p:nvPr/>
        </p:nvPicPr>
        <p:blipFill>
          <a:blip r:embed="rId4" cstate="print"/>
          <a:srcRect/>
          <a:stretch>
            <a:fillRect/>
          </a:stretch>
        </p:blipFill>
        <p:spPr bwMode="auto">
          <a:xfrm>
            <a:off x="7092280" y="5373216"/>
            <a:ext cx="1825142" cy="135971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7772400" cy="1470025"/>
          </a:xfrm>
        </p:spPr>
        <p:txBody>
          <a:bodyPr/>
          <a:lstStyle/>
          <a:p>
            <a:pPr algn="l"/>
            <a:r>
              <a:rPr lang="en-GB" dirty="0" smtClean="0"/>
              <a:t>     </a:t>
            </a:r>
            <a:r>
              <a:rPr lang="en-GB" dirty="0" err="1" smtClean="0"/>
              <a:t>Alvy’s</a:t>
            </a:r>
            <a:r>
              <a:rPr lang="en-GB" dirty="0" smtClean="0"/>
              <a:t> </a:t>
            </a:r>
            <a:r>
              <a:rPr lang="en-GB" dirty="0" smtClean="0"/>
              <a:t>Fact file</a:t>
            </a:r>
            <a:endParaRPr lang="en-GB" dirty="0"/>
          </a:p>
        </p:txBody>
      </p:sp>
      <p:sp>
        <p:nvSpPr>
          <p:cNvPr id="3" name="Subtitle 2"/>
          <p:cNvSpPr>
            <a:spLocks noGrp="1"/>
          </p:cNvSpPr>
          <p:nvPr>
            <p:ph type="subTitle" idx="1"/>
          </p:nvPr>
        </p:nvSpPr>
        <p:spPr>
          <a:xfrm>
            <a:off x="539552" y="1700808"/>
            <a:ext cx="8208912" cy="4680520"/>
          </a:xfrm>
        </p:spPr>
        <p:txBody>
          <a:bodyPr>
            <a:normAutofit/>
          </a:bodyPr>
          <a:lstStyle/>
          <a:p>
            <a:pPr lvl="0" algn="l">
              <a:buFont typeface="Arial" pitchFamily="34" charset="0"/>
              <a:buChar char="•"/>
            </a:pPr>
            <a:r>
              <a:rPr lang="en-US" sz="2400" dirty="0" smtClean="0">
                <a:solidFill>
                  <a:schemeClr val="tx1"/>
                </a:solidFill>
              </a:rPr>
              <a:t>The chance of being hit by space junk on Earth is 20 billion to one. </a:t>
            </a:r>
            <a:r>
              <a:rPr lang="en-GB" sz="2400" dirty="0" smtClean="0">
                <a:solidFill>
                  <a:schemeClr val="tx1"/>
                </a:solidFill>
              </a:rPr>
              <a:t>Most debris burns up during re-entry, and no one has ever been killed</a:t>
            </a:r>
          </a:p>
          <a:p>
            <a:pPr lvl="0" algn="l"/>
            <a:endParaRPr lang="en-GB" sz="800" dirty="0" smtClean="0">
              <a:solidFill>
                <a:schemeClr val="tx1"/>
              </a:solidFill>
            </a:endParaRPr>
          </a:p>
          <a:p>
            <a:pPr lvl="0" algn="l">
              <a:buFont typeface="Arial" pitchFamily="34" charset="0"/>
              <a:buChar char="•"/>
            </a:pPr>
            <a:r>
              <a:rPr lang="en-GB" sz="2400" dirty="0" smtClean="0">
                <a:solidFill>
                  <a:schemeClr val="tx1"/>
                </a:solidFill>
              </a:rPr>
              <a:t>Orbiting Space debris can be anything, from old satellites, to hatches from spacecraft, and flecks of paint. In 2005, at least 13 nuclear fuel cores, eight thermoelectric generators and 32 spacecraft nuclear reactors were in Earth orbit!  </a:t>
            </a:r>
          </a:p>
          <a:p>
            <a:pPr lvl="0" algn="l"/>
            <a:endParaRPr lang="en-GB" sz="800" dirty="0" smtClean="0">
              <a:solidFill>
                <a:schemeClr val="tx1"/>
              </a:solidFill>
            </a:endParaRPr>
          </a:p>
          <a:p>
            <a:pPr lvl="0" algn="l">
              <a:buFont typeface="Arial" pitchFamily="34" charset="0"/>
              <a:buChar char="•"/>
            </a:pPr>
            <a:r>
              <a:rPr lang="en-GB" sz="2400" dirty="0" smtClean="0">
                <a:solidFill>
                  <a:schemeClr val="tx1"/>
                </a:solidFill>
              </a:rPr>
              <a:t>Weighing around 135 tons, the Russian owned Mir Space Station was the largest pieces of manmade space junk ever to fall to Earth, landing in the South Pacific Ocean on </a:t>
            </a:r>
          </a:p>
          <a:p>
            <a:pPr lvl="0" algn="l"/>
            <a:r>
              <a:rPr lang="en-GB" sz="2400" dirty="0" smtClean="0">
                <a:solidFill>
                  <a:schemeClr val="tx1"/>
                </a:solidFill>
              </a:rPr>
              <a:t>March 23</a:t>
            </a:r>
            <a:r>
              <a:rPr lang="en-GB" sz="2400" baseline="30000" dirty="0" smtClean="0">
                <a:solidFill>
                  <a:schemeClr val="tx1"/>
                </a:solidFill>
              </a:rPr>
              <a:t>rd</a:t>
            </a:r>
            <a:r>
              <a:rPr lang="en-GB" sz="2400" dirty="0" smtClean="0">
                <a:solidFill>
                  <a:schemeClr val="tx1"/>
                </a:solidFill>
              </a:rPr>
              <a:t> 2001</a:t>
            </a:r>
          </a:p>
          <a:p>
            <a:pPr lvl="0" algn="l"/>
            <a:endParaRPr lang="en-GB" sz="2400" dirty="0" smtClean="0">
              <a:solidFill>
                <a:schemeClr val="tx1"/>
              </a:solidFill>
            </a:endParaRPr>
          </a:p>
          <a:p>
            <a:pPr lvl="0" algn="l"/>
            <a:endParaRPr lang="en-GB" sz="2400" dirty="0" smtClean="0">
              <a:solidFill>
                <a:schemeClr val="tx1"/>
              </a:solidFill>
            </a:endParaRPr>
          </a:p>
        </p:txBody>
      </p:sp>
      <p:pic>
        <p:nvPicPr>
          <p:cNvPr id="1029" name="Picture 5" descr="C:\Users\Marjorie\AppData\Local\Microsoft\Windows\Temporary Internet Files\Content.IE5\2YTBANK1\MC900001022[1].wmf"/>
          <p:cNvPicPr>
            <a:picLocks noChangeAspect="1" noChangeArrowheads="1"/>
          </p:cNvPicPr>
          <p:nvPr/>
        </p:nvPicPr>
        <p:blipFill>
          <a:blip r:embed="rId2" cstate="print"/>
          <a:srcRect/>
          <a:stretch>
            <a:fillRect/>
          </a:stretch>
        </p:blipFill>
        <p:spPr bwMode="auto">
          <a:xfrm>
            <a:off x="6012160" y="476672"/>
            <a:ext cx="2125291" cy="1127280"/>
          </a:xfrm>
          <a:prstGeom prst="rect">
            <a:avLst/>
          </a:prstGeom>
          <a:noFill/>
        </p:spPr>
      </p:pic>
      <p:pic>
        <p:nvPicPr>
          <p:cNvPr id="2051" name="Picture 3" descr="C:\Users\Marjorie\AppData\Local\Microsoft\Windows\Temporary Internet Files\Content.IE5\D0Z8OIYE\MC900211969[1].wmf"/>
          <p:cNvPicPr>
            <a:picLocks noChangeAspect="1" noChangeArrowheads="1"/>
          </p:cNvPicPr>
          <p:nvPr/>
        </p:nvPicPr>
        <p:blipFill>
          <a:blip r:embed="rId3" cstate="print"/>
          <a:srcRect/>
          <a:stretch>
            <a:fillRect/>
          </a:stretch>
        </p:blipFill>
        <p:spPr bwMode="auto">
          <a:xfrm>
            <a:off x="7092280" y="5517232"/>
            <a:ext cx="1475274" cy="109906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480</Words>
  <Application>Microsoft Office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Alvy  from America</vt:lpstr>
      <vt:lpstr>     Alvy  from America</vt:lpstr>
      <vt:lpstr>     Alvy  from America</vt:lpstr>
      <vt:lpstr>     Alvy  from America</vt:lpstr>
      <vt:lpstr>     Alvy  from America</vt:lpstr>
      <vt:lpstr>     Alvy  from America</vt:lpstr>
      <vt:lpstr>     Alvy’s Fact file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Arni from America</dc:title>
  <dc:creator>Marjorie Anne Smith</dc:creator>
  <cp:lastModifiedBy>Marjorie Anne Smith</cp:lastModifiedBy>
  <cp:revision>40</cp:revision>
  <dcterms:created xsi:type="dcterms:W3CDTF">2011-07-12T05:24:49Z</dcterms:created>
  <dcterms:modified xsi:type="dcterms:W3CDTF">2011-09-05T04:14:08Z</dcterms:modified>
</cp:coreProperties>
</file>