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7" r:id="rId2"/>
    <p:sldId id="280" r:id="rId3"/>
    <p:sldId id="283" r:id="rId4"/>
    <p:sldId id="272" r:id="rId5"/>
    <p:sldId id="278" r:id="rId6"/>
    <p:sldId id="279" r:id="rId7"/>
    <p:sldId id="276" r:id="rId8"/>
    <p:sldId id="277" r:id="rId9"/>
    <p:sldId id="284" r:id="rId10"/>
    <p:sldId id="285" r:id="rId11"/>
    <p:sldId id="289" r:id="rId12"/>
    <p:sldId id="281" r:id="rId13"/>
    <p:sldId id="286" r:id="rId14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335" autoAdjust="0"/>
    <p:restoredTop sz="94660"/>
  </p:normalViewPr>
  <p:slideViewPr>
    <p:cSldViewPr>
      <p:cViewPr varScale="1">
        <p:scale>
          <a:sx n="109" d="100"/>
          <a:sy n="109" d="100"/>
        </p:scale>
        <p:origin x="-16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28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18EA5-FE79-425F-B9A8-FA62832EDBA4}" type="datetimeFigureOut">
              <a:rPr lang="en-GB" smtClean="0"/>
              <a:pPr/>
              <a:t>03/10/2014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546"/>
            <a:ext cx="294909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28" y="9445546"/>
            <a:ext cx="2949099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66A54-F5E0-4671-8AF5-EE8C6713C78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BBED-BC26-4A30-A94A-0B387CCD99F3}" type="datetimeFigureOut">
              <a:rPr lang="en-GB" smtClean="0"/>
              <a:pPr/>
              <a:t>03/10/2014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AC7BF-F216-47D6-8EA3-F86961A800A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nd\Desktop\SSERC_biggi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96144" cy="12546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1124744"/>
            <a:ext cx="644420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>
                <a:solidFill>
                  <a:srgbClr val="FFC000"/>
                </a:solidFill>
                <a:latin typeface="Comic Sans MS" pitchFamily="66" charset="0"/>
              </a:rPr>
              <a:t>Owl pellets</a:t>
            </a:r>
          </a:p>
          <a:p>
            <a:pPr algn="ctr"/>
            <a:r>
              <a:rPr lang="en-GB" sz="5400" dirty="0" smtClean="0">
                <a:solidFill>
                  <a:srgbClr val="FFC000"/>
                </a:solidFill>
                <a:latin typeface="Comic Sans MS" pitchFamily="66" charset="0"/>
              </a:rPr>
              <a:t>For Nat 4 / 5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GB" sz="32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_DSC672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068960"/>
            <a:ext cx="2592288" cy="2843155"/>
          </a:xfrm>
          <a:prstGeom prst="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504" y="5157192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Kate Andrews</a:t>
            </a:r>
          </a:p>
          <a:p>
            <a:r>
              <a:rPr lang="en-GB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Lorraine Bruce</a:t>
            </a:r>
          </a:p>
          <a:p>
            <a:r>
              <a:rPr lang="en-GB" sz="3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Marjorie Smith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2" descr="ScotlandLogo"/>
          <p:cNvPicPr>
            <a:picLocks noChangeAspect="1" noChangeArrowheads="1"/>
          </p:cNvPicPr>
          <p:nvPr/>
        </p:nvPicPr>
        <p:blipFill>
          <a:blip r:embed="rId4" cstate="print"/>
          <a:srcRect l="14285" t="13264" r="14285" b="11223"/>
          <a:stretch>
            <a:fillRect/>
          </a:stretch>
        </p:blipFill>
        <p:spPr bwMode="auto">
          <a:xfrm>
            <a:off x="7668344" y="260648"/>
            <a:ext cx="1144712" cy="12092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2443682" cy="3608023"/>
          </a:xfrm>
          <a:prstGeom prst="rect">
            <a:avLst/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2590866" cy="2219047"/>
          </a:xfrm>
          <a:prstGeom prst="rect">
            <a:avLst/>
          </a:prstGeom>
          <a:noFill/>
          <a:ln w="63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852936"/>
            <a:ext cx="2520280" cy="346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140968"/>
            <a:ext cx="227060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19" y="260648"/>
            <a:ext cx="33540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4066876" cy="461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268760"/>
            <a:ext cx="2647950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01663" y="1216025"/>
            <a:ext cx="3095625" cy="4096307"/>
            <a:chOff x="601663" y="1215928"/>
            <a:chExt cx="3094848" cy="4096116"/>
          </a:xfrm>
        </p:grpSpPr>
        <p:sp>
          <p:nvSpPr>
            <p:cNvPr id="3" name="Text Box 4"/>
            <p:cNvSpPr txBox="1">
              <a:spLocks noChangeArrowheads="1"/>
            </p:cNvSpPr>
            <p:nvPr/>
          </p:nvSpPr>
          <p:spPr bwMode="auto">
            <a:xfrm>
              <a:off x="601663" y="1215928"/>
              <a:ext cx="3094848" cy="837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42913" indent="-442913">
                <a:lnSpc>
                  <a:spcPct val="150000"/>
                </a:lnSpc>
                <a:buFont typeface="Arial" pitchFamily="34" charset="0"/>
                <a:buChar char="•"/>
                <a:tabLst>
                  <a:tab pos="5295900" algn="r"/>
                </a:tabLst>
              </a:pPr>
              <a:r>
                <a:rPr lang="en-GB" sz="36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Carnivores</a:t>
              </a:r>
            </a:p>
          </p:txBody>
        </p:sp>
        <p:pic>
          <p:nvPicPr>
            <p:cNvPr id="4" name="Picture 3" descr="ComShrewSkull.jpg"/>
            <p:cNvPicPr preferRelativeResize="0">
              <a:picLocks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79514" y="2227619"/>
              <a:ext cx="2739147" cy="2114621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779514" y="4357982"/>
              <a:ext cx="2739147" cy="954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Comic Sans MS" pitchFamily="66" charset="0"/>
                </a:rPr>
                <a:t>Common shrew skull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5016500" y="1216025"/>
            <a:ext cx="3095625" cy="3665421"/>
            <a:chOff x="5017277" y="1215928"/>
            <a:chExt cx="3094848" cy="3665250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017277" y="1215928"/>
              <a:ext cx="3094848" cy="837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42913" indent="-442913">
                <a:lnSpc>
                  <a:spcPct val="150000"/>
                </a:lnSpc>
                <a:buFont typeface="Arial" pitchFamily="34" charset="0"/>
                <a:buChar char="•"/>
                <a:tabLst>
                  <a:tab pos="5295900" algn="r"/>
                </a:tabLst>
              </a:pPr>
              <a:r>
                <a:rPr lang="en-GB" sz="3600" dirty="0">
                  <a:solidFill>
                    <a:srgbClr val="FFFFFF"/>
                  </a:solidFill>
                  <a:latin typeface="Comic Sans MS" pitchFamily="66" charset="0"/>
                  <a:cs typeface="Arial" pitchFamily="34" charset="0"/>
                </a:rPr>
                <a:t>Herbivores</a:t>
              </a:r>
            </a:p>
          </p:txBody>
        </p:sp>
        <p:pic>
          <p:nvPicPr>
            <p:cNvPr id="8" name="Picture 5" descr="FieldVole%20skull.jpg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27920" y="2227619"/>
              <a:ext cx="2700485" cy="2114621"/>
            </a:xfrm>
            <a:prstGeom prst="rect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5327920" y="4357982"/>
              <a:ext cx="2739147" cy="523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Comic Sans MS" pitchFamily="66" charset="0"/>
                </a:rPr>
                <a:t>Field vole skull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374335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17032"/>
            <a:ext cx="45503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11960" y="620688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Vole molars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54452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Vole lower jaw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88640"/>
            <a:ext cx="1866519" cy="212508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9512" y="2780928"/>
            <a:ext cx="859085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42913" indent="-442913">
              <a:lnSpc>
                <a:spcPct val="150000"/>
              </a:lnSpc>
              <a:buFont typeface="Arial" pitchFamily="34" charset="0"/>
              <a:buChar char="•"/>
              <a:tabLst>
                <a:tab pos="5295900" algn="r"/>
              </a:tabLst>
            </a:pPr>
            <a:r>
              <a:rPr lang="en-GB" sz="32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Prey swallowed </a:t>
            </a:r>
            <a:r>
              <a:rPr lang="en-GB" sz="3200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whole</a:t>
            </a:r>
            <a:endParaRPr lang="en-GB" sz="3200" dirty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  <a:p>
            <a:pPr marL="442913" indent="-442913">
              <a:lnSpc>
                <a:spcPct val="150000"/>
              </a:lnSpc>
              <a:buFont typeface="Arial" pitchFamily="34" charset="0"/>
              <a:buChar char="•"/>
              <a:tabLst>
                <a:tab pos="5295900" algn="r"/>
              </a:tabLst>
            </a:pPr>
            <a:r>
              <a:rPr lang="en-GB" sz="32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Soft parts digested in </a:t>
            </a:r>
            <a:r>
              <a:rPr lang="en-GB" sz="3200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stomach</a:t>
            </a:r>
          </a:p>
          <a:p>
            <a:pPr marL="442913" indent="-442913">
              <a:lnSpc>
                <a:spcPct val="150000"/>
              </a:lnSpc>
              <a:tabLst>
                <a:tab pos="5295900" algn="r"/>
              </a:tabLst>
            </a:pPr>
            <a:r>
              <a:rPr lang="en-GB" sz="3200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      (proventriculus)</a:t>
            </a:r>
            <a:endParaRPr lang="en-GB" sz="3200" dirty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  <a:p>
            <a:pPr marL="442913" indent="-442913">
              <a:lnSpc>
                <a:spcPct val="150000"/>
              </a:lnSpc>
              <a:buFont typeface="Arial" pitchFamily="34" charset="0"/>
              <a:buChar char="•"/>
              <a:tabLst>
                <a:tab pos="5295900" algn="r"/>
              </a:tabLst>
            </a:pPr>
            <a:r>
              <a:rPr lang="en-GB" sz="32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Indigestible parts formed into </a:t>
            </a:r>
            <a:r>
              <a:rPr lang="en-GB" sz="3200" dirty="0" smtClean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pellet</a:t>
            </a:r>
            <a:endParaRPr lang="en-GB" sz="3200" i="1" dirty="0">
              <a:solidFill>
                <a:srgbClr val="FFFFFF"/>
              </a:solidFill>
              <a:latin typeface="Comic Sans MS" pitchFamily="66" charset="0"/>
              <a:cs typeface="Arial" pitchFamily="34" charset="0"/>
            </a:endParaRPr>
          </a:p>
          <a:p>
            <a:pPr marL="442913" indent="-442913">
              <a:lnSpc>
                <a:spcPct val="150000"/>
              </a:lnSpc>
              <a:buFont typeface="Arial" pitchFamily="34" charset="0"/>
              <a:buChar char="•"/>
              <a:tabLst>
                <a:tab pos="5295900" algn="r"/>
              </a:tabLst>
            </a:pPr>
            <a:r>
              <a:rPr lang="en-GB" sz="3200" dirty="0">
                <a:solidFill>
                  <a:srgbClr val="FFFFFF"/>
                </a:solidFill>
                <a:latin typeface="Comic Sans MS" pitchFamily="66" charset="0"/>
                <a:cs typeface="Arial" pitchFamily="34" charset="0"/>
              </a:rPr>
              <a:t>Pellet regurgitated through mouth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Why study Owl pellets?</a:t>
            </a:r>
            <a:endParaRPr lang="en-GB" sz="44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2606443" cy="1440160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0778" y="908720"/>
            <a:ext cx="420571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196752"/>
            <a:ext cx="30266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5. Adaptations for survival. 	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340768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/>
          </a:p>
          <a:p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Research examples of structural and physiological adaptations which lead to species survival </a:t>
            </a:r>
          </a:p>
          <a:p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278092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Life on Earth </a:t>
            </a:r>
            <a:r>
              <a:rPr lang="en-GB" b="1" dirty="0" smtClean="0"/>
              <a:t>	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260648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Life on Earth 	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560" y="3212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 Biodiversity and the distribution of life </a:t>
            </a:r>
            <a:r>
              <a:rPr lang="en-GB" b="1" dirty="0" smtClean="0"/>
              <a:t>	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60" y="3789040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Grazing and predation are biotic factors; pH and temperature are </a:t>
            </a:r>
            <a:r>
              <a:rPr lang="en-GB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abiotic</a:t>
            </a:r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factors. 	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4509120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Interpret predator prey interaction graphs. </a:t>
            </a:r>
          </a:p>
          <a:p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Analyse Barn owl pellets...... 	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5229200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 niche is the role that an organism plays within a community. It includes the use it makes of the resources in its ecosystem and its interactions with other organisms in the community including competition, parasitism, predation..... </a:t>
            </a:r>
            <a:r>
              <a:rPr lang="en-GB" dirty="0" smtClean="0"/>
              <a:t>	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552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 Biodiversity and the distribution of life </a:t>
            </a:r>
            <a:r>
              <a:rPr lang="en-GB" b="1" dirty="0" smtClean="0"/>
              <a:t>	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88640"/>
            <a:ext cx="1629543" cy="224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1164" y="3501008"/>
            <a:ext cx="162853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3659664" cy="1978546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04664"/>
            <a:ext cx="1263177" cy="2331367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2564857" cy="2448272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204864"/>
            <a:ext cx="2520280" cy="288032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A good predator</a:t>
            </a:r>
            <a:r>
              <a:rPr lang="en-GB" sz="4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?</a:t>
            </a:r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537321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Adaptations</a:t>
            </a:r>
            <a:endParaRPr lang="en-GB" sz="5400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" name="Picture 2" descr="Barn Owl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7951" y="2996952"/>
            <a:ext cx="2922063" cy="2016224"/>
          </a:xfrm>
          <a:prstGeom prst="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77072"/>
            <a:ext cx="2333625" cy="253365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556792"/>
            <a:ext cx="2590453" cy="2304256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21088"/>
            <a:ext cx="3253625" cy="2448272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2924944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mouse</a:t>
            </a:r>
            <a:endParaRPr lang="en-GB" sz="6000" dirty="0">
              <a:solidFill>
                <a:schemeClr val="bg2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4168" y="1556792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vole</a:t>
            </a:r>
            <a:endParaRPr lang="en-GB" sz="6000" dirty="0">
              <a:solidFill>
                <a:schemeClr val="accent6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3140968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00B050"/>
                </a:solidFill>
                <a:latin typeface="Comic Sans MS" pitchFamily="66" charset="0"/>
              </a:rPr>
              <a:t>shrew</a:t>
            </a:r>
            <a:endParaRPr lang="en-GB" sz="6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60648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itchFamily="66" charset="0"/>
              </a:rPr>
              <a:t>What might an owl eat??</a:t>
            </a:r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76672"/>
            <a:ext cx="55446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Also:</a:t>
            </a:r>
          </a:p>
          <a:p>
            <a:endParaRPr lang="en-GB" sz="6000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insects </a:t>
            </a:r>
          </a:p>
          <a:p>
            <a:pPr>
              <a:buFont typeface="Arial" pitchFamily="34" charset="0"/>
              <a:buChar char="•"/>
            </a:pPr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spiders</a:t>
            </a:r>
          </a:p>
          <a:p>
            <a:pPr>
              <a:buFont typeface="Arial" pitchFamily="34" charset="0"/>
              <a:buChar char="•"/>
            </a:pPr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amphibians</a:t>
            </a:r>
          </a:p>
          <a:p>
            <a:pPr>
              <a:buFont typeface="Arial" pitchFamily="34" charset="0"/>
              <a:buChar char="•"/>
            </a:pPr>
            <a:r>
              <a:rPr lang="en-GB" sz="6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small birds</a:t>
            </a:r>
            <a:endParaRPr lang="en-GB" sz="6000" dirty="0">
              <a:solidFill>
                <a:schemeClr val="accent6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204864"/>
            <a:ext cx="3482332" cy="3168352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5589240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Food chain.....?</a:t>
            </a:r>
            <a:endParaRPr lang="en-GB" sz="5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36290"/>
            <a:ext cx="1908720" cy="167380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259632" y="3645024"/>
            <a:ext cx="2448272" cy="43204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48064" y="692696"/>
            <a:ext cx="2952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rgbClr val="FFFF00"/>
                </a:solidFill>
                <a:latin typeface="Comic Sans MS" pitchFamily="66" charset="0"/>
              </a:rPr>
              <a:t>energy</a:t>
            </a:r>
            <a:endParaRPr lang="en-GB" sz="6000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64704"/>
            <a:ext cx="4032448" cy="5461816"/>
          </a:xfrm>
          <a:prstGeom prst="rect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4176464" cy="3100946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79512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Definitions and comparison of pyramids of biomass, energy and numbers. </a:t>
            </a:r>
            <a:r>
              <a:rPr lang="en-GB" dirty="0" smtClean="0"/>
              <a:t>	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27089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Investigate examples of pyramid of energy (as measured in kJ/m2/year), pyramid of biomass (g/m2) and pyramid of number</a:t>
            </a:r>
            <a:r>
              <a:rPr lang="en-GB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s. </a:t>
            </a:r>
            <a:r>
              <a:rPr lang="en-GB" dirty="0" smtClean="0"/>
              <a:t>	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933056"/>
            <a:ext cx="8392304" cy="2376264"/>
          </a:xfrm>
          <a:prstGeom prst="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224136" cy="173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220</Words>
  <Application>Microsoft Office PowerPoint</Application>
  <PresentationFormat>On-screen Show (4:3)</PresentationFormat>
  <Paragraphs>45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 Andrews</dc:creator>
  <cp:lastModifiedBy>Kate Andrews</cp:lastModifiedBy>
  <cp:revision>59</cp:revision>
  <dcterms:created xsi:type="dcterms:W3CDTF">2012-11-28T14:08:34Z</dcterms:created>
  <dcterms:modified xsi:type="dcterms:W3CDTF">2014-10-03T11:46:00Z</dcterms:modified>
</cp:coreProperties>
</file>