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05" r:id="rId2"/>
  </p:sldMasterIdLst>
  <p:notesMasterIdLst>
    <p:notesMasterId r:id="rId60"/>
  </p:notesMasterIdLst>
  <p:handoutMasterIdLst>
    <p:handoutMasterId r:id="rId61"/>
  </p:handoutMasterIdLst>
  <p:sldIdLst>
    <p:sldId id="288" r:id="rId3"/>
    <p:sldId id="296" r:id="rId4"/>
    <p:sldId id="350" r:id="rId5"/>
    <p:sldId id="358" r:id="rId6"/>
    <p:sldId id="361" r:id="rId7"/>
    <p:sldId id="362" r:id="rId8"/>
    <p:sldId id="376" r:id="rId9"/>
    <p:sldId id="360" r:id="rId10"/>
    <p:sldId id="300" r:id="rId11"/>
    <p:sldId id="298" r:id="rId12"/>
    <p:sldId id="374" r:id="rId13"/>
    <p:sldId id="310" r:id="rId14"/>
    <p:sldId id="375" r:id="rId15"/>
    <p:sldId id="301" r:id="rId16"/>
    <p:sldId id="373" r:id="rId17"/>
    <p:sldId id="302" r:id="rId18"/>
    <p:sldId id="338" r:id="rId19"/>
    <p:sldId id="371" r:id="rId20"/>
    <p:sldId id="377" r:id="rId21"/>
    <p:sldId id="372" r:id="rId22"/>
    <p:sldId id="286" r:id="rId23"/>
    <p:sldId id="346" r:id="rId24"/>
    <p:sldId id="366" r:id="rId25"/>
    <p:sldId id="348" r:id="rId26"/>
    <p:sldId id="347" r:id="rId27"/>
    <p:sldId id="369" r:id="rId28"/>
    <p:sldId id="349" r:id="rId29"/>
    <p:sldId id="345" r:id="rId30"/>
    <p:sldId id="351" r:id="rId31"/>
    <p:sldId id="365" r:id="rId32"/>
    <p:sldId id="356" r:id="rId33"/>
    <p:sldId id="326" r:id="rId34"/>
    <p:sldId id="317" r:id="rId35"/>
    <p:sldId id="294" r:id="rId36"/>
    <p:sldId id="309" r:id="rId37"/>
    <p:sldId id="308" r:id="rId38"/>
    <p:sldId id="318" r:id="rId39"/>
    <p:sldId id="336" r:id="rId40"/>
    <p:sldId id="337" r:id="rId41"/>
    <p:sldId id="339" r:id="rId42"/>
    <p:sldId id="304" r:id="rId43"/>
    <p:sldId id="359" r:id="rId44"/>
    <p:sldId id="332" r:id="rId45"/>
    <p:sldId id="357" r:id="rId46"/>
    <p:sldId id="364" r:id="rId47"/>
    <p:sldId id="368" r:id="rId48"/>
    <p:sldId id="381" r:id="rId49"/>
    <p:sldId id="380" r:id="rId50"/>
    <p:sldId id="379" r:id="rId51"/>
    <p:sldId id="319" r:id="rId52"/>
    <p:sldId id="325" r:id="rId53"/>
    <p:sldId id="340" r:id="rId54"/>
    <p:sldId id="341" r:id="rId55"/>
    <p:sldId id="342" r:id="rId56"/>
    <p:sldId id="367" r:id="rId57"/>
    <p:sldId id="370" r:id="rId58"/>
    <p:sldId id="322" r:id="rId59"/>
  </p:sldIdLst>
  <p:sldSz cx="9144000" cy="6858000" type="screen4x3"/>
  <p:notesSz cx="9944100" cy="6805613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-102" y="-5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5" d="100"/>
        <a:sy n="95" d="100"/>
      </p:scale>
      <p:origin x="0" y="0"/>
    </p:cViewPr>
  </p:sorterViewPr>
  <p:notesViewPr>
    <p:cSldViewPr snapToGrid="0">
      <p:cViewPr varScale="1">
        <p:scale>
          <a:sx n="108" d="100"/>
          <a:sy n="108" d="100"/>
        </p:scale>
        <p:origin x="-1056" y="-104"/>
      </p:cViewPr>
      <p:guideLst>
        <p:guide orient="horz" pos="2144"/>
        <p:guide pos="3133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309164" cy="3410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33350" y="2"/>
            <a:ext cx="4309164" cy="3410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252CFF-55C3-45B9-8B1C-FB430BB58208}" type="datetimeFigureOut">
              <a:rPr lang="en-US" smtClean="0"/>
              <a:pPr/>
              <a:t>10/27/2014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64541"/>
            <a:ext cx="4309164" cy="339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33350" y="6464541"/>
            <a:ext cx="4309164" cy="339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B17C8C-CB51-4957-A866-B556FCA6A5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208828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9110" cy="3402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32689" y="1"/>
            <a:ext cx="4309110" cy="3402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D1A55F0-28EB-484D-A65E-04AD739E4EBC}" type="datetimeFigureOut">
              <a:rPr lang="en-US"/>
              <a:pPr>
                <a:defRPr/>
              </a:pPr>
              <a:t>10/27/2014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70250" y="511175"/>
            <a:ext cx="3403600" cy="2552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4411" y="3232668"/>
            <a:ext cx="7955280" cy="3062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64151"/>
            <a:ext cx="4309110" cy="34028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32689" y="6464151"/>
            <a:ext cx="4309110" cy="34028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D82ADA5-CCC3-4365-9C6B-9C1AB6B4EC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48721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AC788F2-4CA9-4E9C-BE99-E945CEDA956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2ADA5-CCC3-4365-9C6B-9C1AB6B4EC5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5946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2ADA5-CCC3-4365-9C6B-9C1AB6B4EC5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135000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2ADA5-CCC3-4365-9C6B-9C1AB6B4EC5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8446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2ADA5-CCC3-4365-9C6B-9C1AB6B4EC5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38953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2ADA5-CCC3-4365-9C6B-9C1AB6B4EC5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4143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2ADA5-CCC3-4365-9C6B-9C1AB6B4EC5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2141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2ADA5-CCC3-4365-9C6B-9C1AB6B4EC5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869145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dirty="0" smtClean="0"/>
              <a:t>SSERC – shared service of all 32 LAs</a:t>
            </a:r>
          </a:p>
          <a:p>
            <a:pPr eaLnBrk="1" hangingPunct="1">
              <a:spcBef>
                <a:spcPct val="0"/>
              </a:spcBef>
            </a:pPr>
            <a:endParaRPr lang="en-GB" dirty="0" smtClean="0"/>
          </a:p>
          <a:p>
            <a:pPr eaLnBrk="1" hangingPunct="1">
              <a:spcBef>
                <a:spcPct val="0"/>
              </a:spcBef>
            </a:pPr>
            <a:r>
              <a:rPr lang="en-GB" dirty="0" smtClean="0"/>
              <a:t>Established to support new practical science in schools.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324C31E-5072-41BE-88C5-400A36A8D936}" type="slidenum">
              <a:rPr lang="en-US" smtClean="0">
                <a:latin typeface="Times" pitchFamily="18" charset="0"/>
              </a:rPr>
              <a:pPr>
                <a:defRPr/>
              </a:pPr>
              <a:t>17</a:t>
            </a:fld>
            <a:endParaRPr lang="en-US" dirty="0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dirty="0" smtClean="0"/>
              <a:t>SSERC – shared service of all 32 LAs</a:t>
            </a:r>
          </a:p>
          <a:p>
            <a:pPr eaLnBrk="1" hangingPunct="1">
              <a:spcBef>
                <a:spcPct val="0"/>
              </a:spcBef>
            </a:pPr>
            <a:endParaRPr lang="en-GB" dirty="0" smtClean="0"/>
          </a:p>
          <a:p>
            <a:pPr eaLnBrk="1" hangingPunct="1">
              <a:spcBef>
                <a:spcPct val="0"/>
              </a:spcBef>
            </a:pPr>
            <a:r>
              <a:rPr lang="en-GB" dirty="0" smtClean="0"/>
              <a:t>Established to support new practical science in schools.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324C31E-5072-41BE-88C5-400A36A8D936}" type="slidenum">
              <a:rPr lang="en-US" smtClean="0">
                <a:latin typeface="Times" pitchFamily="18" charset="0"/>
              </a:rPr>
              <a:pPr>
                <a:defRPr/>
              </a:pPr>
              <a:t>18</a:t>
            </a:fld>
            <a:endParaRPr lang="en-US" dirty="0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dirty="0" smtClean="0"/>
              <a:t>SSERC – shared service of all 32 LAs</a:t>
            </a:r>
          </a:p>
          <a:p>
            <a:pPr eaLnBrk="1" hangingPunct="1">
              <a:spcBef>
                <a:spcPct val="0"/>
              </a:spcBef>
            </a:pPr>
            <a:endParaRPr lang="en-GB" dirty="0" smtClean="0"/>
          </a:p>
          <a:p>
            <a:pPr eaLnBrk="1" hangingPunct="1">
              <a:spcBef>
                <a:spcPct val="0"/>
              </a:spcBef>
            </a:pPr>
            <a:r>
              <a:rPr lang="en-GB" dirty="0" smtClean="0"/>
              <a:t>Established to support new practical science in schools.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324C31E-5072-41BE-88C5-400A36A8D936}" type="slidenum">
              <a:rPr lang="en-US" smtClean="0">
                <a:latin typeface="Times" pitchFamily="18" charset="0"/>
              </a:rPr>
              <a:pPr>
                <a:defRPr/>
              </a:pPr>
              <a:t>19</a:t>
            </a:fld>
            <a:endParaRPr lang="en-US" dirty="0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2ADA5-CCC3-4365-9C6B-9C1AB6B4EC5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238108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2ADA5-CCC3-4365-9C6B-9C1AB6B4EC5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484247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dirty="0" smtClean="0"/>
              <a:t>SSERC – shared service of all 32 LAs</a:t>
            </a:r>
          </a:p>
          <a:p>
            <a:pPr eaLnBrk="1" hangingPunct="1">
              <a:spcBef>
                <a:spcPct val="0"/>
              </a:spcBef>
            </a:pPr>
            <a:endParaRPr lang="en-GB" dirty="0" smtClean="0"/>
          </a:p>
          <a:p>
            <a:pPr eaLnBrk="1" hangingPunct="1">
              <a:spcBef>
                <a:spcPct val="0"/>
              </a:spcBef>
            </a:pPr>
            <a:r>
              <a:rPr lang="en-GB" dirty="0" smtClean="0"/>
              <a:t>Established to support new practical science in schools.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324C31E-5072-41BE-88C5-400A36A8D936}" type="slidenum">
              <a:rPr lang="en-US" smtClean="0">
                <a:latin typeface="Times" pitchFamily="18" charset="0"/>
              </a:rPr>
              <a:pPr>
                <a:defRPr/>
              </a:pPr>
              <a:t>21</a:t>
            </a:fld>
            <a:endParaRPr lang="en-US" dirty="0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dirty="0" smtClean="0"/>
              <a:t>SSERC – shared service of all 32 LAs</a:t>
            </a:r>
          </a:p>
          <a:p>
            <a:pPr eaLnBrk="1" hangingPunct="1">
              <a:spcBef>
                <a:spcPct val="0"/>
              </a:spcBef>
            </a:pPr>
            <a:endParaRPr lang="en-GB" dirty="0" smtClean="0"/>
          </a:p>
          <a:p>
            <a:pPr eaLnBrk="1" hangingPunct="1">
              <a:spcBef>
                <a:spcPct val="0"/>
              </a:spcBef>
            </a:pPr>
            <a:r>
              <a:rPr lang="en-GB" dirty="0" smtClean="0"/>
              <a:t>Established to support new practical science in schools.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324C31E-5072-41BE-88C5-400A36A8D936}" type="slidenum">
              <a:rPr lang="en-US" smtClean="0">
                <a:latin typeface="Times" pitchFamily="18" charset="0"/>
              </a:rPr>
              <a:pPr>
                <a:defRPr/>
              </a:pPr>
              <a:t>22</a:t>
            </a:fld>
            <a:endParaRPr lang="en-US" dirty="0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2ADA5-CCC3-4365-9C6B-9C1AB6B4EC5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33056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2ADA5-CCC3-4365-9C6B-9C1AB6B4EC5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85928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dirty="0" smtClean="0"/>
              <a:t>SSERC – shared service of all 32 LAs</a:t>
            </a:r>
          </a:p>
          <a:p>
            <a:pPr eaLnBrk="1" hangingPunct="1">
              <a:spcBef>
                <a:spcPct val="0"/>
              </a:spcBef>
            </a:pPr>
            <a:endParaRPr lang="en-GB" dirty="0" smtClean="0"/>
          </a:p>
          <a:p>
            <a:pPr eaLnBrk="1" hangingPunct="1">
              <a:spcBef>
                <a:spcPct val="0"/>
              </a:spcBef>
            </a:pPr>
            <a:r>
              <a:rPr lang="en-GB" dirty="0" smtClean="0"/>
              <a:t>Established to support new practical science in schools.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324C31E-5072-41BE-88C5-400A36A8D936}" type="slidenum">
              <a:rPr lang="en-US" smtClean="0">
                <a:latin typeface="Times" pitchFamily="18" charset="0"/>
              </a:rPr>
              <a:pPr>
                <a:defRPr/>
              </a:pPr>
              <a:t>25</a:t>
            </a:fld>
            <a:endParaRPr lang="en-US" dirty="0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2ADA5-CCC3-4365-9C6B-9C1AB6B4EC5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871050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dirty="0" smtClean="0"/>
              <a:t>SSERC – shared service of all 32 LAs</a:t>
            </a:r>
          </a:p>
          <a:p>
            <a:pPr eaLnBrk="1" hangingPunct="1">
              <a:spcBef>
                <a:spcPct val="0"/>
              </a:spcBef>
            </a:pPr>
            <a:endParaRPr lang="en-GB" dirty="0" smtClean="0"/>
          </a:p>
          <a:p>
            <a:pPr eaLnBrk="1" hangingPunct="1">
              <a:spcBef>
                <a:spcPct val="0"/>
              </a:spcBef>
            </a:pPr>
            <a:r>
              <a:rPr lang="en-GB" dirty="0" smtClean="0"/>
              <a:t>Established to support new practical science in schools.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324C31E-5072-41BE-88C5-400A36A8D936}" type="slidenum">
              <a:rPr lang="en-US" smtClean="0">
                <a:latin typeface="Times" pitchFamily="18" charset="0"/>
              </a:rPr>
              <a:pPr>
                <a:defRPr/>
              </a:pPr>
              <a:t>27</a:t>
            </a:fld>
            <a:endParaRPr lang="en-US" dirty="0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dirty="0" smtClean="0"/>
              <a:t>SSERC – shared service of all 32 LAs</a:t>
            </a:r>
          </a:p>
          <a:p>
            <a:pPr eaLnBrk="1" hangingPunct="1">
              <a:spcBef>
                <a:spcPct val="0"/>
              </a:spcBef>
            </a:pPr>
            <a:endParaRPr lang="en-GB" dirty="0" smtClean="0"/>
          </a:p>
          <a:p>
            <a:pPr eaLnBrk="1" hangingPunct="1">
              <a:spcBef>
                <a:spcPct val="0"/>
              </a:spcBef>
            </a:pPr>
            <a:r>
              <a:rPr lang="en-GB" dirty="0" smtClean="0"/>
              <a:t>Established to support new practical science in schools.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324C31E-5072-41BE-88C5-400A36A8D936}" type="slidenum">
              <a:rPr lang="en-US" smtClean="0">
                <a:latin typeface="Times" pitchFamily="18" charset="0"/>
              </a:rPr>
              <a:pPr>
                <a:defRPr/>
              </a:pPr>
              <a:t>28</a:t>
            </a:fld>
            <a:endParaRPr lang="en-US" dirty="0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2ADA5-CCC3-4365-9C6B-9C1AB6B4EC5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3441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2ADA5-CCC3-4365-9C6B-9C1AB6B4EC5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990152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2ADA5-CCC3-4365-9C6B-9C1AB6B4EC5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179066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2ADA5-CCC3-4365-9C6B-9C1AB6B4EC5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083955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dirty="0" smtClean="0"/>
              <a:t>SSERC – shared service of all 32 LAs</a:t>
            </a:r>
          </a:p>
          <a:p>
            <a:pPr eaLnBrk="1" hangingPunct="1">
              <a:spcBef>
                <a:spcPct val="0"/>
              </a:spcBef>
            </a:pPr>
            <a:endParaRPr lang="en-GB" dirty="0" smtClean="0"/>
          </a:p>
          <a:p>
            <a:pPr eaLnBrk="1" hangingPunct="1">
              <a:spcBef>
                <a:spcPct val="0"/>
              </a:spcBef>
            </a:pPr>
            <a:r>
              <a:rPr lang="en-GB" dirty="0" smtClean="0"/>
              <a:t>Established to support new practical science in schools.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324C31E-5072-41BE-88C5-400A36A8D936}" type="slidenum">
              <a:rPr lang="en-US" smtClean="0">
                <a:latin typeface="Times" pitchFamily="18" charset="0"/>
              </a:rPr>
              <a:pPr>
                <a:defRPr/>
              </a:pPr>
              <a:t>32</a:t>
            </a:fld>
            <a:endParaRPr lang="en-US" dirty="0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2ADA5-CCC3-4365-9C6B-9C1AB6B4EC5D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243835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dirty="0" smtClean="0"/>
              <a:t>SSERC – shared service of all 32 LAs</a:t>
            </a:r>
          </a:p>
          <a:p>
            <a:pPr eaLnBrk="1" hangingPunct="1">
              <a:spcBef>
                <a:spcPct val="0"/>
              </a:spcBef>
            </a:pPr>
            <a:endParaRPr lang="en-GB" dirty="0" smtClean="0"/>
          </a:p>
          <a:p>
            <a:pPr eaLnBrk="1" hangingPunct="1">
              <a:spcBef>
                <a:spcPct val="0"/>
              </a:spcBef>
            </a:pPr>
            <a:r>
              <a:rPr lang="en-GB" dirty="0" smtClean="0"/>
              <a:t>Established to support new practical science in schools.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324C31E-5072-41BE-88C5-400A36A8D936}" type="slidenum">
              <a:rPr lang="en-US" smtClean="0">
                <a:latin typeface="Times" pitchFamily="18" charset="0"/>
              </a:rPr>
              <a:pPr>
                <a:defRPr/>
              </a:pPr>
              <a:t>34</a:t>
            </a:fld>
            <a:endParaRPr lang="en-US" dirty="0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2ADA5-CCC3-4365-9C6B-9C1AB6B4EC5D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349962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2ADA5-CCC3-4365-9C6B-9C1AB6B4EC5D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62111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2ADA5-CCC3-4365-9C6B-9C1AB6B4EC5D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908699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2ADA5-CCC3-4365-9C6B-9C1AB6B4EC5D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8596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2ADA5-CCC3-4365-9C6B-9C1AB6B4EC5D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9176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2ADA5-CCC3-4365-9C6B-9C1AB6B4EC5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35966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dirty="0" smtClean="0"/>
              <a:t>SSERC – shared service of all 32 LAs</a:t>
            </a:r>
          </a:p>
          <a:p>
            <a:pPr eaLnBrk="1" hangingPunct="1">
              <a:spcBef>
                <a:spcPct val="0"/>
              </a:spcBef>
            </a:pPr>
            <a:endParaRPr lang="en-GB" dirty="0" smtClean="0"/>
          </a:p>
          <a:p>
            <a:pPr eaLnBrk="1" hangingPunct="1">
              <a:spcBef>
                <a:spcPct val="0"/>
              </a:spcBef>
            </a:pPr>
            <a:r>
              <a:rPr lang="en-GB" dirty="0" smtClean="0"/>
              <a:t>Established to support new practical science in schools.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324C31E-5072-41BE-88C5-400A36A8D936}" type="slidenum">
              <a:rPr lang="en-US" smtClean="0">
                <a:latin typeface="Times" pitchFamily="18" charset="0"/>
              </a:rPr>
              <a:pPr>
                <a:defRPr/>
              </a:pPr>
              <a:t>40</a:t>
            </a:fld>
            <a:endParaRPr lang="en-US" dirty="0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2ADA5-CCC3-4365-9C6B-9C1AB6B4EC5D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497098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2ADA5-CCC3-4365-9C6B-9C1AB6B4EC5D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91691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2ADA5-CCC3-4365-9C6B-9C1AB6B4EC5D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353888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2ADA5-CCC3-4365-9C6B-9C1AB6B4EC5D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660440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2ADA5-CCC3-4365-9C6B-9C1AB6B4EC5D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1739051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2ADA5-CCC3-4365-9C6B-9C1AB6B4EC5D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134902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2ADA5-CCC3-4365-9C6B-9C1AB6B4EC5D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723748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2ADA5-CCC3-4365-9C6B-9C1AB6B4EC5D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4139518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2ADA5-CCC3-4365-9C6B-9C1AB6B4EC5D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52160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2ADA5-CCC3-4365-9C6B-9C1AB6B4EC5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53925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dirty="0" smtClean="0"/>
              <a:t>SSERC – shared service of all 32 LAs</a:t>
            </a:r>
          </a:p>
          <a:p>
            <a:pPr eaLnBrk="1" hangingPunct="1">
              <a:spcBef>
                <a:spcPct val="0"/>
              </a:spcBef>
            </a:pPr>
            <a:endParaRPr lang="en-GB" dirty="0" smtClean="0"/>
          </a:p>
          <a:p>
            <a:pPr eaLnBrk="1" hangingPunct="1">
              <a:spcBef>
                <a:spcPct val="0"/>
              </a:spcBef>
            </a:pPr>
            <a:r>
              <a:rPr lang="en-GB" dirty="0" smtClean="0"/>
              <a:t>Established to support new practical science in schools.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324C31E-5072-41BE-88C5-400A36A8D936}" type="slidenum">
              <a:rPr lang="en-US" smtClean="0">
                <a:latin typeface="Times" pitchFamily="18" charset="0"/>
              </a:rPr>
              <a:pPr>
                <a:defRPr/>
              </a:pPr>
              <a:t>50</a:t>
            </a:fld>
            <a:endParaRPr lang="en-US" dirty="0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AC788F2-4CA9-4E9C-BE99-E945CEDA956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2ADA5-CCC3-4365-9C6B-9C1AB6B4EC5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87929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2ADA5-CCC3-4365-9C6B-9C1AB6B4EC5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24685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2ADA5-CCC3-4365-9C6B-9C1AB6B4EC5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76342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2ADA5-CCC3-4365-9C6B-9C1AB6B4EC5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5980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6E0B923-0BE1-4022-BEBF-0080E471E6D8}" type="datetimeFigureOut">
              <a:rPr lang="en-US"/>
              <a:pPr>
                <a:defRPr/>
              </a:pPr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5FBF136-A432-47AF-93DC-ED29BA9D18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35F23DB-B433-4C9E-ABCD-0FCD70CF14DD}" type="datetimeFigureOut">
              <a:rPr lang="en-US"/>
              <a:pPr>
                <a:defRPr/>
              </a:pPr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F4C3303-B60E-4713-9E4A-B409A27F07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8AA46AF-E01D-4BA6-B40A-68BE668CB2BE}" type="datetimeFigureOut">
              <a:rPr lang="en-US"/>
              <a:pPr>
                <a:defRPr/>
              </a:pPr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0F6ED5E-C8A1-425B-AE7E-B53BE7FDE0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39D29CF-5476-42C1-91AC-E275A911DB29}" type="datetimeFigureOut">
              <a:rPr lang="en-US"/>
              <a:pPr>
                <a:defRPr/>
              </a:pPr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91E6933-2CC8-4DB7-9FCC-4A0A0EC905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2D4504F-1A37-4ECD-912A-48773C541D24}" type="datetimeFigureOut">
              <a:rPr lang="en-US"/>
              <a:pPr>
                <a:defRPr/>
              </a:pPr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4872DC7-15F2-4CEB-BB43-A1FFE25D69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8CF5028-0A44-45AB-9615-094C10A63E0A}" type="datetimeFigureOut">
              <a:rPr lang="en-US"/>
              <a:pPr>
                <a:defRPr/>
              </a:pPr>
              <a:t>10/27/2014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B568F8F-B1DA-432D-9904-14F111643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3C39329-B825-4A66-82C8-F0C552CB3E83}" type="datetimeFigureOut">
              <a:rPr lang="en-US"/>
              <a:pPr>
                <a:defRPr/>
              </a:pPr>
              <a:t>10/27/2014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CC6DF76-EACD-42CB-8550-D12789B56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7D1AD29-1C9F-4908-9F93-73FAB5D35E67}" type="datetimeFigureOut">
              <a:rPr lang="en-US"/>
              <a:pPr>
                <a:defRPr/>
              </a:pPr>
              <a:t>10/27/2014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32FAC87-B40A-4A5E-85C2-70F6FA04CF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A58644A-2EA3-4851-BCF7-56B87CB869C6}" type="datetimeFigureOut">
              <a:rPr lang="en-US"/>
              <a:pPr>
                <a:defRPr/>
              </a:pPr>
              <a:t>10/27/2014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F603930-9886-44F2-898D-D90D45C380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5BE18C5-D4DB-4604-A390-DAFBC5812110}" type="datetimeFigureOut">
              <a:rPr lang="en-US"/>
              <a:pPr>
                <a:defRPr/>
              </a:pPr>
              <a:t>10/27/2014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9864E28-29FA-4170-B225-B53179FCCD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B7484C5-5658-4C62-949E-2344A94EDA6C}" type="datetimeFigureOut">
              <a:rPr lang="en-US"/>
              <a:pPr>
                <a:defRPr/>
              </a:pPr>
              <a:t>10/27/2014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2D825FE-68DF-4338-9C7C-2B6FFF624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ransition spd="med">
    <p:fade thruBlk="1"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ransition spd="med">
    <p:fade thruBlk="1"/>
  </p:transition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.uk/news/world-africa-29603818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cdc.gov/vhf/ebola/hcp/procedures-for-ppe.html" TargetMode="Externa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who.int/features/2014/liberia-mobile-ebola-lab/en/" TargetMode="Externa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serc.org.uk/index.php/biology-2/health-a-safety-home151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.uk/blogs/adamcurtis/posts/the_undead_henrietta_lacks_and" TargetMode="External"/><Relationship Id="rId2" Type="http://schemas.openxmlformats.org/officeDocument/2006/relationships/hyperlink" Target="http://archive.org/details/AdamCurtisTheWayofAllFlesh" TargetMode="Externa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mailto:Kath.Crawford@sserc.org.uk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hyperlink" Target="mailto:Lorraine.Bruce@sserc.org.uk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4"/>
          <p:cNvSpPr txBox="1">
            <a:spLocks noChangeArrowheads="1"/>
          </p:cNvSpPr>
          <p:nvPr/>
        </p:nvSpPr>
        <p:spPr bwMode="auto">
          <a:xfrm>
            <a:off x="472520" y="1334973"/>
            <a:ext cx="7959008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en-US" sz="3600" i="1" dirty="0" smtClean="0">
                <a:solidFill>
                  <a:srgbClr val="FFFFFF"/>
                </a:solidFill>
                <a:latin typeface="Arial" pitchFamily="34" charset="0"/>
                <a:ea typeface="ＭＳ Ｐゴシック"/>
                <a:cs typeface="ＭＳ Ｐゴシック"/>
              </a:rPr>
              <a:t>National 4, National 5 Biology</a:t>
            </a:r>
          </a:p>
          <a:p>
            <a:pPr algn="ctr" eaLnBrk="0" hangingPunct="0">
              <a:lnSpc>
                <a:spcPct val="150000"/>
              </a:lnSpc>
            </a:pPr>
            <a:r>
              <a:rPr lang="en-GB" sz="3600" i="1" dirty="0" smtClean="0">
                <a:solidFill>
                  <a:srgbClr val="FFFFFF"/>
                </a:solidFill>
                <a:latin typeface="Arial" pitchFamily="34" charset="0"/>
                <a:ea typeface="ＭＳ Ｐゴシック"/>
                <a:cs typeface="ＭＳ Ｐゴシック"/>
              </a:rPr>
              <a:t>Microbiology Activities</a:t>
            </a:r>
          </a:p>
          <a:p>
            <a:pPr algn="ctr" eaLnBrk="0" hangingPunct="0">
              <a:lnSpc>
                <a:spcPct val="150000"/>
              </a:lnSpc>
            </a:pPr>
            <a:r>
              <a:rPr lang="en-GB" sz="3600" i="1" dirty="0" smtClean="0">
                <a:solidFill>
                  <a:srgbClr val="FFFFFF"/>
                </a:solidFill>
                <a:latin typeface="Arial" pitchFamily="34" charset="0"/>
                <a:ea typeface="ＭＳ Ｐゴシック"/>
                <a:cs typeface="ＭＳ Ｐゴシック"/>
              </a:rPr>
              <a:t>30</a:t>
            </a:r>
            <a:r>
              <a:rPr lang="en-GB" sz="3600" i="1" baseline="30000" dirty="0" smtClean="0">
                <a:solidFill>
                  <a:srgbClr val="FFFFFF"/>
                </a:solidFill>
                <a:latin typeface="Arial" pitchFamily="34" charset="0"/>
                <a:ea typeface="ＭＳ Ｐゴシック"/>
                <a:cs typeface="ＭＳ Ｐゴシック"/>
              </a:rPr>
              <a:t>th</a:t>
            </a:r>
            <a:r>
              <a:rPr lang="en-GB" sz="3600" i="1" dirty="0" smtClean="0">
                <a:solidFill>
                  <a:srgbClr val="FFFFFF"/>
                </a:solidFill>
                <a:latin typeface="Arial" pitchFamily="34" charset="0"/>
                <a:ea typeface="ＭＳ Ｐゴシック"/>
                <a:cs typeface="ＭＳ Ｐゴシック"/>
              </a:rPr>
              <a:t> October 2014</a:t>
            </a:r>
            <a:endParaRPr lang="en-US" sz="3600" i="1" dirty="0" smtClean="0">
              <a:solidFill>
                <a:srgbClr val="FFFFFF"/>
              </a:solidFill>
              <a:latin typeface="Arial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12291" name="Picture 2" descr="Scotland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11627" y="95691"/>
            <a:ext cx="1047308" cy="1047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0" y="4739996"/>
            <a:ext cx="307280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GB" sz="2800" i="1" dirty="0" smtClean="0">
                <a:solidFill>
                  <a:srgbClr val="FFFFFF"/>
                </a:solidFill>
                <a:latin typeface="Arial" pitchFamily="34" charset="0"/>
                <a:ea typeface="ＭＳ Ｐゴシック"/>
                <a:cs typeface="ＭＳ Ｐゴシック"/>
              </a:rPr>
              <a:t>Kath Crawford</a:t>
            </a:r>
          </a:p>
          <a:p>
            <a:pPr eaLnBrk="0" hangingPunct="0"/>
            <a:r>
              <a:rPr lang="en-GB" sz="2800" i="1" dirty="0" smtClean="0">
                <a:solidFill>
                  <a:srgbClr val="FFFFFF"/>
                </a:solidFill>
                <a:latin typeface="Arial" pitchFamily="34" charset="0"/>
                <a:ea typeface="ＭＳ Ｐゴシック"/>
                <a:cs typeface="ＭＳ Ｐゴシック"/>
              </a:rPr>
              <a:t>Lorraine Bruce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023472" y="1871397"/>
            <a:ext cx="5302892" cy="2123658"/>
          </a:xfrm>
          <a:prstGeom prst="rect">
            <a:avLst/>
          </a:prstGeom>
          <a:noFill/>
          <a:ln w="76200">
            <a:noFill/>
            <a:prstDash val="sysDot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4400" i="1" dirty="0">
                <a:solidFill>
                  <a:srgbClr val="FFFFFF"/>
                </a:solidFill>
                <a:latin typeface="Arial"/>
                <a:cs typeface="Arial"/>
              </a:rPr>
              <a:t>All organisms must be treated as potential pathogens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459123"/>
            <a:ext cx="9144000" cy="8001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i="1" smtClean="0">
                <a:solidFill>
                  <a:srgbClr val="FFFFFF"/>
                </a:solidFill>
                <a:latin typeface="Arial"/>
                <a:cs typeface="Arial"/>
              </a:rPr>
              <a:t>Aseptic Technique - Good Working Practice</a:t>
            </a:r>
            <a:endParaRPr lang="en-US" sz="36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702716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78068652_ebola_suit_with_title_bbc.jpg">
            <a:hlinkClick r:id="rId3"/>
          </p:cNvPr>
          <p:cNvPicPr>
            <a:picLocks noChangeAspect="1"/>
          </p:cNvPicPr>
          <p:nvPr/>
        </p:nvPicPr>
        <p:blipFill>
          <a:blip r:embed="rId4"/>
          <a:srcRect l="26389" r="25972"/>
          <a:stretch>
            <a:fillRect/>
          </a:stretch>
        </p:blipFill>
        <p:spPr>
          <a:xfrm>
            <a:off x="88944" y="1387489"/>
            <a:ext cx="2233596" cy="3746301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47472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Personal Protection</a:t>
            </a:r>
            <a:endParaRPr kumimoji="0" lang="en-GB" sz="4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1257" y="1323977"/>
            <a:ext cx="652274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smtClean="0">
                <a:solidFill>
                  <a:schemeClr val="bg1"/>
                </a:solidFill>
              </a:rPr>
              <a:t>Principles </a:t>
            </a:r>
            <a:r>
              <a:rPr lang="en-US" sz="2200" i="1" dirty="0">
                <a:solidFill>
                  <a:schemeClr val="bg1"/>
                </a:solidFill>
              </a:rPr>
              <a:t>of PPE</a:t>
            </a:r>
          </a:p>
          <a:p>
            <a:r>
              <a:rPr lang="en-US" sz="2200" i="1" dirty="0">
                <a:solidFill>
                  <a:schemeClr val="bg1"/>
                </a:solidFill>
              </a:rPr>
              <a:t>Healthcare workers must </a:t>
            </a:r>
            <a:r>
              <a:rPr lang="en-US" sz="2200" i="1" dirty="0" smtClean="0">
                <a:solidFill>
                  <a:schemeClr val="bg1"/>
                </a:solidFill>
              </a:rPr>
              <a:t>understand.. </a:t>
            </a:r>
            <a:r>
              <a:rPr lang="en-US" sz="2200" i="1" dirty="0">
                <a:solidFill>
                  <a:schemeClr val="bg1"/>
                </a:solidFill>
              </a:rPr>
              <a:t>basic principles to ensure safe and effective PPE use, which include that no skin may be exposed while working in PPE:</a:t>
            </a:r>
          </a:p>
          <a:p>
            <a:endParaRPr lang="en-US" sz="2200" i="1" dirty="0" smtClean="0">
              <a:solidFill>
                <a:schemeClr val="bg1"/>
              </a:solidFill>
            </a:endParaRPr>
          </a:p>
          <a:p>
            <a:r>
              <a:rPr lang="en-US" sz="2200" i="1" dirty="0" smtClean="0">
                <a:solidFill>
                  <a:schemeClr val="bg1"/>
                </a:solidFill>
              </a:rPr>
              <a:t>Doffing</a:t>
            </a:r>
            <a:endParaRPr lang="en-US" sz="2200" i="1" dirty="0">
              <a:solidFill>
                <a:schemeClr val="bg1"/>
              </a:solidFill>
            </a:endParaRPr>
          </a:p>
          <a:p>
            <a:r>
              <a:rPr lang="en-US" sz="2200" i="1" dirty="0">
                <a:solidFill>
                  <a:schemeClr val="bg1"/>
                </a:solidFill>
              </a:rPr>
              <a:t>The removal of used PPE is a high-risk process that requires a structured procedure, a trained observer, and a designated area for removal to ensure </a:t>
            </a:r>
            <a:r>
              <a:rPr lang="en-US" sz="2200" i="1" dirty="0" smtClean="0">
                <a:solidFill>
                  <a:schemeClr val="bg1"/>
                </a:solidFill>
              </a:rPr>
              <a:t>protection.</a:t>
            </a:r>
            <a:r>
              <a:rPr lang="en-US" sz="2200" i="1" dirty="0">
                <a:solidFill>
                  <a:schemeClr val="bg1"/>
                </a:solidFill>
              </a:rPr>
              <a:t> </a:t>
            </a:r>
            <a:r>
              <a:rPr lang="en-US" sz="2200" i="1" dirty="0" smtClean="0">
                <a:solidFill>
                  <a:schemeClr val="bg1"/>
                </a:solidFill>
              </a:rPr>
              <a:t> PPE </a:t>
            </a:r>
            <a:r>
              <a:rPr lang="en-US" sz="2200" i="1" dirty="0">
                <a:solidFill>
                  <a:schemeClr val="bg1"/>
                </a:solidFill>
              </a:rPr>
              <a:t>must be removed slowly and deliberately in the correct sequence to reduce the possibility of self-contamination or other exposure to Ebola </a:t>
            </a:r>
            <a:r>
              <a:rPr lang="en-US" sz="2200" i="1" dirty="0" smtClean="0">
                <a:solidFill>
                  <a:schemeClr val="bg1"/>
                </a:solidFill>
              </a:rPr>
              <a:t>virus.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85112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chemeClr val="bg1"/>
                </a:solidFill>
                <a:hlinkClick r:id="rId5"/>
              </a:rPr>
              <a:t>http://www.cdc.gov/vhf/ebola/hcp/procedures-for-ppe.html</a:t>
            </a:r>
            <a:r>
              <a:rPr lang="en-US" sz="2200" i="1" dirty="0">
                <a:solidFill>
                  <a:schemeClr val="bg1"/>
                </a:solidFill>
              </a:rPr>
              <a:t>  Oct 21</a:t>
            </a:r>
            <a:r>
              <a:rPr lang="en-US" sz="2200" i="1" baseline="30000" dirty="0">
                <a:solidFill>
                  <a:schemeClr val="bg1"/>
                </a:solidFill>
              </a:rPr>
              <a:t>st</a:t>
            </a:r>
            <a:r>
              <a:rPr lang="en-US" sz="2200" i="1" dirty="0">
                <a:solidFill>
                  <a:schemeClr val="bg1"/>
                </a:solidFill>
              </a:rPr>
              <a:t> 2014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8093" y="5106770"/>
            <a:ext cx="221590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Image: </a:t>
            </a:r>
            <a:r>
              <a:rPr lang="en-US" i="1" dirty="0" err="1" smtClean="0"/>
              <a:t>www.bbc.co.uk</a:t>
            </a:r>
            <a:endParaRPr lang="en-US" i="1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9123"/>
            <a:ext cx="9144000" cy="800100"/>
          </a:xfrm>
        </p:spPr>
        <p:txBody>
          <a:bodyPr/>
          <a:lstStyle/>
          <a:p>
            <a:r>
              <a:rPr lang="en-US" sz="3600" i="1" dirty="0" smtClean="0">
                <a:solidFill>
                  <a:srgbClr val="FFFFFF"/>
                </a:solidFill>
                <a:latin typeface="Arial"/>
                <a:cs typeface="Arial"/>
              </a:rPr>
              <a:t>Aseptic Technique - Good </a:t>
            </a:r>
            <a:r>
              <a:rPr lang="en-US" sz="3600" i="1" dirty="0">
                <a:solidFill>
                  <a:srgbClr val="FFFFFF"/>
                </a:solidFill>
                <a:latin typeface="Arial"/>
                <a:cs typeface="Arial"/>
              </a:rPr>
              <a:t>Working Practice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153291"/>
            <a:ext cx="9144000" cy="3143250"/>
          </a:xfrm>
        </p:spPr>
        <p:txBody>
          <a:bodyPr/>
          <a:lstStyle/>
          <a:p>
            <a:pPr marL="450850" indent="-450850">
              <a:spcBef>
                <a:spcPct val="50000"/>
              </a:spcBef>
            </a:pPr>
            <a:r>
              <a:rPr lang="en-US" sz="2800" i="1" dirty="0">
                <a:solidFill>
                  <a:srgbClr val="FFFFFF"/>
                </a:solidFill>
                <a:latin typeface="Arial"/>
                <a:cs typeface="Arial"/>
              </a:rPr>
              <a:t>bringing contaminating organisms to laboratory bench</a:t>
            </a:r>
          </a:p>
          <a:p>
            <a:pPr marL="450850" indent="-450850">
              <a:spcBef>
                <a:spcPct val="50000"/>
              </a:spcBef>
            </a:pPr>
            <a:r>
              <a:rPr lang="en-US" sz="2800" i="1" dirty="0">
                <a:solidFill>
                  <a:srgbClr val="FFFFFF"/>
                </a:solidFill>
                <a:latin typeface="Arial"/>
                <a:cs typeface="Arial"/>
              </a:rPr>
              <a:t>contaminating laboratory cultures</a:t>
            </a:r>
          </a:p>
          <a:p>
            <a:pPr marL="450850" indent="-450850">
              <a:spcBef>
                <a:spcPct val="50000"/>
              </a:spcBef>
            </a:pPr>
            <a:r>
              <a:rPr lang="en-US" sz="2800" i="1" dirty="0">
                <a:solidFill>
                  <a:srgbClr val="FFFFFF"/>
                </a:solidFill>
                <a:latin typeface="Arial"/>
                <a:cs typeface="Arial"/>
              </a:rPr>
              <a:t>contaminating yourself, your colleagues or your surroundings</a:t>
            </a:r>
          </a:p>
          <a:p>
            <a:pPr marL="450850" indent="-450850">
              <a:spcBef>
                <a:spcPct val="50000"/>
              </a:spcBef>
            </a:pPr>
            <a:r>
              <a:rPr lang="en-US" sz="2800" i="1" dirty="0">
                <a:solidFill>
                  <a:srgbClr val="FFFFFF"/>
                </a:solidFill>
                <a:latin typeface="Arial"/>
                <a:cs typeface="Arial"/>
              </a:rPr>
              <a:t>taking contaminating organisms out of the laboratory</a:t>
            </a:r>
            <a:endParaRPr lang="en-US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51389" y="1480720"/>
            <a:ext cx="731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b="0" i="1" dirty="0">
                <a:solidFill>
                  <a:srgbClr val="FFFFFF"/>
                </a:solidFill>
              </a:rPr>
              <a:t>Safety procedures aim to avoid:</a:t>
            </a:r>
          </a:p>
        </p:txBody>
      </p:sp>
    </p:spTree>
    <p:extLst>
      <p:ext uri="{BB962C8B-B14F-4D97-AF65-F5344CB8AC3E}">
        <p14:creationId xmlns:p14="http://schemas.microsoft.com/office/powerpoint/2010/main" xmlns="" val="295267595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>
                <a:solidFill>
                  <a:srgbClr val="FFFFFF"/>
                </a:solidFill>
                <a:latin typeface="Arial"/>
                <a:cs typeface="Arial"/>
              </a:rPr>
              <a:t>Personal Protection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609600" y="1885950"/>
            <a:ext cx="8026400" cy="520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</a:pPr>
            <a:endParaRPr lang="en-GB" sz="2800" b="0" i="1"/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52919" y="1392754"/>
            <a:ext cx="8774349" cy="4308872"/>
          </a:xfrm>
          <a:prstGeom prst="rect">
            <a:avLst/>
          </a:prstGeom>
          <a:noFill/>
          <a:ln w="76200">
            <a:noFill/>
            <a:prstDash val="sysDot"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457200" indent="-457200">
              <a:spcBef>
                <a:spcPct val="90000"/>
              </a:spcBef>
              <a:spcAft>
                <a:spcPct val="20000"/>
              </a:spcAft>
              <a:buFontTx/>
              <a:buChar char="•"/>
            </a:pPr>
            <a:r>
              <a:rPr lang="en-GB" sz="2800" b="0" i="1" dirty="0" smtClean="0">
                <a:solidFill>
                  <a:srgbClr val="FFFFFF"/>
                </a:solidFill>
                <a:latin typeface="Arial"/>
                <a:cs typeface="Arial"/>
              </a:rPr>
              <a:t>Leave bags and cases outside door or in corner of room</a:t>
            </a:r>
            <a:endParaRPr lang="en-GB" sz="2800" b="0" i="1" dirty="0">
              <a:solidFill>
                <a:srgbClr val="FFFFFF"/>
              </a:solidFill>
              <a:latin typeface="Arial"/>
              <a:cs typeface="Arial"/>
            </a:endParaRPr>
          </a:p>
          <a:p>
            <a:pPr marL="457200" indent="-457200">
              <a:lnSpc>
                <a:spcPct val="50000"/>
              </a:lnSpc>
              <a:spcBef>
                <a:spcPct val="90000"/>
              </a:spcBef>
              <a:spcAft>
                <a:spcPct val="20000"/>
              </a:spcAft>
              <a:buFontTx/>
              <a:buChar char="•"/>
            </a:pPr>
            <a:r>
              <a:rPr lang="en-GB" sz="2800" b="0" i="1" dirty="0" smtClean="0">
                <a:solidFill>
                  <a:srgbClr val="FFFFFF"/>
                </a:solidFill>
                <a:latin typeface="Arial"/>
                <a:cs typeface="Arial"/>
              </a:rPr>
              <a:t>Wash hands (then cover any cuts)</a:t>
            </a:r>
            <a:endParaRPr lang="en-GB" sz="2800" b="0" i="1" dirty="0">
              <a:solidFill>
                <a:srgbClr val="FFFFFF"/>
              </a:solidFill>
              <a:latin typeface="Arial"/>
              <a:cs typeface="Arial"/>
            </a:endParaRPr>
          </a:p>
          <a:p>
            <a:pPr marL="457200" indent="-457200">
              <a:lnSpc>
                <a:spcPct val="50000"/>
              </a:lnSpc>
              <a:spcBef>
                <a:spcPct val="90000"/>
              </a:spcBef>
              <a:spcAft>
                <a:spcPct val="20000"/>
              </a:spcAft>
              <a:buFontTx/>
              <a:buChar char="•"/>
            </a:pPr>
            <a:r>
              <a:rPr lang="en-GB" sz="2800" b="0" i="1" dirty="0" smtClean="0">
                <a:solidFill>
                  <a:srgbClr val="FFFFFF"/>
                </a:solidFill>
                <a:latin typeface="Arial"/>
                <a:cs typeface="Arial"/>
              </a:rPr>
              <a:t>Put on, in order: </a:t>
            </a:r>
          </a:p>
          <a:p>
            <a:pPr marL="914400" lvl="1" indent="-457200">
              <a:lnSpc>
                <a:spcPct val="50000"/>
              </a:lnSpc>
              <a:spcBef>
                <a:spcPct val="90000"/>
              </a:spcBef>
              <a:spcAft>
                <a:spcPct val="20000"/>
              </a:spcAft>
              <a:buFontTx/>
              <a:buChar char="•"/>
            </a:pPr>
            <a:r>
              <a:rPr lang="en-GB" sz="2800" i="1" dirty="0" smtClean="0">
                <a:solidFill>
                  <a:srgbClr val="FFFFFF"/>
                </a:solidFill>
                <a:latin typeface="Arial"/>
                <a:cs typeface="Arial"/>
              </a:rPr>
              <a:t>Clean </a:t>
            </a:r>
            <a:r>
              <a:rPr lang="en-GB" sz="2800" i="1" dirty="0" err="1" smtClean="0">
                <a:solidFill>
                  <a:srgbClr val="FFFFFF"/>
                </a:solidFill>
                <a:latin typeface="Arial"/>
                <a:cs typeface="Arial"/>
              </a:rPr>
              <a:t>labcoat</a:t>
            </a:r>
            <a:endParaRPr lang="en-GB" sz="2800" b="0" i="1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914400" lvl="1" indent="-457200">
              <a:lnSpc>
                <a:spcPct val="50000"/>
              </a:lnSpc>
              <a:spcBef>
                <a:spcPct val="90000"/>
              </a:spcBef>
              <a:spcAft>
                <a:spcPct val="20000"/>
              </a:spcAft>
              <a:buFontTx/>
              <a:buChar char="•"/>
            </a:pPr>
            <a:r>
              <a:rPr lang="en-GB" sz="2800" b="0" i="1" dirty="0" smtClean="0">
                <a:solidFill>
                  <a:srgbClr val="FFFFFF"/>
                </a:solidFill>
                <a:latin typeface="Arial"/>
                <a:cs typeface="Arial"/>
              </a:rPr>
              <a:t>Goggles</a:t>
            </a:r>
            <a:endParaRPr lang="en-GB" sz="2800" b="0" i="1" dirty="0">
              <a:solidFill>
                <a:srgbClr val="FFFFFF"/>
              </a:solidFill>
              <a:latin typeface="Arial"/>
              <a:cs typeface="Arial"/>
            </a:endParaRPr>
          </a:p>
          <a:p>
            <a:pPr marL="914400" lvl="1" indent="-457200">
              <a:lnSpc>
                <a:spcPct val="50000"/>
              </a:lnSpc>
              <a:spcBef>
                <a:spcPct val="90000"/>
              </a:spcBef>
              <a:spcAft>
                <a:spcPct val="20000"/>
              </a:spcAft>
              <a:buFontTx/>
              <a:buChar char="•"/>
            </a:pPr>
            <a:r>
              <a:rPr lang="en-GB" sz="2800" i="1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lang="en-GB" sz="2800" b="0" i="1" dirty="0" smtClean="0">
                <a:solidFill>
                  <a:srgbClr val="FFFFFF"/>
                </a:solidFill>
                <a:latin typeface="Arial"/>
                <a:cs typeface="Arial"/>
              </a:rPr>
              <a:t>loves</a:t>
            </a:r>
            <a:endParaRPr lang="en-GB" sz="2800" b="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850678" y="4395861"/>
            <a:ext cx="4130132" cy="1723549"/>
          </a:xfrm>
          <a:prstGeom prst="rect">
            <a:avLst/>
          </a:prstGeom>
          <a:noFill/>
          <a:ln w="57150">
            <a:solidFill>
              <a:schemeClr val="bg1"/>
            </a:solidFill>
            <a:prstDash val="sysDot"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 b="0" i="1" dirty="0">
                <a:solidFill>
                  <a:srgbClr val="FFFF00"/>
                </a:solidFill>
                <a:latin typeface="Arial"/>
                <a:cs typeface="Arial"/>
              </a:rPr>
              <a:t>Personal protective equipment used </a:t>
            </a:r>
            <a:r>
              <a:rPr lang="en-GB" sz="2800" b="0" i="1" dirty="0" smtClean="0">
                <a:solidFill>
                  <a:srgbClr val="FFFF00"/>
                </a:solidFill>
                <a:latin typeface="Arial"/>
                <a:cs typeface="Arial"/>
              </a:rPr>
              <a:t>as is  </a:t>
            </a:r>
            <a:r>
              <a:rPr lang="en-GB" sz="2800" b="0" i="1" dirty="0">
                <a:solidFill>
                  <a:srgbClr val="FFFF00"/>
                </a:solidFill>
                <a:latin typeface="Arial"/>
                <a:cs typeface="Arial"/>
              </a:rPr>
              <a:t>appropriate by teachers, technicians and students</a:t>
            </a:r>
          </a:p>
        </p:txBody>
      </p:sp>
    </p:spTree>
    <p:extLst>
      <p:ext uri="{BB962C8B-B14F-4D97-AF65-F5344CB8AC3E}">
        <p14:creationId xmlns:p14="http://schemas.microsoft.com/office/powerpoint/2010/main" xmlns="" val="22049530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138445" y="152400"/>
            <a:ext cx="88392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GB" sz="4800" i="1" dirty="0">
                <a:solidFill>
                  <a:srgbClr val="FFFFFF"/>
                </a:solidFill>
              </a:rPr>
              <a:t>Laying out the work area</a:t>
            </a:r>
          </a:p>
          <a:p>
            <a:pPr eaLnBrk="0" hangingPunct="0">
              <a:spcBef>
                <a:spcPts val="0"/>
              </a:spcBef>
            </a:pPr>
            <a:endParaRPr lang="en-GB" sz="2800" dirty="0" smtClean="0">
              <a:solidFill>
                <a:schemeClr val="bg1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590868" y="1756329"/>
            <a:ext cx="608437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ts val="0"/>
              </a:spcBef>
            </a:pPr>
            <a:r>
              <a:rPr lang="en-GB" sz="3600" i="1" dirty="0" smtClean="0">
                <a:solidFill>
                  <a:schemeClr val="bg1"/>
                </a:solidFill>
              </a:rPr>
              <a:t>Equipment placed so </a:t>
            </a:r>
            <a:r>
              <a:rPr lang="en-GB" sz="3600" i="1" dirty="0">
                <a:solidFill>
                  <a:schemeClr val="bg1"/>
                </a:solidFill>
              </a:rPr>
              <a:t>that there will be as little </a:t>
            </a:r>
            <a:r>
              <a:rPr lang="en-GB" sz="3600" i="1" dirty="0" smtClean="0">
                <a:solidFill>
                  <a:schemeClr val="bg1"/>
                </a:solidFill>
              </a:rPr>
              <a:t>air movement </a:t>
            </a:r>
            <a:r>
              <a:rPr lang="en-GB" sz="3600" i="1" dirty="0">
                <a:solidFill>
                  <a:schemeClr val="bg1"/>
                </a:solidFill>
              </a:rPr>
              <a:t>as possible while you </a:t>
            </a:r>
            <a:r>
              <a:rPr lang="en-GB" sz="3600" i="1" dirty="0" smtClean="0">
                <a:solidFill>
                  <a:schemeClr val="bg1"/>
                </a:solidFill>
              </a:rPr>
              <a:t>work.</a:t>
            </a:r>
            <a:r>
              <a:rPr lang="en-GB" sz="3600" b="0" i="1" dirty="0" smtClean="0">
                <a:solidFill>
                  <a:schemeClr val="bg1"/>
                </a:solidFill>
              </a:rPr>
              <a:t>  </a:t>
            </a:r>
            <a:endParaRPr lang="en-GB" sz="3600" b="0" i="1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794086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beria-mobile-ebola-lab-310.jpg"/>
          <p:cNvPicPr>
            <a:picLocks noChangeAspect="1"/>
          </p:cNvPicPr>
          <p:nvPr/>
        </p:nvPicPr>
        <p:blipFill rotWithShape="1">
          <a:blip r:embed="rId3"/>
          <a:srcRect l="11708" r="6949"/>
          <a:stretch/>
        </p:blipFill>
        <p:spPr>
          <a:xfrm>
            <a:off x="5414788" y="3343597"/>
            <a:ext cx="3729212" cy="2957749"/>
          </a:xfrm>
          <a:prstGeom prst="rect">
            <a:avLst/>
          </a:prstGeom>
        </p:spPr>
      </p:pic>
      <p:pic>
        <p:nvPicPr>
          <p:cNvPr id="3" name="Picture 2" descr="liberia-mobile-ebola-lab-630.jpg"/>
          <p:cNvPicPr>
            <a:picLocks noChangeAspect="1"/>
          </p:cNvPicPr>
          <p:nvPr/>
        </p:nvPicPr>
        <p:blipFill rotWithShape="1">
          <a:blip r:embed="rId4"/>
          <a:srcRect l="8798" r="4964"/>
          <a:stretch/>
        </p:blipFill>
        <p:spPr>
          <a:xfrm>
            <a:off x="135116" y="90841"/>
            <a:ext cx="5202688" cy="30164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5117" y="5058952"/>
            <a:ext cx="47155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u="sng" dirty="0" smtClean="0">
                <a:solidFill>
                  <a:srgbClr val="FFFFFF"/>
                </a:solidFill>
                <a:hlinkClick r:id="rId5"/>
              </a:rPr>
              <a:t>http</a:t>
            </a:r>
            <a:r>
              <a:rPr lang="en-GB" u="sng" dirty="0">
                <a:solidFill>
                  <a:srgbClr val="FFFFFF"/>
                </a:solidFill>
                <a:hlinkClick r:id="rId5"/>
              </a:rPr>
              <a:t>://www.who.int/features/2014/liberia-mobile-ebola-lab/</a:t>
            </a:r>
            <a:r>
              <a:rPr lang="en-GB" i="1" u="sng" dirty="0">
                <a:solidFill>
                  <a:srgbClr val="FFFFFF"/>
                </a:solidFill>
                <a:hlinkClick r:id="rId5"/>
              </a:rPr>
              <a:t>en</a:t>
            </a:r>
            <a:r>
              <a:rPr lang="en-GB" u="sng" dirty="0">
                <a:solidFill>
                  <a:srgbClr val="FFFFFF"/>
                </a:solidFill>
                <a:hlinkClick r:id="rId5"/>
              </a:rPr>
              <a:t>/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10072" y="75541"/>
            <a:ext cx="3833927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“The first thing we do with a blood sample is inactivate the Ebola virus, making the virus non-infectious and safer for testing”, says US Navy Lieutenant Jose Garcia. As the blood sample might be contagious, this process happens in a very protective environment by using a portable biological safety hood to avoid any direct contact.</a:t>
            </a:r>
          </a:p>
        </p:txBody>
      </p:sp>
      <p:sp>
        <p:nvSpPr>
          <p:cNvPr id="6" name="Rectangle 5"/>
          <p:cNvSpPr/>
          <p:nvPr/>
        </p:nvSpPr>
        <p:spPr>
          <a:xfrm>
            <a:off x="2310494" y="3605704"/>
            <a:ext cx="3269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err="1">
                <a:solidFill>
                  <a:srgbClr val="FFFFFF"/>
                </a:solidFill>
              </a:rPr>
              <a:t>Dr</a:t>
            </a:r>
            <a:r>
              <a:rPr lang="en-US" i="1" dirty="0">
                <a:solidFill>
                  <a:srgbClr val="FFFFFF"/>
                </a:solidFill>
              </a:rPr>
              <a:t> Patel extracting genetic material from a blood sample.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8093" y="4714981"/>
            <a:ext cx="1526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Images:</a:t>
            </a:r>
            <a:endParaRPr lang="en-US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16" descr="N:\MaryP\videos 2\swabbing equip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4110" y="1018843"/>
            <a:ext cx="6084787" cy="4618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Text Box 19"/>
          <p:cNvSpPr txBox="1">
            <a:spLocks noChangeArrowheads="1"/>
          </p:cNvSpPr>
          <p:nvPr/>
        </p:nvSpPr>
        <p:spPr bwMode="auto">
          <a:xfrm>
            <a:off x="0" y="4532995"/>
            <a:ext cx="3378591" cy="120032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400" dirty="0"/>
              <a:t>Items being dealt with as close to the </a:t>
            </a:r>
            <a:r>
              <a:rPr lang="en-GB" sz="2400" dirty="0" err="1"/>
              <a:t>updraught</a:t>
            </a:r>
            <a:r>
              <a:rPr lang="en-GB" sz="2400" dirty="0"/>
              <a:t> as possible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66355" y="314725"/>
            <a:ext cx="4114800" cy="2209800"/>
            <a:chOff x="152400" y="2743200"/>
            <a:chExt cx="4114800" cy="2209800"/>
          </a:xfrm>
        </p:grpSpPr>
        <p:sp>
          <p:nvSpPr>
            <p:cNvPr id="41989" name="Text Box 18"/>
            <p:cNvSpPr txBox="1">
              <a:spLocks noChangeArrowheads="1"/>
            </p:cNvSpPr>
            <p:nvPr/>
          </p:nvSpPr>
          <p:spPr bwMode="auto">
            <a:xfrm>
              <a:off x="152400" y="2743200"/>
              <a:ext cx="3048000" cy="83099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2400" dirty="0"/>
                <a:t>Bunsen at the edge of the mat </a:t>
              </a:r>
            </a:p>
          </p:txBody>
        </p:sp>
        <p:sp>
          <p:nvSpPr>
            <p:cNvPr id="41992" name="Line 21"/>
            <p:cNvSpPr>
              <a:spLocks noChangeShapeType="1"/>
            </p:cNvSpPr>
            <p:nvPr/>
          </p:nvSpPr>
          <p:spPr bwMode="auto">
            <a:xfrm>
              <a:off x="3124200" y="3124200"/>
              <a:ext cx="1143000" cy="182880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67200" y="5393996"/>
            <a:ext cx="4876800" cy="925513"/>
            <a:chOff x="4267200" y="5715000"/>
            <a:chExt cx="4876800" cy="925513"/>
          </a:xfrm>
        </p:grpSpPr>
        <p:sp>
          <p:nvSpPr>
            <p:cNvPr id="41988" name="Text Box 17"/>
            <p:cNvSpPr txBox="1">
              <a:spLocks noChangeArrowheads="1"/>
            </p:cNvSpPr>
            <p:nvPr/>
          </p:nvSpPr>
          <p:spPr bwMode="auto">
            <a:xfrm>
              <a:off x="5401994" y="5809516"/>
              <a:ext cx="3742006" cy="83099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2400" dirty="0"/>
                <a:t>All equipment close to where you will sit</a:t>
              </a:r>
            </a:p>
          </p:txBody>
        </p:sp>
        <p:sp>
          <p:nvSpPr>
            <p:cNvPr id="41993" name="Line 33"/>
            <p:cNvSpPr>
              <a:spLocks noChangeShapeType="1"/>
            </p:cNvSpPr>
            <p:nvPr/>
          </p:nvSpPr>
          <p:spPr bwMode="auto">
            <a:xfrm flipH="1" flipV="1">
              <a:off x="4267200" y="5715000"/>
              <a:ext cx="1676400" cy="45720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41994" name="Line 34"/>
          <p:cNvSpPr>
            <a:spLocks noChangeShapeType="1"/>
          </p:cNvSpPr>
          <p:nvPr/>
        </p:nvSpPr>
        <p:spPr bwMode="auto">
          <a:xfrm flipV="1">
            <a:off x="3335240" y="5257800"/>
            <a:ext cx="703360" cy="171377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" name="Group 2"/>
          <p:cNvGrpSpPr/>
          <p:nvPr/>
        </p:nvGrpSpPr>
        <p:grpSpPr>
          <a:xfrm>
            <a:off x="5051702" y="0"/>
            <a:ext cx="4092298" cy="1876427"/>
            <a:chOff x="5051702" y="2009773"/>
            <a:chExt cx="4092298" cy="1876427"/>
          </a:xfrm>
        </p:grpSpPr>
        <p:sp>
          <p:nvSpPr>
            <p:cNvPr id="41991" name="Text Box 20"/>
            <p:cNvSpPr txBox="1">
              <a:spLocks noChangeArrowheads="1"/>
            </p:cNvSpPr>
            <p:nvPr/>
          </p:nvSpPr>
          <p:spPr bwMode="auto">
            <a:xfrm>
              <a:off x="5051702" y="2009773"/>
              <a:ext cx="4092298" cy="120032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2400" dirty="0"/>
                <a:t>Equipment placed in the same order that you will work through the process </a:t>
              </a:r>
            </a:p>
          </p:txBody>
        </p:sp>
        <p:sp>
          <p:nvSpPr>
            <p:cNvPr id="41995" name="Line 35"/>
            <p:cNvSpPr>
              <a:spLocks noChangeShapeType="1"/>
            </p:cNvSpPr>
            <p:nvPr/>
          </p:nvSpPr>
          <p:spPr bwMode="auto">
            <a:xfrm flipH="1">
              <a:off x="6172200" y="3276600"/>
              <a:ext cx="228600" cy="60960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xmlns="" val="44025783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2111574" y="542779"/>
            <a:ext cx="4990992" cy="5114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en-US" sz="4400" i="1" dirty="0" smtClean="0">
                <a:solidFill>
                  <a:srgbClr val="FFFFFF"/>
                </a:solidFill>
                <a:latin typeface="Arial" pitchFamily="34" charset="0"/>
                <a:ea typeface="ＭＳ Ｐゴシック"/>
                <a:cs typeface="ＭＳ Ｐゴシック"/>
              </a:rPr>
              <a:t>What would we want learners to gain from doing these experiments?</a:t>
            </a:r>
          </a:p>
        </p:txBody>
      </p:sp>
    </p:spTree>
    <p:extLst>
      <p:ext uri="{BB962C8B-B14F-4D97-AF65-F5344CB8AC3E}">
        <p14:creationId xmlns:p14="http://schemas.microsoft.com/office/powerpoint/2010/main" xmlns="" val="213888961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340097" y="822159"/>
            <a:ext cx="8360295" cy="415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1950" indent="-361950" eaLnBrk="0" hangingPunct="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3200" i="1" dirty="0" smtClean="0">
                <a:solidFill>
                  <a:srgbClr val="FFFFFF"/>
                </a:solidFill>
                <a:latin typeface="Arial" pitchFamily="34" charset="0"/>
                <a:ea typeface="ＭＳ Ｐゴシック"/>
                <a:cs typeface="ＭＳ Ｐゴシック"/>
              </a:rPr>
              <a:t>Knowledge and understanding</a:t>
            </a:r>
          </a:p>
          <a:p>
            <a:pPr marL="819150" lvl="1" indent="-361950" eaLnBrk="0" hangingPunct="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3200" i="1" dirty="0" smtClean="0">
                <a:solidFill>
                  <a:srgbClr val="FFFFFF"/>
                </a:solidFill>
                <a:latin typeface="Arial" pitchFamily="34" charset="0"/>
                <a:ea typeface="ＭＳ Ｐゴシック"/>
                <a:cs typeface="ＭＳ Ｐゴシック"/>
              </a:rPr>
              <a:t>Basic aseptic technique</a:t>
            </a:r>
          </a:p>
          <a:p>
            <a:pPr marL="819150" lvl="1" indent="-361950" eaLnBrk="0" hangingPunct="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3200" i="1" dirty="0" smtClean="0">
                <a:solidFill>
                  <a:srgbClr val="FFFFFF"/>
                </a:solidFill>
                <a:latin typeface="Arial" pitchFamily="34" charset="0"/>
                <a:ea typeface="ＭＳ Ｐゴシック"/>
                <a:cs typeface="ＭＳ Ｐゴシック"/>
              </a:rPr>
              <a:t>Basic microbiological techniques</a:t>
            </a:r>
          </a:p>
          <a:p>
            <a:pPr marL="819150" lvl="1" indent="-361950" eaLnBrk="0" hangingPunct="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3200" i="1" dirty="0" smtClean="0">
                <a:solidFill>
                  <a:srgbClr val="FFFFFF"/>
                </a:solidFill>
                <a:latin typeface="Arial" pitchFamily="34" charset="0"/>
                <a:ea typeface="ＭＳ Ｐゴシック"/>
                <a:cs typeface="ＭＳ Ｐゴシック"/>
              </a:rPr>
              <a:t>Media appropriate for type of microorganism (growth requirements)</a:t>
            </a:r>
          </a:p>
          <a:p>
            <a:pPr marL="819150" lvl="1" indent="-361950" eaLnBrk="0" hangingPunct="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3200" i="1" dirty="0" smtClean="0">
                <a:solidFill>
                  <a:srgbClr val="FFFFFF"/>
                </a:solidFill>
                <a:latin typeface="Arial" pitchFamily="34" charset="0"/>
                <a:ea typeface="ＭＳ Ｐゴシック"/>
                <a:cs typeface="ＭＳ Ｐゴシック"/>
              </a:rPr>
              <a:t>Temperature requirements for growth of </a:t>
            </a:r>
            <a:r>
              <a:rPr lang="en-US" sz="3200" i="1" dirty="0" err="1" smtClean="0">
                <a:solidFill>
                  <a:srgbClr val="FFFFFF"/>
                </a:solidFill>
                <a:latin typeface="Arial" pitchFamily="34" charset="0"/>
                <a:ea typeface="ＭＳ Ｐゴシック"/>
                <a:cs typeface="ＭＳ Ｐゴシック"/>
              </a:rPr>
              <a:t>micoorganisms</a:t>
            </a:r>
            <a:endParaRPr lang="en-US" sz="3200" i="1" dirty="0" smtClean="0">
              <a:solidFill>
                <a:srgbClr val="FFFFFF"/>
              </a:solidFill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010518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413929" y="128050"/>
            <a:ext cx="8360295" cy="59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1950" indent="-361950" eaLnBrk="0" hangingPunct="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3200" i="1" dirty="0" smtClean="0">
                <a:solidFill>
                  <a:srgbClr val="FFFFFF"/>
                </a:solidFill>
                <a:latin typeface="Arial" pitchFamily="34" charset="0"/>
                <a:ea typeface="ＭＳ Ｐゴシック"/>
                <a:cs typeface="ＭＳ Ｐゴシック"/>
              </a:rPr>
              <a:t>Skills</a:t>
            </a:r>
          </a:p>
          <a:p>
            <a:pPr marL="812800" lvl="2" indent="-369888" eaLnBrk="0" hangingPunct="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3200" i="1" dirty="0" smtClean="0">
                <a:solidFill>
                  <a:srgbClr val="FFFFFF"/>
                </a:solidFill>
                <a:latin typeface="Arial" pitchFamily="34" charset="0"/>
                <a:ea typeface="ＭＳ Ｐゴシック"/>
                <a:cs typeface="ＭＳ Ｐゴシック"/>
              </a:rPr>
              <a:t>Planning, designing, safely carrying out experiments to illustrate particular effects</a:t>
            </a:r>
          </a:p>
          <a:p>
            <a:pPr marL="1270000" lvl="3" indent="-369888" eaLnBrk="0" hangingPunct="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3200" i="1" dirty="0">
                <a:solidFill>
                  <a:srgbClr val="FFFFFF"/>
                </a:solidFill>
                <a:latin typeface="Arial" pitchFamily="34" charset="0"/>
                <a:ea typeface="ＭＳ Ｐゴシック"/>
                <a:cs typeface="ＭＳ Ｐゴシック"/>
              </a:rPr>
              <a:t>Basic </a:t>
            </a:r>
            <a:r>
              <a:rPr lang="en-US" sz="3200" i="1" dirty="0" smtClean="0">
                <a:solidFill>
                  <a:srgbClr val="FFFFFF"/>
                </a:solidFill>
                <a:latin typeface="Arial" pitchFamily="34" charset="0"/>
                <a:ea typeface="ＭＳ Ｐゴシック"/>
                <a:cs typeface="ＭＳ Ｐゴシック"/>
              </a:rPr>
              <a:t>aseptic technique</a:t>
            </a:r>
          </a:p>
          <a:p>
            <a:pPr marL="1270000" lvl="3" indent="-369888" eaLnBrk="0" hangingPunct="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3200" i="1" dirty="0" smtClean="0">
                <a:solidFill>
                  <a:srgbClr val="FFFFFF"/>
                </a:solidFill>
                <a:latin typeface="Arial" pitchFamily="34" charset="0"/>
                <a:ea typeface="ＭＳ Ｐゴシック"/>
                <a:cs typeface="ＭＳ Ｐゴシック"/>
              </a:rPr>
              <a:t>Basic microbiological techniques</a:t>
            </a:r>
            <a:endParaRPr lang="en-US" sz="3200" i="1" dirty="0">
              <a:solidFill>
                <a:srgbClr val="FFFFFF"/>
              </a:solidFill>
              <a:latin typeface="Arial" pitchFamily="34" charset="0"/>
              <a:ea typeface="ＭＳ Ｐゴシック"/>
              <a:cs typeface="ＭＳ Ｐゴシック"/>
            </a:endParaRPr>
          </a:p>
          <a:p>
            <a:pPr marL="812800" lvl="2" indent="-369888" eaLnBrk="0" hangingPunct="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3200" i="1" dirty="0" smtClean="0">
                <a:solidFill>
                  <a:srgbClr val="FFFFFF"/>
                </a:solidFill>
                <a:latin typeface="Arial" pitchFamily="34" charset="0"/>
                <a:ea typeface="ＭＳ Ｐゴシック"/>
                <a:cs typeface="ＭＳ Ｐゴシック"/>
              </a:rPr>
              <a:t>Observing, recording</a:t>
            </a:r>
          </a:p>
          <a:p>
            <a:pPr marL="812800" lvl="2" indent="-369888" eaLnBrk="0" hangingPunct="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3200" i="1" dirty="0" smtClean="0">
                <a:solidFill>
                  <a:srgbClr val="FFFFFF"/>
                </a:solidFill>
                <a:latin typeface="Arial" pitchFamily="34" charset="0"/>
                <a:ea typeface="ＭＳ Ｐゴシック"/>
                <a:cs typeface="ＭＳ Ｐゴシック"/>
              </a:rPr>
              <a:t>Presenting information</a:t>
            </a:r>
          </a:p>
          <a:p>
            <a:pPr marL="812800" lvl="2" indent="-369888" eaLnBrk="0" hangingPunct="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3200" i="1" dirty="0" smtClean="0">
                <a:solidFill>
                  <a:srgbClr val="FFFFFF"/>
                </a:solidFill>
                <a:latin typeface="Arial" pitchFamily="34" charset="0"/>
                <a:ea typeface="ＭＳ Ｐゴシック"/>
                <a:cs typeface="ＭＳ Ｐゴシック"/>
              </a:rPr>
              <a:t>Draw valid conclusions supported by evidence</a:t>
            </a:r>
          </a:p>
        </p:txBody>
      </p:sp>
    </p:spTree>
    <p:extLst>
      <p:ext uri="{BB962C8B-B14F-4D97-AF65-F5344CB8AC3E}">
        <p14:creationId xmlns:p14="http://schemas.microsoft.com/office/powerpoint/2010/main" xmlns="" val="261603262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b250047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94934">
            <a:off x="7069805" y="3116908"/>
            <a:ext cx="1627489" cy="1586167"/>
          </a:xfrm>
          <a:prstGeom prst="rect">
            <a:avLst/>
          </a:prstGeom>
          <a:noFill/>
        </p:spPr>
      </p:pic>
      <p:pic>
        <p:nvPicPr>
          <p:cNvPr id="4" name="Picture 5" descr="b230014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299982">
            <a:off x="5424288" y="2983486"/>
            <a:ext cx="1962673" cy="2759559"/>
          </a:xfrm>
          <a:prstGeom prst="rect">
            <a:avLst/>
          </a:prstGeom>
          <a:noFill/>
        </p:spPr>
      </p:pic>
      <p:pic>
        <p:nvPicPr>
          <p:cNvPr id="6" name="Picture 4" descr="b220063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904939">
            <a:off x="6961595" y="4208343"/>
            <a:ext cx="1660439" cy="2062893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43916" y="205944"/>
            <a:ext cx="56614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Why school microbiology?</a:t>
            </a:r>
            <a:endParaRPr lang="en-GB" sz="36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4" descr="b236009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86534">
            <a:off x="4374754" y="4655375"/>
            <a:ext cx="2255295" cy="1564116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97712" y="1025204"/>
            <a:ext cx="8846287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>
              <a:spcAft>
                <a:spcPts val="1200"/>
              </a:spcAft>
              <a:buFont typeface="Arial" pitchFamily="34" charset="0"/>
              <a:buChar char="•"/>
            </a:pPr>
            <a:r>
              <a:rPr lang="en-GB" sz="2400" i="1" dirty="0" smtClean="0">
                <a:solidFill>
                  <a:schemeClr val="bg1"/>
                </a:solidFill>
              </a:rPr>
              <a:t>Estimation- microbes make up more than 60% of the Earth’s living matter</a:t>
            </a:r>
          </a:p>
          <a:p>
            <a:pPr marL="361950" indent="-361950">
              <a:spcAft>
                <a:spcPts val="1200"/>
              </a:spcAft>
              <a:buFont typeface="Arial" pitchFamily="34" charset="0"/>
              <a:buChar char="•"/>
            </a:pPr>
            <a:r>
              <a:rPr lang="en-GB" sz="2400" i="1" dirty="0" smtClean="0">
                <a:solidFill>
                  <a:schemeClr val="bg1"/>
                </a:solidFill>
              </a:rPr>
              <a:t>Earth’s cycles (carbon, nitrogen, sulphur etc.)</a:t>
            </a:r>
          </a:p>
          <a:p>
            <a:pPr marL="361950" indent="-361950">
              <a:spcAft>
                <a:spcPts val="1200"/>
              </a:spcAft>
              <a:buFont typeface="Arial" pitchFamily="34" charset="0"/>
              <a:buChar char="•"/>
            </a:pPr>
            <a:r>
              <a:rPr lang="en-GB" sz="2400" i="1" dirty="0" smtClean="0">
                <a:solidFill>
                  <a:schemeClr val="bg1"/>
                </a:solidFill>
              </a:rPr>
              <a:t>In humans, 10 x more bacterial than human cells</a:t>
            </a:r>
          </a:p>
          <a:p>
            <a:pPr marL="361950" indent="-361950">
              <a:spcAft>
                <a:spcPts val="1200"/>
              </a:spcAft>
              <a:buFont typeface="Arial" pitchFamily="34" charset="0"/>
              <a:buChar char="•"/>
            </a:pPr>
            <a:r>
              <a:rPr lang="en-GB" sz="2400" i="1" dirty="0" smtClean="0">
                <a:solidFill>
                  <a:schemeClr val="bg1"/>
                </a:solidFill>
              </a:rPr>
              <a:t>Recycling</a:t>
            </a:r>
          </a:p>
          <a:p>
            <a:pPr marL="361950" indent="-361950">
              <a:spcAft>
                <a:spcPts val="1200"/>
              </a:spcAft>
              <a:buFont typeface="Arial" pitchFamily="34" charset="0"/>
              <a:buChar char="•"/>
            </a:pPr>
            <a:r>
              <a:rPr lang="en-GB" sz="2400" i="1" dirty="0" smtClean="0">
                <a:solidFill>
                  <a:schemeClr val="bg1"/>
                </a:solidFill>
              </a:rPr>
              <a:t>Disease, infection</a:t>
            </a:r>
          </a:p>
          <a:p>
            <a:pPr marL="361950" indent="-361950">
              <a:spcAft>
                <a:spcPts val="1200"/>
              </a:spcAft>
              <a:buFont typeface="Arial" pitchFamily="34" charset="0"/>
              <a:buChar char="•"/>
            </a:pPr>
            <a:r>
              <a:rPr lang="en-GB" sz="2400" i="1" dirty="0" smtClean="0">
                <a:solidFill>
                  <a:schemeClr val="bg1"/>
                </a:solidFill>
              </a:rPr>
              <a:t>Food production</a:t>
            </a:r>
            <a:endParaRPr lang="en-GB" sz="24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713" y="1291018"/>
            <a:ext cx="8846287" cy="4549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GB" sz="2800" i="1" dirty="0" smtClean="0">
                <a:solidFill>
                  <a:schemeClr val="bg1"/>
                </a:solidFill>
              </a:rPr>
              <a:t>Microbiology</a:t>
            </a:r>
          </a:p>
          <a:p>
            <a:pPr marL="361950" indent="-361950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GB" sz="2800" i="1" dirty="0" smtClean="0">
                <a:solidFill>
                  <a:schemeClr val="bg1"/>
                </a:solidFill>
              </a:rPr>
              <a:t>Cell / tissue culture – animals, plants</a:t>
            </a:r>
          </a:p>
          <a:p>
            <a:pPr marL="361950" indent="-361950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GB" sz="2800" i="1" dirty="0" smtClean="0">
                <a:solidFill>
                  <a:schemeClr val="bg1"/>
                </a:solidFill>
              </a:rPr>
              <a:t>Medical /clinical – prevention of disease, infection</a:t>
            </a:r>
          </a:p>
          <a:p>
            <a:pPr marL="361950" indent="-361950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GB" sz="2800" i="1" dirty="0" smtClean="0">
                <a:solidFill>
                  <a:schemeClr val="bg1"/>
                </a:solidFill>
              </a:rPr>
              <a:t>Forensic – e.g. DNA analysis</a:t>
            </a:r>
          </a:p>
          <a:p>
            <a:pPr marL="361950" indent="-361950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GB" sz="2800" i="1" dirty="0" smtClean="0">
                <a:solidFill>
                  <a:schemeClr val="bg1"/>
                </a:solidFill>
              </a:rPr>
              <a:t>Good Manufacturing Practice (GMP) – food, pharmaceuticals etc.</a:t>
            </a:r>
            <a:endParaRPr lang="en-GB" sz="2800" i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3916" y="205944"/>
            <a:ext cx="774123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importance of aseptic technique</a:t>
            </a:r>
          </a:p>
          <a:p>
            <a:r>
              <a:rPr lang="en-GB" sz="36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(relevant applications of biology)</a:t>
            </a:r>
            <a:endParaRPr lang="en-GB" sz="36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0-30 at 13.22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85652" y="941751"/>
            <a:ext cx="3690979" cy="53511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6455" y="1829843"/>
            <a:ext cx="3767486" cy="2985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3200" i="1" dirty="0" smtClean="0">
                <a:solidFill>
                  <a:srgbClr val="FFFFFF"/>
                </a:solidFill>
              </a:rPr>
              <a:t>Unit: Cell Biology</a:t>
            </a:r>
            <a:endParaRPr lang="en-US" sz="3600" i="1" dirty="0">
              <a:solidFill>
                <a:srgbClr val="FFFFFF"/>
              </a:solidFill>
            </a:endParaRPr>
          </a:p>
          <a:p>
            <a:pPr marL="357188" indent="-357188">
              <a:spcAft>
                <a:spcPts val="2400"/>
              </a:spcAft>
            </a:pPr>
            <a:r>
              <a:rPr lang="en-US" sz="3600" i="1" dirty="0" smtClean="0">
                <a:solidFill>
                  <a:srgbClr val="FFFFFF"/>
                </a:solidFill>
              </a:rPr>
              <a:t>5 </a:t>
            </a:r>
            <a:r>
              <a:rPr lang="en-US" sz="3200" i="1" dirty="0" smtClean="0">
                <a:solidFill>
                  <a:srgbClr val="FFFFFF"/>
                </a:solidFill>
              </a:rPr>
              <a:t>Properties </a:t>
            </a:r>
            <a:r>
              <a:rPr lang="en-US" sz="3200" i="1" dirty="0">
                <a:solidFill>
                  <a:srgbClr val="FFFFFF"/>
                </a:solidFill>
              </a:rPr>
              <a:t>of microorganisms and use in industries</a:t>
            </a:r>
            <a:r>
              <a:rPr lang="en-US" sz="3200" i="1" dirty="0" smtClean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12077" y="228303"/>
            <a:ext cx="4966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chemeClr val="bg1"/>
                </a:solidFill>
              </a:rPr>
              <a:t>National 4 Biology</a:t>
            </a:r>
            <a:endParaRPr lang="en-US" sz="36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85204" y="245993"/>
            <a:ext cx="829132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spcAft>
                <a:spcPts val="2400"/>
              </a:spcAft>
            </a:pPr>
            <a:r>
              <a:rPr lang="en-US" sz="3200" i="1" dirty="0" smtClean="0">
                <a:solidFill>
                  <a:srgbClr val="FFFFFF"/>
                </a:solidFill>
              </a:rPr>
              <a:t>Exemplification of key areas</a:t>
            </a:r>
          </a:p>
          <a:p>
            <a:pPr>
              <a:spcAft>
                <a:spcPts val="2400"/>
              </a:spcAft>
            </a:pPr>
            <a:r>
              <a:rPr lang="en-US" sz="3200" i="1" dirty="0" smtClean="0">
                <a:solidFill>
                  <a:srgbClr val="FFFFFF"/>
                </a:solidFill>
              </a:rPr>
              <a:t>Properties include rapid growth and diverse use of food source….. </a:t>
            </a:r>
            <a:endParaRPr lang="en-US" sz="3200" i="1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0414" y="3095224"/>
            <a:ext cx="31298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spcAft>
                <a:spcPts val="2400"/>
              </a:spcAft>
            </a:pPr>
            <a:r>
              <a:rPr lang="en-US" sz="3200" i="1" dirty="0" smtClean="0">
                <a:solidFill>
                  <a:srgbClr val="FFFFFF"/>
                </a:solidFill>
              </a:rPr>
              <a:t>	Context:</a:t>
            </a:r>
          </a:p>
          <a:p>
            <a:pPr marL="357188" indent="-357188">
              <a:spcAft>
                <a:spcPts val="2400"/>
              </a:spcAft>
            </a:pPr>
            <a:r>
              <a:rPr lang="en-US" sz="3200" i="1" dirty="0" smtClean="0">
                <a:solidFill>
                  <a:srgbClr val="FFFFFF"/>
                </a:solidFill>
              </a:rPr>
              <a:t>Food spoilage</a:t>
            </a:r>
            <a:endParaRPr lang="en-US" sz="3200" i="1" dirty="0">
              <a:solidFill>
                <a:srgbClr val="FFFFFF"/>
              </a:solidFill>
            </a:endParaRPr>
          </a:p>
        </p:txBody>
      </p:sp>
      <p:pic>
        <p:nvPicPr>
          <p:cNvPr id="7" name="Picture 6" descr="Frozen_pea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2483" y="2584248"/>
            <a:ext cx="3783921" cy="283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14967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10-27 at 18.34.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1534" y="145676"/>
            <a:ext cx="7276354" cy="43272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9372" y="4785363"/>
            <a:ext cx="8824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Hazards of defrosted food:</a:t>
            </a:r>
          </a:p>
          <a:p>
            <a:pPr algn="ctr"/>
            <a:r>
              <a:rPr lang="en-US" sz="2800" i="1" dirty="0">
                <a:solidFill>
                  <a:schemeClr val="bg1"/>
                </a:solidFill>
              </a:rPr>
              <a:t>http://</a:t>
            </a:r>
            <a:r>
              <a:rPr lang="en-US" sz="2800" i="1" dirty="0" err="1">
                <a:solidFill>
                  <a:schemeClr val="bg1"/>
                </a:solidFill>
              </a:rPr>
              <a:t>www.nuffieldfoundation.org</a:t>
            </a:r>
            <a:r>
              <a:rPr lang="en-US" sz="2800" i="1" dirty="0">
                <a:solidFill>
                  <a:schemeClr val="bg1"/>
                </a:solidFill>
              </a:rPr>
              <a:t>/practical-biology</a:t>
            </a:r>
          </a:p>
        </p:txBody>
      </p:sp>
    </p:spTree>
    <p:extLst>
      <p:ext uri="{BB962C8B-B14F-4D97-AF65-F5344CB8AC3E}">
        <p14:creationId xmlns:p14="http://schemas.microsoft.com/office/powerpoint/2010/main" xmlns="" val="312915714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9728" y="156958"/>
            <a:ext cx="8909403" cy="5969205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i="1" dirty="0" smtClean="0">
                <a:solidFill>
                  <a:schemeClr val="bg1"/>
                </a:solidFill>
                <a:latin typeface="Arial"/>
                <a:cs typeface="Arial"/>
              </a:rPr>
              <a:t>3 peas, defrosted for 24 hours (1DP)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i="1" dirty="0">
                <a:solidFill>
                  <a:schemeClr val="bg1"/>
                </a:solidFill>
                <a:latin typeface="Arial"/>
                <a:cs typeface="Arial"/>
              </a:rPr>
              <a:t>	</a:t>
            </a:r>
            <a:r>
              <a:rPr lang="en-US" sz="2800" i="1" dirty="0" smtClean="0">
                <a:solidFill>
                  <a:schemeClr val="bg1"/>
                </a:solidFill>
                <a:latin typeface="Arial"/>
                <a:cs typeface="Arial"/>
              </a:rPr>
              <a:t> [groups 1,3,5,7,9]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i="1" dirty="0" smtClean="0">
                <a:solidFill>
                  <a:schemeClr val="bg1"/>
                </a:solidFill>
                <a:latin typeface="Arial"/>
                <a:cs typeface="Arial"/>
              </a:rPr>
              <a:t>3 peas, freshly defrosted (FP) [groups 2,4,6,8,10]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i="1" dirty="0" smtClean="0">
                <a:solidFill>
                  <a:schemeClr val="bg1"/>
                </a:solidFill>
                <a:latin typeface="Arial"/>
                <a:cs typeface="Arial"/>
              </a:rPr>
              <a:t>Add 5 cm</a:t>
            </a:r>
            <a:r>
              <a:rPr lang="en-US" sz="2800" i="1" baseline="30000" dirty="0" smtClean="0">
                <a:solidFill>
                  <a:schemeClr val="bg1"/>
                </a:solidFill>
                <a:latin typeface="Arial"/>
                <a:cs typeface="Arial"/>
              </a:rPr>
              <a:t>3</a:t>
            </a:r>
            <a:r>
              <a:rPr lang="en-US" sz="2800" i="1" dirty="0" smtClean="0">
                <a:solidFill>
                  <a:schemeClr val="bg1"/>
                </a:solidFill>
                <a:latin typeface="Arial"/>
                <a:cs typeface="Arial"/>
              </a:rPr>
              <a:t> distilled water to each tube (tube A)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i="1" dirty="0" smtClean="0">
                <a:solidFill>
                  <a:schemeClr val="bg1"/>
                </a:solidFill>
                <a:latin typeface="Arial"/>
                <a:cs typeface="Arial"/>
              </a:rPr>
              <a:t>Mash peas and mix well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i="1" dirty="0" smtClean="0">
                <a:solidFill>
                  <a:schemeClr val="bg1"/>
                </a:solidFill>
                <a:latin typeface="Arial"/>
                <a:cs typeface="Arial"/>
              </a:rPr>
              <a:t>Carry out a tenfold serial </a:t>
            </a:r>
            <a:r>
              <a:rPr lang="en-US" i="1" dirty="0" smtClean="0">
                <a:solidFill>
                  <a:schemeClr val="bg1"/>
                </a:solidFill>
                <a:latin typeface="Arial"/>
                <a:cs typeface="Arial"/>
              </a:rPr>
              <a:t>dilution to 10</a:t>
            </a:r>
            <a:r>
              <a:rPr lang="en-US" i="1" baseline="30000" dirty="0" smtClean="0">
                <a:solidFill>
                  <a:schemeClr val="bg1"/>
                </a:solidFill>
                <a:latin typeface="Arial"/>
                <a:cs typeface="Arial"/>
              </a:rPr>
              <a:t>-5</a:t>
            </a:r>
          </a:p>
          <a:p>
            <a:pPr marL="0" indent="0">
              <a:buNone/>
            </a:pPr>
            <a:endParaRPr lang="en-US" i="1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1694" y="3349942"/>
            <a:ext cx="5283506" cy="255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8943884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68633" y="142689"/>
            <a:ext cx="3767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chemeClr val="bg1"/>
                </a:solidFill>
              </a:rPr>
              <a:t>National 4 activity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1028194"/>
            <a:ext cx="4941455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>
              <a:spcAft>
                <a:spcPts val="1200"/>
              </a:spcAft>
              <a:buFont typeface="Arial"/>
              <a:buChar char="•"/>
            </a:pPr>
            <a:r>
              <a:rPr lang="en-US" sz="2600" i="1" dirty="0" smtClean="0">
                <a:solidFill>
                  <a:srgbClr val="FFFF00"/>
                </a:solidFill>
              </a:rPr>
              <a:t>Per pair – 1NA &amp; 1YGA plate</a:t>
            </a:r>
          </a:p>
          <a:p>
            <a:pPr marL="271463" indent="-271463">
              <a:spcAft>
                <a:spcPts val="1200"/>
              </a:spcAft>
              <a:buFont typeface="Arial"/>
              <a:buChar char="•"/>
            </a:pPr>
            <a:r>
              <a:rPr lang="en-US" sz="2600" i="1" dirty="0" smtClean="0">
                <a:solidFill>
                  <a:schemeClr val="bg1"/>
                </a:solidFill>
              </a:rPr>
              <a:t>Label plate</a:t>
            </a:r>
          </a:p>
          <a:p>
            <a:pPr marL="271463" indent="-271463">
              <a:spcAft>
                <a:spcPts val="1200"/>
              </a:spcAft>
              <a:buFont typeface="Arial"/>
              <a:buChar char="•"/>
            </a:pPr>
            <a:r>
              <a:rPr lang="en-US" sz="2600" i="1" dirty="0" smtClean="0">
                <a:solidFill>
                  <a:schemeClr val="bg1"/>
                </a:solidFill>
              </a:rPr>
              <a:t>Streak with cotton bud</a:t>
            </a:r>
          </a:p>
          <a:p>
            <a:pPr marL="271463" indent="-271463">
              <a:spcAft>
                <a:spcPts val="1200"/>
              </a:spcAft>
              <a:buFont typeface="Arial"/>
              <a:buChar char="•"/>
            </a:pPr>
            <a:r>
              <a:rPr lang="en-US" sz="2600" i="1" dirty="0" smtClean="0">
                <a:solidFill>
                  <a:schemeClr val="bg1"/>
                </a:solidFill>
              </a:rPr>
              <a:t>Dip same cotton bud into A5 &amp; streak as shown</a:t>
            </a:r>
          </a:p>
          <a:p>
            <a:pPr marL="271463" indent="-271463">
              <a:spcAft>
                <a:spcPts val="1200"/>
              </a:spcAft>
              <a:buFont typeface="Arial"/>
              <a:buChar char="•"/>
            </a:pPr>
            <a:r>
              <a:rPr lang="en-US" sz="2600" i="1" dirty="0" smtClean="0">
                <a:solidFill>
                  <a:schemeClr val="bg1"/>
                </a:solidFill>
              </a:rPr>
              <a:t>Dip same cotton bud into A and streak as shown</a:t>
            </a:r>
            <a:endParaRPr lang="en-US" sz="2600" i="1" baseline="30000" dirty="0" smtClean="0">
              <a:solidFill>
                <a:schemeClr val="bg1"/>
              </a:solidFill>
            </a:endParaRPr>
          </a:p>
          <a:p>
            <a:pPr marL="271463" indent="-271463">
              <a:spcAft>
                <a:spcPts val="1200"/>
              </a:spcAft>
              <a:buFont typeface="Arial"/>
              <a:buChar char="•"/>
            </a:pPr>
            <a:r>
              <a:rPr lang="en-US" sz="2600" i="1" dirty="0" smtClean="0">
                <a:solidFill>
                  <a:schemeClr val="bg1"/>
                </a:solidFill>
              </a:rPr>
              <a:t>Seal</a:t>
            </a:r>
            <a:endParaRPr lang="en-US" sz="2600" i="1" dirty="0">
              <a:solidFill>
                <a:schemeClr val="bg1"/>
              </a:solidFill>
            </a:endParaRPr>
          </a:p>
          <a:p>
            <a:pPr marL="271463" indent="-271463">
              <a:spcAft>
                <a:spcPts val="1200"/>
              </a:spcAft>
              <a:buFont typeface="Arial"/>
              <a:buChar char="•"/>
            </a:pPr>
            <a:r>
              <a:rPr lang="en-US" sz="2600" i="1" dirty="0" smtClean="0">
                <a:solidFill>
                  <a:schemeClr val="bg1"/>
                </a:solidFill>
              </a:rPr>
              <a:t>Incubate 48 h @ 30</a:t>
            </a:r>
            <a:r>
              <a:rPr lang="en-US" sz="2600" i="1" baseline="30000" dirty="0" smtClean="0">
                <a:solidFill>
                  <a:schemeClr val="bg1"/>
                </a:solidFill>
              </a:rPr>
              <a:t>o</a:t>
            </a:r>
            <a:r>
              <a:rPr lang="en-US" sz="2600" i="1" dirty="0" smtClean="0">
                <a:solidFill>
                  <a:schemeClr val="bg1"/>
                </a:solidFill>
              </a:rPr>
              <a:t>C</a:t>
            </a:r>
          </a:p>
          <a:p>
            <a:endParaRPr lang="en-US" sz="2800" i="1" dirty="0" smtClean="0">
              <a:solidFill>
                <a:schemeClr val="bg1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776281" y="927481"/>
            <a:ext cx="4244643" cy="4442187"/>
            <a:chOff x="4355001" y="927481"/>
            <a:chExt cx="4665924" cy="4665924"/>
          </a:xfrm>
        </p:grpSpPr>
        <p:grpSp>
          <p:nvGrpSpPr>
            <p:cNvPr id="23" name="Group 22"/>
            <p:cNvGrpSpPr/>
            <p:nvPr/>
          </p:nvGrpSpPr>
          <p:grpSpPr>
            <a:xfrm>
              <a:off x="4355001" y="927481"/>
              <a:ext cx="4665924" cy="4665924"/>
              <a:chOff x="2254782" y="913211"/>
              <a:chExt cx="5137479" cy="5137479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2254782" y="913211"/>
                <a:ext cx="5137479" cy="5137479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" name="Straight Connector 8"/>
              <p:cNvCxnSpPr>
                <a:stCxn id="3" idx="0"/>
                <a:endCxn id="3" idx="4"/>
              </p:cNvCxnSpPr>
              <p:nvPr/>
            </p:nvCxnSpPr>
            <p:spPr>
              <a:xfrm>
                <a:off x="4823522" y="913211"/>
                <a:ext cx="0" cy="513747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2564574" y="3582479"/>
                <a:ext cx="2059057" cy="24658"/>
              </a:xfrm>
              <a:prstGeom prst="line">
                <a:avLst/>
              </a:prstGeom>
              <a:ln w="127000" cap="rnd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5034955" y="3596426"/>
                <a:ext cx="2059057" cy="24658"/>
              </a:xfrm>
              <a:prstGeom prst="line">
                <a:avLst/>
              </a:prstGeom>
              <a:ln w="127000" cap="rnd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2645614" y="4500070"/>
                <a:ext cx="2059057" cy="24658"/>
              </a:xfrm>
              <a:prstGeom prst="line">
                <a:avLst/>
              </a:prstGeom>
              <a:ln w="127000" cap="rnd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4997965" y="4514017"/>
                <a:ext cx="2059057" cy="24658"/>
              </a:xfrm>
              <a:prstGeom prst="line">
                <a:avLst/>
              </a:prstGeom>
              <a:ln w="127000" cap="rnd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3001440" y="1615098"/>
                <a:ext cx="158520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i="1" dirty="0" smtClean="0"/>
                  <a:t>1 Day peas</a:t>
                </a:r>
                <a:endParaRPr lang="en-US" sz="2000" i="1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894877" y="1615098"/>
                <a:ext cx="158520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i="1" dirty="0" smtClean="0"/>
                  <a:t>Fresh peas</a:t>
                </a:r>
                <a:endParaRPr lang="en-US" sz="2000" i="1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548217" y="3644524"/>
                <a:ext cx="2162625" cy="406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 smtClean="0"/>
                  <a:t>A5 (most dilute)</a:t>
                </a:r>
                <a:endParaRPr lang="en-US" i="1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326439" y="3644524"/>
                <a:ext cx="14179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 smtClean="0"/>
                  <a:t>A5</a:t>
                </a:r>
                <a:endParaRPr lang="en-US" i="1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612483" y="4609761"/>
                <a:ext cx="14179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 smtClean="0"/>
                  <a:t>A</a:t>
                </a:r>
                <a:endParaRPr lang="en-US" i="1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326439" y="4599050"/>
                <a:ext cx="14179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 smtClean="0"/>
                  <a:t>A</a:t>
                </a:r>
                <a:endParaRPr lang="en-US" i="1" dirty="0"/>
              </a:p>
            </p:txBody>
          </p:sp>
        </p:grpSp>
        <p:cxnSp>
          <p:nvCxnSpPr>
            <p:cNvPr id="24" name="Straight Connector 23"/>
            <p:cNvCxnSpPr/>
            <p:nvPr/>
          </p:nvCxnSpPr>
          <p:spPr>
            <a:xfrm>
              <a:off x="4696984" y="2518376"/>
              <a:ext cx="1870062" cy="22395"/>
            </a:xfrm>
            <a:prstGeom prst="line">
              <a:avLst/>
            </a:prstGeom>
            <a:ln w="127000" cap="rnd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833419" y="2531043"/>
              <a:ext cx="1870062" cy="22395"/>
            </a:xfrm>
            <a:prstGeom prst="line">
              <a:avLst/>
            </a:prstGeom>
            <a:ln w="127000" cap="rnd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4666894" y="2579087"/>
              <a:ext cx="1792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/>
                <a:t>Cotton bud</a:t>
              </a:r>
              <a:endParaRPr lang="en-US" i="1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881557" y="2605027"/>
              <a:ext cx="1792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/>
                <a:t>Cotton bud</a:t>
              </a:r>
              <a:endParaRPr lang="en-US" i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65823866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a_Experiment_simple_streak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83"/>
          <a:stretch/>
        </p:blipFill>
        <p:spPr>
          <a:xfrm>
            <a:off x="4028344" y="996783"/>
            <a:ext cx="4883513" cy="43284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6724" y="1711113"/>
            <a:ext cx="381796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71463">
              <a:buFont typeface="Arial"/>
              <a:buChar char="•"/>
            </a:pPr>
            <a:r>
              <a:rPr lang="en-US" sz="2800" i="1" dirty="0">
                <a:solidFill>
                  <a:schemeClr val="bg1"/>
                </a:solidFill>
              </a:rPr>
              <a:t>Examine plates for growth</a:t>
            </a:r>
          </a:p>
          <a:p>
            <a:pPr marL="271463" indent="-271463">
              <a:buFont typeface="Arial"/>
              <a:buChar char="•"/>
            </a:pPr>
            <a:endParaRPr lang="en-US" sz="2800" i="1" dirty="0">
              <a:solidFill>
                <a:schemeClr val="bg1"/>
              </a:solidFill>
            </a:endParaRPr>
          </a:p>
          <a:p>
            <a:pPr marL="271463" indent="-271463">
              <a:buFont typeface="Arial"/>
              <a:buChar char="•"/>
            </a:pPr>
            <a:r>
              <a:rPr lang="en-US" sz="2800" i="1" dirty="0">
                <a:solidFill>
                  <a:schemeClr val="bg1"/>
                </a:solidFill>
              </a:rPr>
              <a:t>Record </a:t>
            </a:r>
            <a:r>
              <a:rPr lang="en-US" sz="2800" i="1" dirty="0" smtClean="0">
                <a:solidFill>
                  <a:schemeClr val="bg1"/>
                </a:solidFill>
              </a:rPr>
              <a:t>results</a:t>
            </a:r>
          </a:p>
          <a:p>
            <a:pPr marL="271463" indent="-271463">
              <a:buFont typeface="Arial"/>
              <a:buChar char="•"/>
            </a:pPr>
            <a:endParaRPr lang="en-US" sz="2800" i="1" dirty="0">
              <a:solidFill>
                <a:schemeClr val="bg1"/>
              </a:solidFill>
            </a:endParaRPr>
          </a:p>
          <a:p>
            <a:pPr marL="271463" indent="-271463">
              <a:buFont typeface="Arial"/>
              <a:buChar char="•"/>
            </a:pPr>
            <a:r>
              <a:rPr lang="en-US" sz="2800" i="1" dirty="0" err="1" smtClean="0">
                <a:solidFill>
                  <a:schemeClr val="bg1"/>
                </a:solidFill>
              </a:rPr>
              <a:t>Analyse</a:t>
            </a:r>
            <a:r>
              <a:rPr lang="en-US" sz="2800" i="1" dirty="0" smtClean="0">
                <a:solidFill>
                  <a:schemeClr val="bg1"/>
                </a:solidFill>
              </a:rPr>
              <a:t> results</a:t>
            </a:r>
            <a:endParaRPr lang="en-US" sz="2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876638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69365" y="71345"/>
            <a:ext cx="5208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chemeClr val="bg1"/>
                </a:solidFill>
              </a:rPr>
              <a:t>Advanced Higher</a:t>
            </a:r>
            <a:endParaRPr lang="en-US" sz="3600" i="1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638820" y="949680"/>
            <a:ext cx="4348162" cy="4348162"/>
            <a:chOff x="2083530" y="927480"/>
            <a:chExt cx="5137479" cy="5137479"/>
          </a:xfrm>
        </p:grpSpPr>
        <p:sp>
          <p:nvSpPr>
            <p:cNvPr id="3" name="Oval 2"/>
            <p:cNvSpPr/>
            <p:nvPr/>
          </p:nvSpPr>
          <p:spPr>
            <a:xfrm>
              <a:off x="2083530" y="927480"/>
              <a:ext cx="5137479" cy="513747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535620" y="1084439"/>
              <a:ext cx="4124665" cy="4828641"/>
              <a:chOff x="2535620" y="1084439"/>
              <a:chExt cx="4124665" cy="4828641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4252693" y="4588186"/>
                <a:ext cx="7278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 smtClean="0"/>
                  <a:t>A</a:t>
                </a:r>
                <a:endParaRPr lang="en-US" i="1" dirty="0"/>
              </a:p>
            </p:txBody>
          </p:sp>
          <p:sp>
            <p:nvSpPr>
              <p:cNvPr id="2" name="Oval 1"/>
              <p:cNvSpPr/>
              <p:nvPr/>
            </p:nvSpPr>
            <p:spPr>
              <a:xfrm>
                <a:off x="4152796" y="1084439"/>
                <a:ext cx="941748" cy="941748"/>
              </a:xfrm>
              <a:prstGeom prst="ellipse">
                <a:avLst/>
              </a:prstGeom>
              <a:noFill/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2535620" y="3741331"/>
                <a:ext cx="941748" cy="941748"/>
              </a:xfrm>
              <a:prstGeom prst="ellipse">
                <a:avLst/>
              </a:prstGeom>
              <a:noFill/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5542175" y="2107541"/>
                <a:ext cx="941748" cy="941748"/>
              </a:xfrm>
              <a:prstGeom prst="ellipse">
                <a:avLst/>
              </a:prstGeom>
              <a:noFill/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740525" y="2107541"/>
                <a:ext cx="941748" cy="941748"/>
              </a:xfrm>
              <a:prstGeom prst="ellipse">
                <a:avLst/>
              </a:prstGeom>
              <a:noFill/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718537" y="3741331"/>
                <a:ext cx="941748" cy="941748"/>
              </a:xfrm>
              <a:prstGeom prst="ellipse">
                <a:avLst/>
              </a:prstGeom>
              <a:noFill/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4158445" y="4971332"/>
                <a:ext cx="941748" cy="941748"/>
              </a:xfrm>
              <a:prstGeom prst="ellipse">
                <a:avLst/>
              </a:prstGeom>
              <a:noFill/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664057" y="3370770"/>
                <a:ext cx="7278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 smtClean="0"/>
                  <a:t>A1</a:t>
                </a:r>
                <a:endParaRPr lang="en-US" i="1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2859269" y="1753824"/>
                <a:ext cx="7278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 smtClean="0"/>
                  <a:t>A2</a:t>
                </a:r>
                <a:endParaRPr lang="en-US" i="1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210415" y="2105987"/>
                <a:ext cx="7278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 smtClean="0"/>
                  <a:t>A3</a:t>
                </a:r>
                <a:endParaRPr lang="en-US" i="1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5675727" y="1716168"/>
                <a:ext cx="7278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 smtClean="0"/>
                  <a:t>A4</a:t>
                </a:r>
                <a:endParaRPr lang="en-US" i="1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5813854" y="3338267"/>
                <a:ext cx="7278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 smtClean="0"/>
                  <a:t>A5</a:t>
                </a:r>
                <a:endParaRPr lang="en-US" i="1" dirty="0"/>
              </a:p>
            </p:txBody>
          </p:sp>
        </p:grpSp>
      </p:grpSp>
      <p:sp>
        <p:nvSpPr>
          <p:cNvPr id="8" name="TextBox 7"/>
          <p:cNvSpPr txBox="1"/>
          <p:nvPr/>
        </p:nvSpPr>
        <p:spPr>
          <a:xfrm>
            <a:off x="4641253" y="5467626"/>
            <a:ext cx="4502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bg1"/>
                </a:solidFill>
              </a:rPr>
              <a:t>Miles and </a:t>
            </a:r>
            <a:r>
              <a:rPr lang="en-US" sz="2800" i="1" dirty="0" err="1" smtClean="0">
                <a:solidFill>
                  <a:schemeClr val="bg1"/>
                </a:solidFill>
              </a:rPr>
              <a:t>Misra</a:t>
            </a:r>
            <a:r>
              <a:rPr lang="en-US" sz="2800" i="1" dirty="0" smtClean="0">
                <a:solidFill>
                  <a:schemeClr val="bg1"/>
                </a:solidFill>
              </a:rPr>
              <a:t> Technique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0" y="819425"/>
            <a:ext cx="473737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>
              <a:spcAft>
                <a:spcPts val="1200"/>
              </a:spcAft>
              <a:buFont typeface="Arial"/>
              <a:buChar char="•"/>
            </a:pPr>
            <a:r>
              <a:rPr lang="en-US" sz="2600" i="1" dirty="0" smtClean="0">
                <a:solidFill>
                  <a:srgbClr val="FFFF00"/>
                </a:solidFill>
              </a:rPr>
              <a:t>Per pair: 1DP and FP</a:t>
            </a:r>
          </a:p>
          <a:p>
            <a:pPr marL="728663" lvl="1" indent="-271463">
              <a:spcAft>
                <a:spcPts val="1200"/>
              </a:spcAft>
              <a:buFont typeface="Arial"/>
              <a:buChar char="•"/>
            </a:pPr>
            <a:r>
              <a:rPr lang="en-US" sz="2600" i="1" dirty="0" smtClean="0">
                <a:solidFill>
                  <a:srgbClr val="FFFF00"/>
                </a:solidFill>
              </a:rPr>
              <a:t>Groups 1,3,5,7,9-NA</a:t>
            </a:r>
          </a:p>
          <a:p>
            <a:pPr marL="728663" lvl="1" indent="-271463">
              <a:spcAft>
                <a:spcPts val="1200"/>
              </a:spcAft>
              <a:buFont typeface="Arial"/>
              <a:buChar char="•"/>
            </a:pPr>
            <a:r>
              <a:rPr lang="en-US" sz="2600" i="1" dirty="0" smtClean="0">
                <a:solidFill>
                  <a:srgbClr val="FFFF00"/>
                </a:solidFill>
              </a:rPr>
              <a:t>Groups 2,4,6,8,10-YGA</a:t>
            </a:r>
          </a:p>
          <a:p>
            <a:pPr marL="271463" indent="-271463">
              <a:spcAft>
                <a:spcPts val="1200"/>
              </a:spcAft>
              <a:buFont typeface="Arial"/>
              <a:buChar char="•"/>
            </a:pPr>
            <a:r>
              <a:rPr lang="en-US" sz="2600" i="1" dirty="0" smtClean="0">
                <a:solidFill>
                  <a:schemeClr val="bg1"/>
                </a:solidFill>
              </a:rPr>
              <a:t>Label plate</a:t>
            </a:r>
          </a:p>
          <a:p>
            <a:pPr marL="271463" indent="-271463">
              <a:spcAft>
                <a:spcPts val="1200"/>
              </a:spcAft>
              <a:buFont typeface="Arial"/>
              <a:buChar char="•"/>
            </a:pPr>
            <a:r>
              <a:rPr lang="en-US" sz="2600" i="1" dirty="0" smtClean="0">
                <a:solidFill>
                  <a:schemeClr val="bg1"/>
                </a:solidFill>
              </a:rPr>
              <a:t>Starting with A5    A, place a single drop from each dilution on to appropriate circle (~ 0.02 cm</a:t>
            </a:r>
            <a:r>
              <a:rPr lang="en-US" sz="2600" i="1" baseline="30000" dirty="0" smtClean="0">
                <a:solidFill>
                  <a:schemeClr val="bg1"/>
                </a:solidFill>
              </a:rPr>
              <a:t>3</a:t>
            </a:r>
            <a:r>
              <a:rPr lang="en-US" sz="2600" i="1" dirty="0" smtClean="0">
                <a:solidFill>
                  <a:schemeClr val="bg1"/>
                </a:solidFill>
              </a:rPr>
              <a:t>)</a:t>
            </a:r>
            <a:endParaRPr lang="en-US" sz="2600" i="1" dirty="0">
              <a:solidFill>
                <a:schemeClr val="bg1"/>
              </a:solidFill>
            </a:endParaRPr>
          </a:p>
          <a:p>
            <a:pPr marL="271463" indent="-271463">
              <a:spcAft>
                <a:spcPts val="1200"/>
              </a:spcAft>
              <a:buFont typeface="Arial"/>
              <a:buChar char="•"/>
            </a:pPr>
            <a:r>
              <a:rPr lang="en-US" sz="2600" i="1" dirty="0" smtClean="0">
                <a:solidFill>
                  <a:schemeClr val="bg1"/>
                </a:solidFill>
              </a:rPr>
              <a:t>Seal</a:t>
            </a:r>
            <a:endParaRPr lang="en-US" sz="2600" i="1" baseline="30000" dirty="0" smtClean="0">
              <a:solidFill>
                <a:schemeClr val="bg1"/>
              </a:solidFill>
            </a:endParaRPr>
          </a:p>
          <a:p>
            <a:pPr marL="271463" indent="-271463">
              <a:spcAft>
                <a:spcPts val="1200"/>
              </a:spcAft>
              <a:buFont typeface="Arial"/>
              <a:buChar char="•"/>
            </a:pPr>
            <a:r>
              <a:rPr lang="en-US" sz="2600" i="1" dirty="0" smtClean="0">
                <a:solidFill>
                  <a:schemeClr val="bg1"/>
                </a:solidFill>
              </a:rPr>
              <a:t>Incubate 48 h @ 30</a:t>
            </a:r>
            <a:r>
              <a:rPr lang="en-US" sz="2600" i="1" baseline="30000" dirty="0" smtClean="0">
                <a:solidFill>
                  <a:schemeClr val="bg1"/>
                </a:solidFill>
              </a:rPr>
              <a:t>o</a:t>
            </a:r>
            <a:r>
              <a:rPr lang="en-US" sz="2600" i="1" dirty="0" smtClean="0">
                <a:solidFill>
                  <a:schemeClr val="bg1"/>
                </a:solidFill>
              </a:rPr>
              <a:t>C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715489" y="3232727"/>
            <a:ext cx="314036" cy="923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9012675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20130725_57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81294" y="941296"/>
            <a:ext cx="5662706" cy="42470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493679"/>
            <a:ext cx="34364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>
              <a:buFont typeface="Arial"/>
              <a:buChar char="•"/>
            </a:pPr>
            <a:r>
              <a:rPr lang="en-US" sz="2800" i="1" dirty="0" smtClean="0">
                <a:solidFill>
                  <a:schemeClr val="bg1"/>
                </a:solidFill>
              </a:rPr>
              <a:t>Record results</a:t>
            </a:r>
          </a:p>
          <a:p>
            <a:pPr marL="271463" indent="-271463">
              <a:buFont typeface="Arial"/>
              <a:buChar char="•"/>
            </a:pPr>
            <a:endParaRPr lang="en-US" sz="2800" i="1" dirty="0" smtClean="0">
              <a:solidFill>
                <a:schemeClr val="bg1"/>
              </a:solidFill>
            </a:endParaRPr>
          </a:p>
          <a:p>
            <a:pPr marL="271463" indent="-271463">
              <a:buFont typeface="Arial"/>
              <a:buChar char="•"/>
            </a:pPr>
            <a:r>
              <a:rPr lang="en-US" sz="2800" i="1" dirty="0" smtClean="0">
                <a:solidFill>
                  <a:schemeClr val="bg1"/>
                </a:solidFill>
              </a:rPr>
              <a:t>Count colonies</a:t>
            </a:r>
          </a:p>
          <a:p>
            <a:pPr marL="271463" indent="-271463">
              <a:buFont typeface="Arial"/>
              <a:buChar char="•"/>
            </a:pPr>
            <a:endParaRPr lang="en-US" sz="2800" i="1" dirty="0">
              <a:solidFill>
                <a:schemeClr val="bg1"/>
              </a:solidFill>
            </a:endParaRPr>
          </a:p>
          <a:p>
            <a:pPr marL="271463" indent="-271463">
              <a:buFont typeface="Arial"/>
              <a:buChar char="•"/>
            </a:pPr>
            <a:r>
              <a:rPr lang="en-US" sz="2800" i="1" dirty="0" smtClean="0">
                <a:solidFill>
                  <a:schemeClr val="bg1"/>
                </a:solidFill>
              </a:rPr>
              <a:t>Calculate starting concentration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78703495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20130725_577.JPG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98" b="2598"/>
          <a:stretch>
            <a:fillRect/>
          </a:stretch>
        </p:blipFill>
        <p:spPr>
          <a:xfrm>
            <a:off x="-6939" y="0"/>
            <a:ext cx="9150939" cy="6858000"/>
          </a:xfrm>
        </p:spPr>
      </p:pic>
    </p:spTree>
    <p:extLst>
      <p:ext uri="{BB962C8B-B14F-4D97-AF65-F5344CB8AC3E}">
        <p14:creationId xmlns:p14="http://schemas.microsoft.com/office/powerpoint/2010/main" xmlns="" val="401785127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b250047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292148">
            <a:off x="2781269" y="4442788"/>
            <a:ext cx="1627489" cy="1586167"/>
          </a:xfrm>
          <a:prstGeom prst="rect">
            <a:avLst/>
          </a:prstGeom>
          <a:noFill/>
        </p:spPr>
      </p:pic>
      <p:pic>
        <p:nvPicPr>
          <p:cNvPr id="4" name="Picture 5" descr="b230014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299982">
            <a:off x="652221" y="3985799"/>
            <a:ext cx="1470342" cy="2067331"/>
          </a:xfrm>
          <a:prstGeom prst="rect">
            <a:avLst/>
          </a:prstGeom>
          <a:noFill/>
        </p:spPr>
      </p:pic>
      <p:pic>
        <p:nvPicPr>
          <p:cNvPr id="6" name="Picture 4" descr="b220063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904939">
            <a:off x="6961595" y="4208343"/>
            <a:ext cx="1660439" cy="2062893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43916" y="205944"/>
            <a:ext cx="79193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Prior knowledge of micro-organisms?</a:t>
            </a:r>
            <a:endParaRPr lang="en-GB" sz="36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4" descr="b236009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86534">
            <a:off x="4374754" y="4655375"/>
            <a:ext cx="2255295" cy="1564116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97712" y="1025204"/>
            <a:ext cx="8846287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>
              <a:spcAft>
                <a:spcPts val="1200"/>
              </a:spcAft>
            </a:pPr>
            <a:r>
              <a:rPr lang="en-GB" sz="2400" i="1" dirty="0" smtClean="0">
                <a:solidFill>
                  <a:schemeClr val="bg1"/>
                </a:solidFill>
              </a:rPr>
              <a:t>From Experiences and Outcomes</a:t>
            </a:r>
          </a:p>
          <a:p>
            <a:pPr marL="447675" indent="-265113">
              <a:spcAft>
                <a:spcPts val="1200"/>
              </a:spcAft>
              <a:buFont typeface="Arial" pitchFamily="34" charset="0"/>
              <a:buChar char="•"/>
            </a:pPr>
            <a:r>
              <a:rPr lang="en-GB" sz="2400" i="1" dirty="0" smtClean="0">
                <a:solidFill>
                  <a:schemeClr val="bg1"/>
                </a:solidFill>
              </a:rPr>
              <a:t>‘Germs’ can cause disease (level 1)</a:t>
            </a:r>
          </a:p>
          <a:p>
            <a:pPr marL="447675" indent="-265113">
              <a:spcAft>
                <a:spcPts val="1200"/>
              </a:spcAft>
              <a:buFont typeface="Arial" pitchFamily="34" charset="0"/>
              <a:buChar char="•"/>
            </a:pPr>
            <a:r>
              <a:rPr lang="en-GB" sz="2400" i="1" dirty="0" smtClean="0">
                <a:solidFill>
                  <a:schemeClr val="bg1"/>
                </a:solidFill>
              </a:rPr>
              <a:t>Role of micro-organisms in producing and breaking down materials (level 2)</a:t>
            </a:r>
          </a:p>
          <a:p>
            <a:pPr marL="447675" indent="-265113">
              <a:spcAft>
                <a:spcPts val="1200"/>
              </a:spcAft>
              <a:buFont typeface="Arial" pitchFamily="34" charset="0"/>
              <a:buChar char="•"/>
            </a:pPr>
            <a:r>
              <a:rPr lang="en-GB" sz="2400" i="1" dirty="0" smtClean="0">
                <a:solidFill>
                  <a:schemeClr val="bg1"/>
                </a:solidFill>
              </a:rPr>
              <a:t>Control of growth of microorganisms (level 3)</a:t>
            </a:r>
          </a:p>
          <a:p>
            <a:pPr marL="447675" indent="-265113">
              <a:spcAft>
                <a:spcPts val="1200"/>
              </a:spcAft>
              <a:buFont typeface="Arial" pitchFamily="34" charset="0"/>
              <a:buChar char="•"/>
            </a:pPr>
            <a:r>
              <a:rPr lang="en-GB" sz="2400" i="1" dirty="0" smtClean="0">
                <a:solidFill>
                  <a:schemeClr val="bg1"/>
                </a:solidFill>
              </a:rPr>
              <a:t>Microorganisms’  properties and use in industries (level 4)</a:t>
            </a:r>
          </a:p>
        </p:txBody>
      </p:sp>
    </p:spTree>
    <p:extLst>
      <p:ext uri="{BB962C8B-B14F-4D97-AF65-F5344CB8AC3E}">
        <p14:creationId xmlns:p14="http://schemas.microsoft.com/office/powerpoint/2010/main" xmlns="" val="378339740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10-27 at 18.15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9768" y="164354"/>
            <a:ext cx="6454588" cy="44301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372" y="4860068"/>
            <a:ext cx="8824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chemeClr val="bg1"/>
                </a:solidFill>
              </a:rPr>
              <a:t>Cauliflower cloning:</a:t>
            </a:r>
          </a:p>
          <a:p>
            <a:pPr algn="ctr"/>
            <a:r>
              <a:rPr lang="en-US" sz="3600" i="1" dirty="0" err="1" smtClean="0">
                <a:solidFill>
                  <a:schemeClr val="bg1"/>
                </a:solidFill>
              </a:rPr>
              <a:t>www.saps.org.uk</a:t>
            </a:r>
            <a:endParaRPr lang="en-US" sz="3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386629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12077" y="228303"/>
            <a:ext cx="4966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chemeClr val="bg1"/>
                </a:solidFill>
              </a:rPr>
              <a:t>Cauliflower cloning 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721" y="825579"/>
            <a:ext cx="8576737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200"/>
              </a:spcAft>
            </a:pPr>
            <a:r>
              <a:rPr lang="en-US" sz="2800" i="1" dirty="0" smtClean="0">
                <a:solidFill>
                  <a:schemeClr val="bg1"/>
                </a:solidFill>
              </a:rPr>
              <a:t>Per pair</a:t>
            </a:r>
          </a:p>
          <a:p>
            <a:pPr marL="514350" indent="-514350">
              <a:spcAft>
                <a:spcPts val="1200"/>
              </a:spcAft>
              <a:buAutoNum type="arabicPeriod" startAt="3"/>
            </a:pPr>
            <a:r>
              <a:rPr lang="en-US" sz="2800" i="1" dirty="0" smtClean="0">
                <a:solidFill>
                  <a:schemeClr val="bg1"/>
                </a:solidFill>
              </a:rPr>
              <a:t> Collect a small mini-floret of cauliflower and place in a Petri dish.</a:t>
            </a:r>
          </a:p>
          <a:p>
            <a:pPr marL="442913" indent="-442913">
              <a:spcAft>
                <a:spcPts val="1200"/>
              </a:spcAft>
              <a:buAutoNum type="arabicPeriod" startAt="4"/>
            </a:pPr>
            <a:r>
              <a:rPr lang="en-US" sz="2800" i="1" dirty="0" smtClean="0">
                <a:solidFill>
                  <a:schemeClr val="bg1"/>
                </a:solidFill>
              </a:rPr>
              <a:t>Using a scalpel, cut the mini-floret into ‘micro-florets’ – small 3-5 mm pieces (‘explants’)</a:t>
            </a:r>
          </a:p>
          <a:p>
            <a:pPr marL="442913" indent="-442913">
              <a:spcAft>
                <a:spcPts val="1200"/>
              </a:spcAft>
              <a:buAutoNum type="arabicPeriod" startAt="4"/>
            </a:pPr>
            <a:r>
              <a:rPr lang="en-US" sz="2800" i="1" dirty="0" smtClean="0">
                <a:solidFill>
                  <a:schemeClr val="bg1"/>
                </a:solidFill>
              </a:rPr>
              <a:t>Transfer the explants to the jar of SDICN.  Put the lid on and swirl the jar for 5 s.  Replace forceps.</a:t>
            </a:r>
          </a:p>
          <a:p>
            <a:pPr marL="442913" indent="-442913">
              <a:spcAft>
                <a:spcPts val="1200"/>
              </a:spcAft>
              <a:buAutoNum type="arabicPeriod" startAt="4"/>
            </a:pPr>
            <a:r>
              <a:rPr lang="en-US" sz="2800" i="1" dirty="0" smtClean="0">
                <a:solidFill>
                  <a:schemeClr val="bg1"/>
                </a:solidFill>
              </a:rPr>
              <a:t>Swirl the jar gently for 5 s every 2-3 minutes for 15 minutes.  (Do this whilst carrying out the next activity)</a:t>
            </a:r>
          </a:p>
          <a:p>
            <a:pPr marL="514350" indent="-514350">
              <a:buAutoNum type="arabicPeriod" startAt="4"/>
            </a:pPr>
            <a:endParaRPr lang="en-US" sz="2800" i="1" dirty="0" smtClean="0">
              <a:solidFill>
                <a:schemeClr val="bg1"/>
              </a:solidFill>
            </a:endParaRPr>
          </a:p>
          <a:p>
            <a:pPr marL="514350" indent="-514350">
              <a:buAutoNum type="arabicPeriod" startAt="4"/>
            </a:pPr>
            <a:endParaRPr lang="en-US" sz="2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003900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182449"/>
            <a:ext cx="900485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600" i="1" dirty="0" smtClean="0">
                <a:solidFill>
                  <a:srgbClr val="FFFFFF"/>
                </a:solidFill>
                <a:latin typeface="Arial" pitchFamily="34" charset="0"/>
                <a:ea typeface="ＭＳ Ｐゴシック"/>
                <a:cs typeface="ＭＳ Ｐゴシック"/>
              </a:rPr>
              <a:t>National 5: </a:t>
            </a:r>
            <a:r>
              <a:rPr lang="en-US" sz="3600" i="1" dirty="0" smtClean="0">
                <a:solidFill>
                  <a:srgbClr val="FFFFFF"/>
                </a:solidFill>
              </a:rPr>
              <a:t>Mandatory Course Key Area</a:t>
            </a:r>
          </a:p>
          <a:p>
            <a:pPr algn="ctr" eaLnBrk="0" hangingPunct="0"/>
            <a:endParaRPr lang="en-US" sz="3600" i="1" dirty="0" smtClean="0">
              <a:solidFill>
                <a:srgbClr val="FFFFFF"/>
              </a:solidFill>
              <a:latin typeface="Arial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3" name="Picture 2" descr="Screen Shot 2012-10-30 at 13.23.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1915" y="974704"/>
            <a:ext cx="3353593" cy="47258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528" y="1435332"/>
            <a:ext cx="5138655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800" i="1" dirty="0" smtClean="0">
                <a:solidFill>
                  <a:srgbClr val="FFFFFF"/>
                </a:solidFill>
              </a:rPr>
              <a:t>Unit: Cell Biology</a:t>
            </a:r>
          </a:p>
          <a:p>
            <a:pPr>
              <a:spcAft>
                <a:spcPts val="1200"/>
              </a:spcAft>
            </a:pPr>
            <a:r>
              <a:rPr lang="en-US" sz="2800" i="1" dirty="0" smtClean="0">
                <a:solidFill>
                  <a:srgbClr val="FFFFFF"/>
                </a:solidFill>
              </a:rPr>
              <a:t>3 Producing new cells</a:t>
            </a:r>
            <a:endParaRPr lang="en-US" sz="2800" i="1" dirty="0">
              <a:solidFill>
                <a:srgbClr val="FFFFFF"/>
              </a:solidFill>
            </a:endParaRPr>
          </a:p>
          <a:p>
            <a:pPr>
              <a:spcAft>
                <a:spcPts val="1200"/>
              </a:spcAft>
            </a:pPr>
            <a:r>
              <a:rPr lang="en-US" sz="2800" i="1" dirty="0">
                <a:solidFill>
                  <a:srgbClr val="FFFFFF"/>
                </a:solidFill>
              </a:rPr>
              <a:t>b. Cell production by cell culture requires </a:t>
            </a:r>
            <a:r>
              <a:rPr lang="en-US" sz="2800" i="1" dirty="0">
                <a:solidFill>
                  <a:srgbClr val="FFFF00"/>
                </a:solidFill>
              </a:rPr>
              <a:t>aseptic techniques</a:t>
            </a:r>
            <a:r>
              <a:rPr lang="en-US" sz="2800" i="1" dirty="0">
                <a:solidFill>
                  <a:srgbClr val="FFFFFF"/>
                </a:solidFill>
              </a:rPr>
              <a:t>, an appropriate medium and the control of other factors</a:t>
            </a:r>
            <a:r>
              <a:rPr lang="en-US" sz="2800" dirty="0">
                <a:solidFill>
                  <a:srgbClr val="FFFFFF"/>
                </a:solidFill>
              </a:rPr>
              <a:t>. </a:t>
            </a:r>
            <a:endParaRPr lang="en-US" sz="28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639366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728433" y="422011"/>
            <a:ext cx="5829300" cy="83409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i="1" dirty="0" err="1" smtClean="0">
                <a:solidFill>
                  <a:srgbClr val="FFFFFF"/>
                </a:solidFill>
                <a:latin typeface="Helvetica" pitchFamily="34" charset="0"/>
              </a:rPr>
              <a:t>Subculturing</a:t>
            </a:r>
            <a:endParaRPr lang="en-GB" i="1" dirty="0">
              <a:solidFill>
                <a:srgbClr val="FFFFFF"/>
              </a:solidFill>
              <a:latin typeface="Helvetica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747483" y="3343011"/>
            <a:ext cx="5829300" cy="19050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 smtClean="0">
                <a:solidFill>
                  <a:srgbClr val="FFFFFF"/>
                </a:solidFill>
                <a:latin typeface="Arial"/>
                <a:cs typeface="Arial"/>
              </a:rPr>
              <a:t>removal of inoculum from its culture medium</a:t>
            </a:r>
          </a:p>
          <a:p>
            <a:r>
              <a:rPr lang="en-GB" i="1" dirty="0" smtClean="0">
                <a:solidFill>
                  <a:srgbClr val="FFFFFF"/>
                </a:solidFill>
                <a:latin typeface="Arial"/>
                <a:cs typeface="Arial"/>
              </a:rPr>
              <a:t>inoculation of sterile medium</a:t>
            </a:r>
            <a:endParaRPr lang="en-GB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50359" y="1819011"/>
            <a:ext cx="843780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600" b="0" i="1" dirty="0">
                <a:solidFill>
                  <a:srgbClr val="FFFFFF"/>
                </a:solidFill>
              </a:rPr>
              <a:t>The aseptic transfer of micro-organisms from a culture to sterile medium</a:t>
            </a:r>
          </a:p>
        </p:txBody>
      </p:sp>
    </p:spTree>
    <p:extLst>
      <p:ext uri="{BB962C8B-B14F-4D97-AF65-F5344CB8AC3E}">
        <p14:creationId xmlns:p14="http://schemas.microsoft.com/office/powerpoint/2010/main" xmlns="" val="297760327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-1" y="114962"/>
            <a:ext cx="6745111" cy="1070371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GB" i="1" dirty="0" err="1" smtClean="0">
                <a:solidFill>
                  <a:srgbClr val="FFFFFF"/>
                </a:solidFill>
                <a:latin typeface="Helvetica" pitchFamily="34" charset="0"/>
              </a:rPr>
              <a:t>Subculturing</a:t>
            </a:r>
            <a:r>
              <a:rPr lang="en-GB" i="1" dirty="0" smtClean="0">
                <a:solidFill>
                  <a:srgbClr val="FFFFFF"/>
                </a:solidFill>
                <a:latin typeface="Helvetica" pitchFamily="34" charset="0"/>
              </a:rPr>
              <a:t>  :</a:t>
            </a:r>
            <a:endParaRPr lang="en-GB" i="1" dirty="0">
              <a:solidFill>
                <a:srgbClr val="FFFFFF"/>
              </a:solidFill>
              <a:latin typeface="Helvetica" pitchFamily="34" charset="0"/>
            </a:endParaRPr>
          </a:p>
          <a:p>
            <a:pPr algn="l"/>
            <a:endParaRPr lang="en-GB" i="1" dirty="0">
              <a:solidFill>
                <a:srgbClr val="FFFFFF"/>
              </a:solidFill>
              <a:latin typeface="Helvetica" pitchFamily="34" charset="0"/>
            </a:endParaRPr>
          </a:p>
          <a:p>
            <a:pPr algn="l"/>
            <a:endParaRPr lang="en-GB" i="1" dirty="0" smtClean="0">
              <a:solidFill>
                <a:srgbClr val="FFFFFF"/>
              </a:solidFill>
              <a:latin typeface="Helvetica" pitchFamily="34" charset="0"/>
            </a:endParaRPr>
          </a:p>
          <a:p>
            <a:endParaRPr lang="en-GB" i="1" dirty="0">
              <a:solidFill>
                <a:srgbClr val="FFFFFF"/>
              </a:solidFill>
              <a:latin typeface="Helvetic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9333" y="846666"/>
            <a:ext cx="759771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smtClean="0">
                <a:solidFill>
                  <a:schemeClr val="bg1"/>
                </a:solidFill>
              </a:rPr>
              <a:t>Inoculum – single colony</a:t>
            </a:r>
            <a:endParaRPr lang="en-US" sz="3200" i="1" dirty="0">
              <a:solidFill>
                <a:schemeClr val="bg1"/>
              </a:solidFill>
            </a:endParaRPr>
          </a:p>
        </p:txBody>
      </p:sp>
      <p:pic>
        <p:nvPicPr>
          <p:cNvPr id="7" name="Picture 6" descr="streak_plate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20823" y="1514823"/>
            <a:ext cx="4837437" cy="4422007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ame_lo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3500" y="0"/>
            <a:ext cx="5270500" cy="614680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1724699"/>
            <a:ext cx="3662030" cy="2543321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i="1" dirty="0" smtClean="0">
                <a:solidFill>
                  <a:srgbClr val="FFFFFF"/>
                </a:solidFill>
                <a:latin typeface="Helvetica" pitchFamily="34" charset="0"/>
              </a:rPr>
              <a:t>Sterilising a loop by flaming</a:t>
            </a:r>
            <a:endParaRPr lang="en-GB" sz="3600" i="1" dirty="0" smtClean="0">
              <a:solidFill>
                <a:srgbClr val="FFFFFF"/>
              </a:solidFill>
              <a:latin typeface="Helvetica" pitchFamily="34" charset="0"/>
            </a:endParaRPr>
          </a:p>
          <a:p>
            <a:endParaRPr lang="en-GB" i="1" dirty="0">
              <a:solidFill>
                <a:srgbClr val="FFFFFF"/>
              </a:solidFill>
              <a:latin typeface="Helvetica" pitchFamily="34" charset="0"/>
            </a:endParaRPr>
          </a:p>
          <a:p>
            <a:endParaRPr lang="en-GB" i="1" dirty="0" smtClean="0">
              <a:solidFill>
                <a:srgbClr val="FFFFFF"/>
              </a:solidFill>
              <a:latin typeface="Helvetica" pitchFamily="34" charset="0"/>
            </a:endParaRPr>
          </a:p>
          <a:p>
            <a:endParaRPr lang="en-GB" i="1" dirty="0">
              <a:solidFill>
                <a:srgbClr val="FFFFFF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882959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1148739"/>
            <a:ext cx="4339998" cy="3562329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GB" i="1" dirty="0" err="1" smtClean="0">
                <a:solidFill>
                  <a:srgbClr val="FFFFFF"/>
                </a:solidFill>
                <a:latin typeface="Helvetica" pitchFamily="34" charset="0"/>
              </a:rPr>
              <a:t>Subculturing</a:t>
            </a:r>
            <a:r>
              <a:rPr lang="en-GB" i="1" dirty="0" smtClean="0">
                <a:solidFill>
                  <a:srgbClr val="FFFFFF"/>
                </a:solidFill>
                <a:latin typeface="Helvetica" pitchFamily="34" charset="0"/>
              </a:rPr>
              <a:t>  - </a:t>
            </a:r>
          </a:p>
          <a:p>
            <a:pPr algn="l"/>
            <a:endParaRPr lang="en-GB" sz="3600" i="1" dirty="0">
              <a:solidFill>
                <a:srgbClr val="FFFFFF"/>
              </a:solidFill>
              <a:latin typeface="Helvetica" pitchFamily="34" charset="0"/>
            </a:endParaRPr>
          </a:p>
          <a:p>
            <a:pPr algn="l"/>
            <a:r>
              <a:rPr lang="en-GB" sz="3600" i="1" dirty="0" smtClean="0">
                <a:solidFill>
                  <a:srgbClr val="FFFFFF"/>
                </a:solidFill>
                <a:latin typeface="Helvetica" pitchFamily="34" charset="0"/>
              </a:rPr>
              <a:t>streak plate from a single colony of </a:t>
            </a:r>
          </a:p>
          <a:p>
            <a:pPr algn="l"/>
            <a:r>
              <a:rPr lang="en-GB" sz="3600" i="1" dirty="0" smtClean="0">
                <a:solidFill>
                  <a:srgbClr val="FFFFFF"/>
                </a:solidFill>
                <a:latin typeface="Helvetica" pitchFamily="34" charset="0"/>
              </a:rPr>
              <a:t>S </a:t>
            </a:r>
            <a:r>
              <a:rPr lang="en-GB" sz="3600" i="1" dirty="0" err="1" smtClean="0">
                <a:solidFill>
                  <a:srgbClr val="FFFFFF"/>
                </a:solidFill>
                <a:latin typeface="Helvetica" pitchFamily="34" charset="0"/>
              </a:rPr>
              <a:t>cerevisiae</a:t>
            </a:r>
            <a:endParaRPr lang="en-GB" i="1" dirty="0">
              <a:solidFill>
                <a:srgbClr val="FFFFFF"/>
              </a:solidFill>
              <a:latin typeface="Helvetica" pitchFamily="34" charset="0"/>
            </a:endParaRPr>
          </a:p>
          <a:p>
            <a:pPr algn="l"/>
            <a:endParaRPr lang="en-GB" i="1" dirty="0" smtClean="0">
              <a:solidFill>
                <a:srgbClr val="FFFFFF"/>
              </a:solidFill>
              <a:latin typeface="Helvetica" pitchFamily="34" charset="0"/>
            </a:endParaRPr>
          </a:p>
          <a:p>
            <a:endParaRPr lang="en-GB" i="1" dirty="0">
              <a:solidFill>
                <a:srgbClr val="FFFFFF"/>
              </a:solidFill>
              <a:latin typeface="Helvetica" pitchFamily="34" charset="0"/>
            </a:endParaRPr>
          </a:p>
        </p:txBody>
      </p:sp>
      <p:pic>
        <p:nvPicPr>
          <p:cNvPr id="4" name="Picture 3" descr="streak_pla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8359" y="-1"/>
            <a:ext cx="4772113" cy="628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421013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200494"/>
            <a:ext cx="9144000" cy="83409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i="1" dirty="0" smtClean="0">
                <a:solidFill>
                  <a:srgbClr val="FFFFFF"/>
                </a:solidFill>
                <a:latin typeface="Helvetica" pitchFamily="34" charset="0"/>
              </a:rPr>
              <a:t>Nat 5: Exemplification of key areas</a:t>
            </a:r>
            <a:endParaRPr lang="en-GB" i="1" dirty="0">
              <a:solidFill>
                <a:srgbClr val="FFFFFF"/>
              </a:solidFill>
              <a:latin typeface="Helvetic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2133" y="1197944"/>
            <a:ext cx="8298632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600" i="1" dirty="0">
                <a:solidFill>
                  <a:srgbClr val="FFFF00"/>
                </a:solidFill>
              </a:rPr>
              <a:t>Appropriate growth media</a:t>
            </a:r>
            <a:r>
              <a:rPr lang="en-US" sz="3600" i="1" dirty="0">
                <a:solidFill>
                  <a:srgbClr val="FFFFFF"/>
                </a:solidFill>
              </a:rPr>
              <a:t> include various nutrient broths and agars</a:t>
            </a:r>
            <a:r>
              <a:rPr lang="en-US" sz="3600" i="1" dirty="0" smtClean="0">
                <a:solidFill>
                  <a:srgbClr val="FFFFFF"/>
                </a:solidFill>
              </a:rPr>
              <a:t>.</a:t>
            </a:r>
          </a:p>
          <a:p>
            <a:endParaRPr lang="en-US" sz="3600" i="1" dirty="0">
              <a:solidFill>
                <a:srgbClr val="FFFFFF"/>
              </a:solidFill>
            </a:endParaRPr>
          </a:p>
          <a:p>
            <a:pPr marL="571500" indent="-571500">
              <a:buFont typeface="Arial"/>
              <a:buChar char="•"/>
            </a:pPr>
            <a:r>
              <a:rPr lang="en-US" sz="3600" i="1" dirty="0">
                <a:solidFill>
                  <a:srgbClr val="FFFF00"/>
                </a:solidFill>
              </a:rPr>
              <a:t>Appropriate factors </a:t>
            </a:r>
            <a:r>
              <a:rPr lang="en-US" sz="3600" i="1" dirty="0">
                <a:solidFill>
                  <a:srgbClr val="FFFFFF"/>
                </a:solidFill>
              </a:rPr>
              <a:t>could include oxygen, </a:t>
            </a:r>
            <a:r>
              <a:rPr lang="en-US" sz="3600" i="1" dirty="0">
                <a:solidFill>
                  <a:srgbClr val="FFFF00"/>
                </a:solidFill>
              </a:rPr>
              <a:t>temperature</a:t>
            </a:r>
            <a:r>
              <a:rPr lang="en-US" sz="3600" i="1" dirty="0">
                <a:solidFill>
                  <a:srgbClr val="FFFFFF"/>
                </a:solidFill>
              </a:rPr>
              <a:t> and </a:t>
            </a:r>
            <a:r>
              <a:rPr lang="en-US" sz="3600" i="1" dirty="0" err="1">
                <a:solidFill>
                  <a:srgbClr val="FFFFFF"/>
                </a:solidFill>
              </a:rPr>
              <a:t>pH</a:t>
            </a:r>
            <a:r>
              <a:rPr lang="en-US" sz="3600" i="1" dirty="0" err="1" smtClean="0">
                <a:solidFill>
                  <a:srgbClr val="FFFFFF"/>
                </a:solidFill>
              </a:rPr>
              <a:t>.</a:t>
            </a:r>
            <a:endParaRPr lang="en-US" sz="3600" i="1" dirty="0" smtClean="0">
              <a:solidFill>
                <a:srgbClr val="FFFFFF"/>
              </a:solidFill>
            </a:endParaRPr>
          </a:p>
          <a:p>
            <a:endParaRPr lang="en-US" sz="3600" i="1" dirty="0" smtClean="0">
              <a:solidFill>
                <a:srgbClr val="FFFFFF"/>
              </a:solidFill>
            </a:endParaRPr>
          </a:p>
          <a:p>
            <a:pPr marL="571500" indent="-571500">
              <a:buFont typeface="Arial"/>
              <a:buChar char="•"/>
            </a:pPr>
            <a:r>
              <a:rPr lang="en-US" sz="3600" i="1" dirty="0" smtClean="0">
                <a:solidFill>
                  <a:srgbClr val="FFFF00"/>
                </a:solidFill>
              </a:rPr>
              <a:t>Examples</a:t>
            </a:r>
            <a:r>
              <a:rPr lang="en-US" sz="3600" i="1" dirty="0" smtClean="0">
                <a:solidFill>
                  <a:srgbClr val="FFFFFF"/>
                </a:solidFill>
              </a:rPr>
              <a:t> of how to achieve aseptic conditions.</a:t>
            </a:r>
            <a:endParaRPr lang="en-US" sz="36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527451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3456" y="491858"/>
            <a:ext cx="87305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FFFF"/>
                </a:solidFill>
              </a:rPr>
              <a:t>Appropriate </a:t>
            </a:r>
            <a:r>
              <a:rPr lang="en-US" sz="3600" i="1" dirty="0" smtClean="0">
                <a:solidFill>
                  <a:srgbClr val="FFFFFF"/>
                </a:solidFill>
              </a:rPr>
              <a:t>temperature</a:t>
            </a:r>
          </a:p>
          <a:p>
            <a:pPr algn="ctr"/>
            <a:endParaRPr lang="en-US" sz="3600" i="1" dirty="0">
              <a:solidFill>
                <a:srgbClr val="FFFFFF"/>
              </a:solidFill>
            </a:endParaRPr>
          </a:p>
          <a:p>
            <a:pPr marL="2776538" indent="-2776538"/>
            <a:r>
              <a:rPr lang="en-US" sz="3200" i="1" dirty="0" smtClean="0">
                <a:solidFill>
                  <a:srgbClr val="FFFFFF"/>
                </a:solidFill>
              </a:rPr>
              <a:t>Organism: 	Saccharomyces </a:t>
            </a:r>
            <a:r>
              <a:rPr lang="en-US" sz="3200" i="1" dirty="0" err="1" smtClean="0">
                <a:solidFill>
                  <a:srgbClr val="FFFFFF"/>
                </a:solidFill>
              </a:rPr>
              <a:t>cerevisiae</a:t>
            </a:r>
            <a:endParaRPr lang="en-US" sz="3200" i="1" dirty="0" smtClean="0">
              <a:solidFill>
                <a:srgbClr val="FFFFFF"/>
              </a:solidFill>
            </a:endParaRPr>
          </a:p>
          <a:p>
            <a:pPr marL="2776538" indent="-2776538"/>
            <a:endParaRPr lang="en-US" sz="3200" i="1" dirty="0" smtClean="0">
              <a:solidFill>
                <a:srgbClr val="FFFFFF"/>
              </a:solidFill>
            </a:endParaRPr>
          </a:p>
          <a:p>
            <a:pPr marL="2776538" indent="-2776538"/>
            <a:r>
              <a:rPr lang="en-US" sz="3200" i="1" dirty="0" smtClean="0">
                <a:solidFill>
                  <a:srgbClr val="FFFFFF"/>
                </a:solidFill>
              </a:rPr>
              <a:t>Media: 	Yeast glucose agar </a:t>
            </a:r>
          </a:p>
          <a:p>
            <a:pPr marL="2776538" indent="-2776538"/>
            <a:endParaRPr lang="en-US" sz="3200" i="1" dirty="0">
              <a:solidFill>
                <a:srgbClr val="FFFFFF"/>
              </a:solidFill>
            </a:endParaRPr>
          </a:p>
          <a:p>
            <a:pPr marL="2776538" indent="-2776538"/>
            <a:r>
              <a:rPr lang="en-US" sz="3200" i="1" dirty="0" smtClean="0">
                <a:solidFill>
                  <a:srgbClr val="FFFFFF"/>
                </a:solidFill>
              </a:rPr>
              <a:t>Temperatures:	 5°C (1 plate)</a:t>
            </a:r>
          </a:p>
          <a:p>
            <a:pPr marL="2776538" indent="-2776538"/>
            <a:r>
              <a:rPr lang="en-US" sz="3200" i="1" dirty="0">
                <a:solidFill>
                  <a:srgbClr val="FFFFFF"/>
                </a:solidFill>
              </a:rPr>
              <a:t>	</a:t>
            </a:r>
            <a:r>
              <a:rPr lang="en-US" sz="3200" i="1" dirty="0" smtClean="0">
                <a:solidFill>
                  <a:srgbClr val="FFFFFF"/>
                </a:solidFill>
              </a:rPr>
              <a:t>30°C (2 plates – 1 each person)</a:t>
            </a:r>
          </a:p>
          <a:p>
            <a:pPr marL="2776538" indent="-2776538"/>
            <a:r>
              <a:rPr lang="en-US" sz="3200" i="1" dirty="0" smtClean="0">
                <a:solidFill>
                  <a:srgbClr val="FFFFFF"/>
                </a:solidFill>
              </a:rPr>
              <a:t>	50°C (1 plate)</a:t>
            </a:r>
            <a:endParaRPr lang="en-US" sz="3200" i="1" dirty="0">
              <a:solidFill>
                <a:srgbClr val="FFFFFF"/>
              </a:solidFill>
            </a:endParaRPr>
          </a:p>
          <a:p>
            <a:pPr marL="2509838" indent="-2509838"/>
            <a:r>
              <a:rPr lang="en-US" sz="3200" i="1" dirty="0" smtClean="0">
                <a:solidFill>
                  <a:srgbClr val="FFFFFF"/>
                </a:solidFill>
              </a:rPr>
              <a:t>		</a:t>
            </a:r>
          </a:p>
          <a:p>
            <a:pPr marL="2509838" indent="-2509838"/>
            <a:endParaRPr lang="en-US" sz="3200" i="1" dirty="0" smtClean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07792" y="5422392"/>
            <a:ext cx="3383280" cy="461665"/>
          </a:xfrm>
          <a:prstGeom prst="rect">
            <a:avLst/>
          </a:prstGeom>
          <a:noFill/>
          <a:ln>
            <a:solidFill>
              <a:srgbClr val="FFFF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FFFF00"/>
                </a:solidFill>
              </a:rPr>
              <a:t>4</a:t>
            </a:r>
            <a:r>
              <a:rPr lang="en-GB" sz="2400" i="1" dirty="0" smtClean="0">
                <a:solidFill>
                  <a:srgbClr val="FFFF00"/>
                </a:solidFill>
              </a:rPr>
              <a:t> plates per pair</a:t>
            </a:r>
            <a:endParaRPr lang="en-GB" sz="24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261061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3456" y="166962"/>
            <a:ext cx="8298632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FFFF"/>
                </a:solidFill>
              </a:rPr>
              <a:t>Appropriate </a:t>
            </a:r>
            <a:r>
              <a:rPr lang="en-US" sz="3600" i="1" dirty="0" smtClean="0">
                <a:solidFill>
                  <a:srgbClr val="FFFFFF"/>
                </a:solidFill>
              </a:rPr>
              <a:t>temperature</a:t>
            </a:r>
          </a:p>
          <a:p>
            <a:pPr marL="2509838" indent="-2509838"/>
            <a:endParaRPr lang="en-US" sz="3200" i="1" dirty="0">
              <a:solidFill>
                <a:srgbClr val="FFFFFF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3200" i="1" dirty="0">
                <a:solidFill>
                  <a:srgbClr val="FFFFFF"/>
                </a:solidFill>
              </a:rPr>
              <a:t>Streak inoculation using sterile loop</a:t>
            </a:r>
          </a:p>
          <a:p>
            <a:pPr marL="457200" indent="-457200">
              <a:buFont typeface="Arial"/>
              <a:buChar char="•"/>
            </a:pPr>
            <a:endParaRPr lang="en-US" sz="3200" i="1" dirty="0">
              <a:solidFill>
                <a:srgbClr val="FFFFFF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3200" i="1" dirty="0" err="1" smtClean="0">
                <a:solidFill>
                  <a:srgbClr val="FFFFFF"/>
                </a:solidFill>
              </a:rPr>
              <a:t>Sellotape</a:t>
            </a:r>
            <a:r>
              <a:rPr lang="en-US" sz="3200" i="1" dirty="0" smtClean="0">
                <a:solidFill>
                  <a:srgbClr val="FFFFFF"/>
                </a:solidFill>
              </a:rPr>
              <a:t> lid to base of plate with 2 small pieces </a:t>
            </a:r>
            <a:r>
              <a:rPr lang="en-US" sz="3200" i="1" dirty="0" err="1">
                <a:solidFill>
                  <a:srgbClr val="FFFFFF"/>
                </a:solidFill>
              </a:rPr>
              <a:t>S</a:t>
            </a:r>
            <a:r>
              <a:rPr lang="en-US" sz="3200" i="1" dirty="0" err="1" smtClean="0">
                <a:solidFill>
                  <a:srgbClr val="FFFFFF"/>
                </a:solidFill>
              </a:rPr>
              <a:t>ellotape</a:t>
            </a:r>
            <a:r>
              <a:rPr lang="en-US" sz="3200" i="1" dirty="0" smtClean="0">
                <a:solidFill>
                  <a:srgbClr val="FFFFFF"/>
                </a:solidFill>
              </a:rPr>
              <a:t>, opposite sides of plate</a:t>
            </a:r>
          </a:p>
          <a:p>
            <a:pPr marL="457200" indent="-457200">
              <a:buFont typeface="Arial"/>
              <a:buChar char="•"/>
            </a:pPr>
            <a:endParaRPr lang="en-US" sz="3200" i="1" dirty="0">
              <a:solidFill>
                <a:srgbClr val="FFFFFF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3200" i="1" dirty="0" smtClean="0">
                <a:solidFill>
                  <a:srgbClr val="FFFFFF"/>
                </a:solidFill>
              </a:rPr>
              <a:t>Incubate 48 hours at different temperatures as shown on previous slide</a:t>
            </a:r>
          </a:p>
          <a:p>
            <a:pPr marL="457200" indent="-457200">
              <a:buFont typeface="Arial"/>
              <a:buChar char="•"/>
            </a:pPr>
            <a:endParaRPr lang="en-US" sz="3200" i="1" dirty="0">
              <a:solidFill>
                <a:srgbClr val="FFFFFF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3200" i="1" dirty="0" smtClean="0">
                <a:solidFill>
                  <a:srgbClr val="FFFFFF"/>
                </a:solidFill>
              </a:rPr>
              <a:t>Compare growth at different temperatures</a:t>
            </a:r>
          </a:p>
        </p:txBody>
      </p:sp>
    </p:spTree>
    <p:extLst>
      <p:ext uri="{BB962C8B-B14F-4D97-AF65-F5344CB8AC3E}">
        <p14:creationId xmlns:p14="http://schemas.microsoft.com/office/powerpoint/2010/main" xmlns="" val="132718941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43916" y="205944"/>
            <a:ext cx="39687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Today’s workshop</a:t>
            </a:r>
            <a:endParaRPr lang="en-GB" sz="36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75228011"/>
              </p:ext>
            </p:extLst>
          </p:nvPr>
        </p:nvGraphicFramePr>
        <p:xfrm>
          <a:off x="153784" y="946034"/>
          <a:ext cx="8823961" cy="47548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490789"/>
                <a:gridCol w="3166586"/>
                <a:gridCol w="3166586"/>
              </a:tblGrid>
              <a:tr h="71651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0"/>
                        </a:spcBef>
                      </a:pPr>
                      <a:r>
                        <a:rPr lang="en-GB" sz="2400" i="1" dirty="0" smtClean="0">
                          <a:latin typeface="Arial" pitchFamily="34" charset="0"/>
                          <a:cs typeface="Arial" pitchFamily="34" charset="0"/>
                        </a:rPr>
                        <a:t>Activity</a:t>
                      </a:r>
                      <a:endParaRPr lang="en-GB" sz="2400" i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400" i="1" dirty="0" smtClean="0">
                          <a:latin typeface="Arial" pitchFamily="34" charset="0"/>
                          <a:cs typeface="Arial" pitchFamily="34" charset="0"/>
                        </a:rPr>
                        <a:t>Key areas</a:t>
                      </a:r>
                      <a:endParaRPr lang="en-GB" sz="2400" i="1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>
                        <a:tabLst>
                          <a:tab pos="893763" algn="l"/>
                          <a:tab pos="4125913" algn="l"/>
                        </a:tabLst>
                      </a:pPr>
                      <a:r>
                        <a:rPr lang="en-GB" sz="2400" i="1" dirty="0" smtClean="0">
                          <a:latin typeface="Arial" pitchFamily="34" charset="0"/>
                          <a:cs typeface="Arial" pitchFamily="34" charset="0"/>
                        </a:rPr>
                        <a:t>	Nat 4	Nat 5</a:t>
                      </a:r>
                      <a:endParaRPr lang="en-GB" sz="2400" i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2400" i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903834">
                <a:tc>
                  <a:txBody>
                    <a:bodyPr/>
                    <a:lstStyle/>
                    <a:p>
                      <a:r>
                        <a:rPr lang="en-GB" sz="2000" i="1" dirty="0" smtClean="0">
                          <a:latin typeface="Arial" pitchFamily="34" charset="0"/>
                          <a:cs typeface="Arial" pitchFamily="34" charset="0"/>
                        </a:rPr>
                        <a:t>Aseptic technique / sub-culturing</a:t>
                      </a:r>
                      <a:endParaRPr lang="en-GB" sz="2000" i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i="1" dirty="0" smtClean="0">
                          <a:latin typeface="Arial" pitchFamily="34" charset="0"/>
                          <a:cs typeface="Arial" pitchFamily="34" charset="0"/>
                        </a:rPr>
                        <a:t>Cell division and its role</a:t>
                      </a:r>
                      <a:r>
                        <a:rPr lang="en-GB" sz="2000" i="1" baseline="0" dirty="0" smtClean="0">
                          <a:latin typeface="Arial" pitchFamily="34" charset="0"/>
                          <a:cs typeface="Arial" pitchFamily="34" charset="0"/>
                        </a:rPr>
                        <a:t> in growth and repair</a:t>
                      </a:r>
                    </a:p>
                    <a:p>
                      <a:r>
                        <a:rPr lang="en-GB" sz="2000" i="1" baseline="0" dirty="0" smtClean="0">
                          <a:latin typeface="Arial" pitchFamily="34" charset="0"/>
                          <a:cs typeface="Arial" pitchFamily="34" charset="0"/>
                        </a:rPr>
                        <a:t>Controversial biological procedures</a:t>
                      </a:r>
                      <a:endParaRPr lang="en-GB" sz="2000" i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GB" sz="2000" i="1" dirty="0" smtClean="0">
                          <a:latin typeface="Arial" pitchFamily="34" charset="0"/>
                          <a:cs typeface="Arial" pitchFamily="34" charset="0"/>
                        </a:rPr>
                        <a:t>Cell production by</a:t>
                      </a:r>
                      <a:r>
                        <a:rPr lang="en-GB" sz="2000" i="1" baseline="0" dirty="0" smtClean="0">
                          <a:latin typeface="Arial" pitchFamily="34" charset="0"/>
                          <a:cs typeface="Arial" pitchFamily="34" charset="0"/>
                        </a:rPr>
                        <a:t> cell culture requires aseptic techniques, an appropriate medium and control of other factors</a:t>
                      </a:r>
                      <a:endParaRPr lang="en-GB" sz="2000" i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903834">
                <a:tc>
                  <a:txBody>
                    <a:bodyPr/>
                    <a:lstStyle/>
                    <a:p>
                      <a:r>
                        <a:rPr lang="en-GB" sz="2000" i="1" dirty="0" smtClean="0">
                          <a:latin typeface="Arial" pitchFamily="34" charset="0"/>
                          <a:cs typeface="Arial" pitchFamily="34" charset="0"/>
                        </a:rPr>
                        <a:t>Microbes and</a:t>
                      </a:r>
                      <a:r>
                        <a:rPr lang="en-GB" sz="2000" i="1" baseline="0" dirty="0" smtClean="0">
                          <a:latin typeface="Arial" pitchFamily="34" charset="0"/>
                          <a:cs typeface="Arial" pitchFamily="34" charset="0"/>
                        </a:rPr>
                        <a:t> food spoilage</a:t>
                      </a:r>
                      <a:endParaRPr lang="en-GB" sz="2000" i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i="1" dirty="0" smtClean="0">
                          <a:latin typeface="Arial" pitchFamily="34" charset="0"/>
                          <a:cs typeface="Arial" pitchFamily="34" charset="0"/>
                        </a:rPr>
                        <a:t>Properties of microorganisms</a:t>
                      </a:r>
                      <a:r>
                        <a:rPr lang="en-GB" sz="2000" i="1" baseline="0" dirty="0" smtClean="0">
                          <a:latin typeface="Arial" pitchFamily="34" charset="0"/>
                          <a:cs typeface="Arial" pitchFamily="34" charset="0"/>
                        </a:rPr>
                        <a:t> and use in industries</a:t>
                      </a:r>
                      <a:endParaRPr lang="en-GB" sz="2000" i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sz="2000" i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903834">
                <a:tc>
                  <a:txBody>
                    <a:bodyPr/>
                    <a:lstStyle/>
                    <a:p>
                      <a:r>
                        <a:rPr lang="en-GB" sz="2000" i="1" dirty="0" smtClean="0">
                          <a:latin typeface="Arial" pitchFamily="34" charset="0"/>
                          <a:cs typeface="Arial" pitchFamily="34" charset="0"/>
                        </a:rPr>
                        <a:t>Cauliflower cloning</a:t>
                      </a:r>
                      <a:endParaRPr lang="en-GB" sz="2000" i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i="1" dirty="0" smtClean="0">
                          <a:latin typeface="Arial" pitchFamily="34" charset="0"/>
                          <a:cs typeface="Arial" pitchFamily="34" charset="0"/>
                        </a:rPr>
                        <a:t>Propagating</a:t>
                      </a:r>
                      <a:r>
                        <a:rPr lang="en-GB" sz="2000" i="1" baseline="0" dirty="0" smtClean="0">
                          <a:latin typeface="Arial" pitchFamily="34" charset="0"/>
                          <a:cs typeface="Arial" pitchFamily="34" charset="0"/>
                        </a:rPr>
                        <a:t> and growing plants</a:t>
                      </a:r>
                    </a:p>
                    <a:p>
                      <a:r>
                        <a:rPr lang="en-GB" sz="2000" i="1" baseline="0" dirty="0" smtClean="0">
                          <a:latin typeface="Arial" pitchFamily="34" charset="0"/>
                          <a:cs typeface="Arial" pitchFamily="34" charset="0"/>
                        </a:rPr>
                        <a:t>Commercial use of plants</a:t>
                      </a:r>
                    </a:p>
                    <a:p>
                      <a:r>
                        <a:rPr lang="en-GB" sz="2000" i="1" baseline="0" dirty="0" smtClean="0">
                          <a:latin typeface="Arial" pitchFamily="34" charset="0"/>
                          <a:cs typeface="Arial" pitchFamily="34" charset="0"/>
                        </a:rPr>
                        <a:t>Growth and development of different organisms</a:t>
                      </a:r>
                      <a:endParaRPr lang="en-GB" sz="2000" i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i="1" dirty="0" smtClean="0">
                          <a:latin typeface="Arial" pitchFamily="34" charset="0"/>
                          <a:cs typeface="Arial" pitchFamily="34" charset="0"/>
                        </a:rPr>
                        <a:t>Specialisation of cells, in animals and plants, leads to the formation of a variety of tissues</a:t>
                      </a:r>
                      <a:endParaRPr lang="en-GB" sz="2000" i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1542380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206728" y="631388"/>
            <a:ext cx="6836774" cy="5114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en-US" sz="4400" i="1" dirty="0" smtClean="0">
                <a:solidFill>
                  <a:srgbClr val="FFFFFF"/>
                </a:solidFill>
                <a:latin typeface="Arial" pitchFamily="34" charset="0"/>
                <a:ea typeface="ＭＳ Ｐゴシック"/>
                <a:cs typeface="ＭＳ Ｐゴシック"/>
              </a:rPr>
              <a:t>Test aseptic technique!</a:t>
            </a:r>
          </a:p>
          <a:p>
            <a:pPr marL="1874838" indent="-1874838" eaLnBrk="0" hangingPunct="0">
              <a:lnSpc>
                <a:spcPct val="150000"/>
              </a:lnSpc>
            </a:pPr>
            <a:r>
              <a:rPr lang="en-US" sz="4400" i="1" dirty="0">
                <a:solidFill>
                  <a:srgbClr val="FFFFFF"/>
                </a:solidFill>
                <a:latin typeface="Arial" pitchFamily="34" charset="0"/>
                <a:ea typeface="ＭＳ Ｐゴシック"/>
                <a:cs typeface="ＭＳ Ｐゴシック"/>
              </a:rPr>
              <a:t> </a:t>
            </a:r>
            <a:r>
              <a:rPr lang="en-US" sz="4400" i="1" dirty="0" smtClean="0">
                <a:solidFill>
                  <a:srgbClr val="FFFFFF"/>
                </a:solidFill>
                <a:latin typeface="Arial" pitchFamily="34" charset="0"/>
                <a:ea typeface="ＭＳ Ｐゴシック"/>
                <a:cs typeface="ＭＳ Ｐゴシック"/>
              </a:rPr>
              <a:t>	- streak plate</a:t>
            </a:r>
          </a:p>
          <a:p>
            <a:pPr marL="1874838" indent="-1874838" eaLnBrk="0" hangingPunct="0">
              <a:lnSpc>
                <a:spcPct val="150000"/>
              </a:lnSpc>
            </a:pPr>
            <a:r>
              <a:rPr lang="en-US" sz="4400" i="1" dirty="0" smtClean="0">
                <a:solidFill>
                  <a:srgbClr val="FFFFFF"/>
                </a:solidFill>
                <a:latin typeface="Arial" pitchFamily="34" charset="0"/>
                <a:ea typeface="ＭＳ Ｐゴシック"/>
                <a:cs typeface="ＭＳ Ｐゴシック"/>
              </a:rPr>
              <a:t>	- no inoculum</a:t>
            </a:r>
          </a:p>
          <a:p>
            <a:pPr marL="1874838" indent="-1874838" eaLnBrk="0" hangingPunct="0">
              <a:lnSpc>
                <a:spcPct val="150000"/>
              </a:lnSpc>
            </a:pPr>
            <a:r>
              <a:rPr lang="en-US" sz="4400" i="1" dirty="0">
                <a:solidFill>
                  <a:srgbClr val="FFFFFF"/>
                </a:solidFill>
                <a:latin typeface="Arial" pitchFamily="34" charset="0"/>
                <a:ea typeface="ＭＳ Ｐゴシック"/>
                <a:cs typeface="ＭＳ Ｐゴシック"/>
              </a:rPr>
              <a:t>	</a:t>
            </a:r>
            <a:r>
              <a:rPr lang="en-US" sz="4400" i="1" dirty="0" smtClean="0">
                <a:solidFill>
                  <a:srgbClr val="FFFFFF"/>
                </a:solidFill>
                <a:latin typeface="Arial" pitchFamily="34" charset="0"/>
                <a:ea typeface="ＭＳ Ｐゴシック"/>
                <a:cs typeface="ＭＳ Ｐゴシック"/>
              </a:rPr>
              <a:t>- incubate </a:t>
            </a:r>
            <a:r>
              <a:rPr lang="en-US" sz="4400" i="1" dirty="0">
                <a:solidFill>
                  <a:srgbClr val="FFFFFF"/>
                </a:solidFill>
              </a:rPr>
              <a:t>30°C</a:t>
            </a:r>
          </a:p>
          <a:p>
            <a:pPr marL="1874838" indent="-1874838" eaLnBrk="0" hangingPunct="0">
              <a:lnSpc>
                <a:spcPct val="150000"/>
              </a:lnSpc>
            </a:pPr>
            <a:endParaRPr lang="en-US" sz="4400" i="1" dirty="0" smtClean="0">
              <a:solidFill>
                <a:srgbClr val="FFFFFF"/>
              </a:solidFill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927282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819150"/>
          </a:xfrm>
        </p:spPr>
        <p:txBody>
          <a:bodyPr/>
          <a:lstStyle/>
          <a:p>
            <a:r>
              <a:rPr lang="en-GB" i="1" dirty="0">
                <a:solidFill>
                  <a:srgbClr val="FFFFFF"/>
                </a:solidFill>
                <a:latin typeface="Arial"/>
                <a:cs typeface="Arial"/>
              </a:rPr>
              <a:t>Media preparation</a:t>
            </a:r>
            <a:br>
              <a:rPr lang="en-GB" i="1" dirty="0">
                <a:solidFill>
                  <a:srgbClr val="FFFFFF"/>
                </a:solidFill>
                <a:latin typeface="Arial"/>
                <a:cs typeface="Arial"/>
              </a:rPr>
            </a:br>
            <a:endParaRPr lang="en-GB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1690" y="2870861"/>
            <a:ext cx="7772400" cy="2614143"/>
          </a:xfrm>
        </p:spPr>
        <p:txBody>
          <a:bodyPr/>
          <a:lstStyle/>
          <a:p>
            <a:r>
              <a:rPr lang="en-GB" i="1" dirty="0">
                <a:solidFill>
                  <a:srgbClr val="FFFFFF"/>
                </a:solidFill>
                <a:latin typeface="Arial"/>
                <a:cs typeface="Arial"/>
              </a:rPr>
              <a:t>liquid (broth) or solid</a:t>
            </a:r>
          </a:p>
          <a:p>
            <a:r>
              <a:rPr lang="en-GB" i="1" dirty="0">
                <a:solidFill>
                  <a:srgbClr val="FFFFFF"/>
                </a:solidFill>
                <a:latin typeface="Arial"/>
                <a:cs typeface="Arial"/>
              </a:rPr>
              <a:t>agar – solidifying agent</a:t>
            </a:r>
          </a:p>
          <a:p>
            <a:r>
              <a:rPr lang="en-GB" i="1" dirty="0">
                <a:solidFill>
                  <a:srgbClr val="FFFFFF"/>
                </a:solidFill>
                <a:latin typeface="Arial"/>
                <a:cs typeface="Arial"/>
              </a:rPr>
              <a:t>commercial or own recipe </a:t>
            </a:r>
          </a:p>
          <a:p>
            <a:r>
              <a:rPr lang="en-GB" i="1" dirty="0">
                <a:solidFill>
                  <a:srgbClr val="FFFFFF"/>
                </a:solidFill>
                <a:latin typeface="Arial"/>
                <a:cs typeface="Arial"/>
              </a:rPr>
              <a:t>must be sterilised before </a:t>
            </a:r>
            <a:r>
              <a:rPr lang="en-GB" i="1" dirty="0" smtClean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endParaRPr lang="en-GB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567735" y="1494564"/>
            <a:ext cx="78232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b="0" i="1" dirty="0">
                <a:solidFill>
                  <a:srgbClr val="FFFFFF"/>
                </a:solidFill>
              </a:rPr>
              <a:t>Culture medium contains all the required nutrients for growth</a:t>
            </a:r>
          </a:p>
        </p:txBody>
      </p:sp>
    </p:spTree>
    <p:extLst>
      <p:ext uri="{BB962C8B-B14F-4D97-AF65-F5344CB8AC3E}">
        <p14:creationId xmlns:p14="http://schemas.microsoft.com/office/powerpoint/2010/main" xmlns="" val="180353463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3456" y="432786"/>
            <a:ext cx="8298632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FFFF"/>
                </a:solidFill>
              </a:rPr>
              <a:t>Appropriate growth </a:t>
            </a:r>
            <a:r>
              <a:rPr lang="en-US" sz="3600" i="1" dirty="0" smtClean="0">
                <a:solidFill>
                  <a:srgbClr val="FFFFFF"/>
                </a:solidFill>
              </a:rPr>
              <a:t>media</a:t>
            </a:r>
          </a:p>
          <a:p>
            <a:pPr algn="ctr"/>
            <a:endParaRPr lang="en-US" sz="3600" i="1" dirty="0">
              <a:solidFill>
                <a:srgbClr val="FFFFFF"/>
              </a:solidFill>
            </a:endParaRPr>
          </a:p>
          <a:p>
            <a:pPr marL="2509838" indent="-2509838"/>
            <a:r>
              <a:rPr lang="en-US" sz="3200" i="1" dirty="0" smtClean="0">
                <a:solidFill>
                  <a:srgbClr val="FFFFFF"/>
                </a:solidFill>
              </a:rPr>
              <a:t>Organism: 	Saccharomyces </a:t>
            </a:r>
            <a:r>
              <a:rPr lang="en-US" sz="3200" i="1" dirty="0" err="1" smtClean="0">
                <a:solidFill>
                  <a:srgbClr val="FFFFFF"/>
                </a:solidFill>
              </a:rPr>
              <a:t>cerevisiae</a:t>
            </a:r>
            <a:endParaRPr lang="en-US" sz="3200" i="1" dirty="0" smtClean="0">
              <a:solidFill>
                <a:srgbClr val="FFFFFF"/>
              </a:solidFill>
            </a:endParaRPr>
          </a:p>
          <a:p>
            <a:pPr marL="2509838" indent="-2509838"/>
            <a:endParaRPr lang="en-US" sz="3200" i="1" dirty="0" smtClean="0">
              <a:solidFill>
                <a:srgbClr val="FFFFFF"/>
              </a:solidFill>
            </a:endParaRPr>
          </a:p>
          <a:p>
            <a:pPr marL="2509838" indent="-2509838"/>
            <a:r>
              <a:rPr lang="en-US" sz="3200" i="1" dirty="0" smtClean="0">
                <a:solidFill>
                  <a:srgbClr val="FFFFFF"/>
                </a:solidFill>
              </a:rPr>
              <a:t>Media: 	agar</a:t>
            </a:r>
          </a:p>
          <a:p>
            <a:pPr marL="2509838" indent="-2509838"/>
            <a:r>
              <a:rPr lang="en-US" sz="3200" i="1" dirty="0">
                <a:solidFill>
                  <a:srgbClr val="FFFFFF"/>
                </a:solidFill>
              </a:rPr>
              <a:t>	</a:t>
            </a:r>
            <a:r>
              <a:rPr lang="en-US" sz="3200" i="1" dirty="0" smtClean="0">
                <a:solidFill>
                  <a:srgbClr val="FFFFFF"/>
                </a:solidFill>
              </a:rPr>
              <a:t>nutrient agar</a:t>
            </a:r>
          </a:p>
          <a:p>
            <a:pPr marL="2509838" indent="-2509838"/>
            <a:r>
              <a:rPr lang="en-US" sz="3200" i="1" dirty="0">
                <a:solidFill>
                  <a:srgbClr val="FFFFFF"/>
                </a:solidFill>
              </a:rPr>
              <a:t>	</a:t>
            </a:r>
            <a:r>
              <a:rPr lang="en-US" sz="3200" i="1" dirty="0" smtClean="0">
                <a:solidFill>
                  <a:srgbClr val="FFFFFF"/>
                </a:solidFill>
              </a:rPr>
              <a:t>yeast glucose agar </a:t>
            </a:r>
          </a:p>
          <a:p>
            <a:pPr marL="2509838" indent="-2509838"/>
            <a:endParaRPr lang="en-US" sz="32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558372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3456" y="432787"/>
            <a:ext cx="831906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FFFF"/>
                </a:solidFill>
              </a:rPr>
              <a:t>Appropriate growth </a:t>
            </a:r>
            <a:r>
              <a:rPr lang="en-US" sz="3600" i="1" dirty="0" smtClean="0">
                <a:solidFill>
                  <a:srgbClr val="FFFFFF"/>
                </a:solidFill>
              </a:rPr>
              <a:t>media</a:t>
            </a:r>
          </a:p>
          <a:p>
            <a:pPr algn="ctr"/>
            <a:endParaRPr lang="en-US" sz="3600" i="1" dirty="0">
              <a:solidFill>
                <a:srgbClr val="FFFFFF"/>
              </a:solidFill>
            </a:endParaRPr>
          </a:p>
          <a:p>
            <a:pPr marL="2509838" indent="-2509838"/>
            <a:endParaRPr lang="en-US" sz="3200" i="1" dirty="0">
              <a:solidFill>
                <a:srgbClr val="FFFFFF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060704" y="1433576"/>
          <a:ext cx="7388352" cy="287324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160131"/>
                <a:gridCol w="4228221"/>
              </a:tblGrid>
              <a:tr h="718312">
                <a:tc>
                  <a:txBody>
                    <a:bodyPr/>
                    <a:lstStyle/>
                    <a:p>
                      <a:pPr algn="ctr"/>
                      <a:r>
                        <a:rPr lang="en-GB" sz="2400" i="1" dirty="0" smtClean="0">
                          <a:latin typeface="Arial" pitchFamily="34" charset="0"/>
                          <a:cs typeface="Arial" pitchFamily="34" charset="0"/>
                        </a:rPr>
                        <a:t>Type of organism</a:t>
                      </a:r>
                      <a:endParaRPr lang="en-GB" sz="2400" i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i="1" dirty="0" smtClean="0">
                          <a:latin typeface="Arial" pitchFamily="34" charset="0"/>
                          <a:cs typeface="Arial" pitchFamily="34" charset="0"/>
                        </a:rPr>
                        <a:t>Growth medium</a:t>
                      </a:r>
                      <a:endParaRPr lang="en-GB" sz="2400" i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718312">
                <a:tc>
                  <a:txBody>
                    <a:bodyPr/>
                    <a:lstStyle/>
                    <a:p>
                      <a:r>
                        <a:rPr lang="en-GB" sz="2400" i="1" dirty="0" smtClean="0">
                          <a:latin typeface="Arial" pitchFamily="34" charset="0"/>
                          <a:cs typeface="Arial" pitchFamily="34" charset="0"/>
                        </a:rPr>
                        <a:t>Bacteria</a:t>
                      </a:r>
                      <a:endParaRPr lang="en-GB" sz="2400" i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i="1" dirty="0" smtClean="0">
                          <a:latin typeface="Arial" pitchFamily="34" charset="0"/>
                          <a:cs typeface="Arial" pitchFamily="34" charset="0"/>
                        </a:rPr>
                        <a:t>Nutrient agar (NA)</a:t>
                      </a:r>
                      <a:endParaRPr lang="en-GB" sz="2400" i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718312">
                <a:tc>
                  <a:txBody>
                    <a:bodyPr/>
                    <a:lstStyle/>
                    <a:p>
                      <a:r>
                        <a:rPr lang="en-GB" sz="2400" i="1" dirty="0" smtClean="0">
                          <a:latin typeface="Arial" pitchFamily="34" charset="0"/>
                          <a:cs typeface="Arial" pitchFamily="34" charset="0"/>
                        </a:rPr>
                        <a:t>Yeast</a:t>
                      </a:r>
                      <a:endParaRPr lang="en-GB" sz="2400" i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i="1" dirty="0" smtClean="0">
                          <a:latin typeface="Arial" pitchFamily="34" charset="0"/>
                          <a:cs typeface="Arial" pitchFamily="34" charset="0"/>
                        </a:rPr>
                        <a:t>Yeast Glucose Agar (YGA)</a:t>
                      </a:r>
                      <a:endParaRPr lang="en-GB" sz="2400" i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718312">
                <a:tc>
                  <a:txBody>
                    <a:bodyPr/>
                    <a:lstStyle/>
                    <a:p>
                      <a:r>
                        <a:rPr lang="en-GB" sz="2400" i="1" dirty="0" smtClean="0">
                          <a:latin typeface="Arial" pitchFamily="34" charset="0"/>
                          <a:cs typeface="Arial" pitchFamily="34" charset="0"/>
                        </a:rPr>
                        <a:t>Cauliflower</a:t>
                      </a:r>
                      <a:endParaRPr lang="en-GB" sz="2400" i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i="1" dirty="0" smtClean="0">
                          <a:latin typeface="Arial" pitchFamily="34" charset="0"/>
                          <a:cs typeface="Arial" pitchFamily="34" charset="0"/>
                        </a:rPr>
                        <a:t>Plant tissue culture media*</a:t>
                      </a:r>
                      <a:endParaRPr lang="en-GB" sz="2400" i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4592" y="4754880"/>
            <a:ext cx="8732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/>
            <a:r>
              <a:rPr lang="en-GB" i="1" dirty="0" smtClean="0">
                <a:solidFill>
                  <a:schemeClr val="bg1"/>
                </a:solidFill>
              </a:rPr>
              <a:t>*	Contains MS medium; granulated cane sugar; agar; kinetin; SDICN</a:t>
            </a:r>
          </a:p>
          <a:p>
            <a:pPr marL="182563" indent="-182563"/>
            <a:r>
              <a:rPr lang="en-GB" i="1" dirty="0" smtClean="0">
                <a:solidFill>
                  <a:schemeClr val="bg1"/>
                </a:solidFill>
              </a:rPr>
              <a:t>	See technical and teaching notes for full recipe</a:t>
            </a:r>
          </a:p>
        </p:txBody>
      </p:sp>
    </p:spTree>
    <p:extLst>
      <p:ext uri="{BB962C8B-B14F-4D97-AF65-F5344CB8AC3E}">
        <p14:creationId xmlns:p14="http://schemas.microsoft.com/office/powerpoint/2010/main" xmlns="" val="81558372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12077" y="228303"/>
            <a:ext cx="4966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chemeClr val="bg1"/>
                </a:solidFill>
              </a:rPr>
              <a:t>Cauliflower cloning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94909" y="1096503"/>
            <a:ext cx="484909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2925" indent="-542925">
              <a:spcAft>
                <a:spcPts val="1200"/>
              </a:spcAft>
            </a:pPr>
            <a:r>
              <a:rPr lang="en-US" sz="2800" i="1" dirty="0" smtClean="0">
                <a:solidFill>
                  <a:srgbClr val="FFFF00"/>
                </a:solidFill>
              </a:rPr>
              <a:t>Each person</a:t>
            </a:r>
          </a:p>
          <a:p>
            <a:pPr marL="542925" indent="-542925">
              <a:spcAft>
                <a:spcPts val="1200"/>
              </a:spcAft>
            </a:pPr>
            <a:r>
              <a:rPr lang="en-US" sz="2800" i="1" dirty="0" smtClean="0">
                <a:solidFill>
                  <a:schemeClr val="bg1"/>
                </a:solidFill>
              </a:rPr>
              <a:t>7.	Take the lid off the vial of growth medium and place face-down on a clean tile.</a:t>
            </a:r>
          </a:p>
          <a:p>
            <a:pPr marL="542925" indent="-542925">
              <a:spcAft>
                <a:spcPts val="1200"/>
              </a:spcAft>
              <a:buAutoNum type="arabicPeriod" startAt="8"/>
            </a:pPr>
            <a:r>
              <a:rPr lang="en-US" sz="2800" i="1" dirty="0" smtClean="0">
                <a:solidFill>
                  <a:schemeClr val="bg1"/>
                </a:solidFill>
              </a:rPr>
              <a:t>Using sterile forceps, pick an explant from the SDICN and place into the agar.  Press the stalk into the medium slightly.  Replace the lid.</a:t>
            </a:r>
          </a:p>
        </p:txBody>
      </p:sp>
      <p:pic>
        <p:nvPicPr>
          <p:cNvPr id="7" name="Picture 6" descr="Diluvial_crop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203"/>
          <a:stretch/>
        </p:blipFill>
        <p:spPr>
          <a:xfrm>
            <a:off x="732373" y="1056105"/>
            <a:ext cx="3241226" cy="436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279834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12077" y="228303"/>
            <a:ext cx="4966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chemeClr val="bg1"/>
                </a:solidFill>
              </a:rPr>
              <a:t>Cauliflower cloning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3957" y="1255665"/>
            <a:ext cx="3750043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2925" indent="-542925">
              <a:spcAft>
                <a:spcPts val="1200"/>
              </a:spcAft>
            </a:pPr>
            <a:r>
              <a:rPr lang="en-US" sz="2800" i="1" dirty="0" smtClean="0">
                <a:solidFill>
                  <a:schemeClr val="bg1"/>
                </a:solidFill>
              </a:rPr>
              <a:t>9.	Label the vial with your initials and the date.</a:t>
            </a:r>
            <a:endParaRPr lang="en-US" sz="2800" i="1" dirty="0">
              <a:solidFill>
                <a:schemeClr val="bg1"/>
              </a:solidFill>
            </a:endParaRPr>
          </a:p>
          <a:p>
            <a:pPr marL="542925" indent="-542925">
              <a:spcAft>
                <a:spcPts val="1200"/>
              </a:spcAft>
              <a:buAutoNum type="arabicPeriod" startAt="10"/>
            </a:pPr>
            <a:r>
              <a:rPr lang="en-US" sz="2800" i="1" dirty="0" smtClean="0">
                <a:solidFill>
                  <a:schemeClr val="bg1"/>
                </a:solidFill>
              </a:rPr>
              <a:t>Incubate in a warm lab near window or light bank.  Examine / photograph at regular intervals.</a:t>
            </a:r>
          </a:p>
        </p:txBody>
      </p:sp>
      <p:pic>
        <p:nvPicPr>
          <p:cNvPr id="4" name="Picture 3" descr="Clone_6days_Botanic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62" t="1207" r="362" b="18600"/>
          <a:stretch/>
        </p:blipFill>
        <p:spPr>
          <a:xfrm>
            <a:off x="4812632" y="1256631"/>
            <a:ext cx="3689684" cy="443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395000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ne_10weeks_Botanic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8069" y="467895"/>
            <a:ext cx="3573825" cy="53607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52272" y="1977560"/>
            <a:ext cx="33489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i="1" dirty="0" smtClean="0">
                <a:solidFill>
                  <a:schemeClr val="bg1"/>
                </a:solidFill>
              </a:rPr>
              <a:t>Cauliflower explant after 10 weeks’ incubation.</a:t>
            </a:r>
            <a:endParaRPr lang="en-US" sz="2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698809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12077" y="228303"/>
            <a:ext cx="4966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chemeClr val="bg1"/>
                </a:solidFill>
              </a:rPr>
              <a:t>Simple fermentation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2372" y="1391527"/>
            <a:ext cx="83501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800" i="1" dirty="0" smtClean="0">
                <a:solidFill>
                  <a:schemeClr val="bg1"/>
                </a:solidFill>
              </a:rPr>
              <a:t>Conical flask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800" i="1" dirty="0" smtClean="0">
                <a:solidFill>
                  <a:schemeClr val="bg1"/>
                </a:solidFill>
              </a:rPr>
              <a:t>5 g baker’s yeast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800" i="1" dirty="0" smtClean="0">
                <a:solidFill>
                  <a:schemeClr val="bg1"/>
                </a:solidFill>
              </a:rPr>
              <a:t>4% or 8% glucose solution – 150 ml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800" i="1" dirty="0" smtClean="0">
                <a:solidFill>
                  <a:schemeClr val="bg1"/>
                </a:solidFill>
              </a:rPr>
              <a:t>Bubble trap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800" i="1" dirty="0" smtClean="0">
                <a:solidFill>
                  <a:schemeClr val="bg1"/>
                </a:solidFill>
              </a:rPr>
              <a:t>Bubble counter (</a:t>
            </a:r>
            <a:r>
              <a:rPr lang="en-US" sz="2800" i="1" dirty="0">
                <a:solidFill>
                  <a:schemeClr val="bg1"/>
                </a:solidFill>
              </a:rPr>
              <a:t>D</a:t>
            </a:r>
            <a:r>
              <a:rPr lang="en-US" sz="2800" i="1" dirty="0" smtClean="0">
                <a:solidFill>
                  <a:schemeClr val="bg1"/>
                </a:solidFill>
              </a:rPr>
              <a:t>ata harvest)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800" i="1" dirty="0" smtClean="0">
                <a:solidFill>
                  <a:schemeClr val="bg1"/>
                </a:solidFill>
              </a:rPr>
              <a:t>24-36 h</a:t>
            </a:r>
          </a:p>
          <a:p>
            <a:pPr marL="342900" indent="-342900">
              <a:buFont typeface="Arial"/>
              <a:buChar char="•"/>
            </a:pPr>
            <a:endParaRPr lang="en-US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143361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t_bubble_counter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374" y="314030"/>
            <a:ext cx="7763889" cy="540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380843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>
                <a:solidFill>
                  <a:srgbClr val="FFFFFF"/>
                </a:solidFill>
                <a:latin typeface="Arial"/>
                <a:cs typeface="Arial"/>
              </a:rPr>
              <a:t>Personal Protection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609600" y="1885950"/>
            <a:ext cx="8026400" cy="520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</a:pPr>
            <a:endParaRPr lang="en-GB" sz="2800" b="0" i="1"/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52919" y="1392754"/>
            <a:ext cx="8774349" cy="4278094"/>
          </a:xfrm>
          <a:prstGeom prst="rect">
            <a:avLst/>
          </a:prstGeom>
          <a:noFill/>
          <a:ln w="76200">
            <a:noFill/>
            <a:prstDash val="sysDot"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457200" indent="-457200">
              <a:spcBef>
                <a:spcPts val="0"/>
              </a:spcBef>
              <a:spcAft>
                <a:spcPts val="1200"/>
              </a:spcAft>
              <a:buFontTx/>
              <a:buChar char="•"/>
            </a:pPr>
            <a:r>
              <a:rPr lang="en-GB" sz="2800" b="0" i="1" dirty="0" smtClean="0">
                <a:solidFill>
                  <a:srgbClr val="FFFFFF"/>
                </a:solidFill>
                <a:latin typeface="Arial"/>
                <a:cs typeface="Arial"/>
              </a:rPr>
              <a:t>Remove:</a:t>
            </a:r>
          </a:p>
          <a:p>
            <a:pPr marL="914400" lvl="1" indent="-457200">
              <a:spcBef>
                <a:spcPts val="0"/>
              </a:spcBef>
              <a:spcAft>
                <a:spcPts val="1200"/>
              </a:spcAft>
              <a:buFontTx/>
              <a:buChar char="•"/>
            </a:pPr>
            <a:r>
              <a:rPr lang="en-GB" sz="2800" i="1" dirty="0" smtClean="0">
                <a:solidFill>
                  <a:srgbClr val="FFFFFF"/>
                </a:solidFill>
                <a:latin typeface="Arial"/>
                <a:cs typeface="Arial"/>
              </a:rPr>
              <a:t>Gloves</a:t>
            </a:r>
          </a:p>
          <a:p>
            <a:pPr lvl="2" indent="-457200">
              <a:spcBef>
                <a:spcPts val="0"/>
              </a:spcBef>
              <a:spcAft>
                <a:spcPts val="1200"/>
              </a:spcAft>
              <a:buFontTx/>
              <a:buChar char="•"/>
            </a:pPr>
            <a:r>
              <a:rPr lang="en-GB" sz="2800" i="1" dirty="0" smtClean="0">
                <a:solidFill>
                  <a:srgbClr val="FFFFFF"/>
                </a:solidFill>
                <a:latin typeface="Arial"/>
                <a:cs typeface="Arial"/>
              </a:rPr>
              <a:t>Goggles</a:t>
            </a:r>
          </a:p>
          <a:p>
            <a:pPr lvl="2" indent="-457200">
              <a:spcBef>
                <a:spcPts val="0"/>
              </a:spcBef>
              <a:spcAft>
                <a:spcPts val="1200"/>
              </a:spcAft>
              <a:buFontTx/>
              <a:buChar char="•"/>
            </a:pPr>
            <a:r>
              <a:rPr lang="en-GB" sz="2800" i="1" dirty="0" err="1" smtClean="0">
                <a:solidFill>
                  <a:srgbClr val="FFFFFF"/>
                </a:solidFill>
                <a:latin typeface="Arial"/>
                <a:cs typeface="Arial"/>
              </a:rPr>
              <a:t>Labcoat</a:t>
            </a:r>
            <a:endParaRPr lang="en-GB" sz="2800" i="1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457200" indent="-457200">
              <a:lnSpc>
                <a:spcPct val="50000"/>
              </a:lnSpc>
              <a:spcBef>
                <a:spcPct val="90000"/>
              </a:spcBef>
              <a:spcAft>
                <a:spcPct val="20000"/>
              </a:spcAft>
              <a:buFontTx/>
              <a:buChar char="•"/>
            </a:pPr>
            <a:r>
              <a:rPr lang="en-GB" sz="2800" b="0" i="1" dirty="0" smtClean="0">
                <a:solidFill>
                  <a:srgbClr val="FFFFFF"/>
                </a:solidFill>
                <a:latin typeface="Arial"/>
                <a:cs typeface="Arial"/>
              </a:rPr>
              <a:t>Wash hands</a:t>
            </a:r>
            <a:endParaRPr lang="en-GB" sz="2800" b="0" i="1" dirty="0">
              <a:solidFill>
                <a:srgbClr val="FFFFFF"/>
              </a:solidFill>
              <a:latin typeface="Arial"/>
              <a:cs typeface="Arial"/>
            </a:endParaRPr>
          </a:p>
          <a:p>
            <a:pPr marL="457200" indent="-457200">
              <a:spcBef>
                <a:spcPct val="90000"/>
              </a:spcBef>
              <a:spcAft>
                <a:spcPct val="20000"/>
              </a:spcAft>
              <a:buFontTx/>
              <a:buChar char="•"/>
            </a:pPr>
            <a:r>
              <a:rPr lang="en-GB" sz="2800" i="1" dirty="0" smtClean="0">
                <a:solidFill>
                  <a:srgbClr val="FFFFFF"/>
                </a:solidFill>
                <a:latin typeface="Arial"/>
                <a:cs typeface="Arial"/>
              </a:rPr>
              <a:t>Collect bags and cases from outside door or in corner of room</a:t>
            </a:r>
            <a:endParaRPr lang="en-GB" sz="28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49530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10-27 at 17.45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8301" y="0"/>
            <a:ext cx="4885699" cy="6858000"/>
          </a:xfrm>
          <a:prstGeom prst="rect">
            <a:avLst/>
          </a:prstGeom>
        </p:spPr>
      </p:pic>
      <p:sp>
        <p:nvSpPr>
          <p:cNvPr id="5" name="TextBox 4">
            <a:hlinkClick r:id="rId4"/>
          </p:cNvPr>
          <p:cNvSpPr txBox="1"/>
          <p:nvPr/>
        </p:nvSpPr>
        <p:spPr>
          <a:xfrm>
            <a:off x="119529" y="1270001"/>
            <a:ext cx="3989295" cy="310854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FFFFFF"/>
                </a:solidFill>
              </a:rPr>
              <a:t>Safety in Microbiology</a:t>
            </a:r>
          </a:p>
          <a:p>
            <a:endParaRPr lang="en-US" sz="2800" i="1" dirty="0" smtClean="0">
              <a:solidFill>
                <a:srgbClr val="FFFFFF"/>
              </a:solidFill>
            </a:endParaRPr>
          </a:p>
          <a:p>
            <a:r>
              <a:rPr lang="en-US" sz="2800" i="1" dirty="0" smtClean="0">
                <a:solidFill>
                  <a:srgbClr val="FFFFFF"/>
                </a:solidFill>
              </a:rPr>
              <a:t>Code of Practice for Scottish Schools and Colleges:</a:t>
            </a:r>
          </a:p>
          <a:p>
            <a:endParaRPr lang="en-US" sz="2800" i="1" dirty="0">
              <a:solidFill>
                <a:srgbClr val="FFFFFF"/>
              </a:solidFill>
            </a:endParaRPr>
          </a:p>
          <a:p>
            <a:pPr algn="ctr"/>
            <a:r>
              <a:rPr lang="en-US" sz="2800" i="1" dirty="0" err="1" smtClean="0">
                <a:solidFill>
                  <a:srgbClr val="FFFFFF"/>
                </a:solidFill>
              </a:rPr>
              <a:t>www.sserc.org.uk</a:t>
            </a:r>
            <a:endParaRPr lang="en-US" sz="28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080634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439925" y="528011"/>
            <a:ext cx="86081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600" i="1" dirty="0" smtClean="0">
                <a:solidFill>
                  <a:srgbClr val="FFFFFF"/>
                </a:solidFill>
                <a:latin typeface="Arial" pitchFamily="34" charset="0"/>
                <a:ea typeface="ＭＳ Ｐゴシック"/>
                <a:cs typeface="ＭＳ Ｐゴシック"/>
              </a:rPr>
              <a:t>Additional Safety / Guidance / Resources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443462" y="1339649"/>
            <a:ext cx="8591405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1950" indent="-361950" eaLnBrk="0" hangingPunct="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i="1" dirty="0" smtClean="0">
                <a:solidFill>
                  <a:srgbClr val="FFFFFF"/>
                </a:solidFill>
                <a:latin typeface="Arial" pitchFamily="34" charset="0"/>
                <a:ea typeface="ＭＳ Ｐゴシック"/>
                <a:cs typeface="ＭＳ Ｐゴシック"/>
              </a:rPr>
              <a:t>Microbiology in Schools Advisory Service (</a:t>
            </a:r>
            <a:r>
              <a:rPr lang="en-US" sz="2800" i="1" dirty="0" err="1" smtClean="0">
                <a:solidFill>
                  <a:srgbClr val="FFFFFF"/>
                </a:solidFill>
                <a:latin typeface="Arial" pitchFamily="34" charset="0"/>
                <a:ea typeface="ＭＳ Ｐゴシック"/>
                <a:cs typeface="ＭＳ Ｐゴシック"/>
              </a:rPr>
              <a:t>MiSAC</a:t>
            </a:r>
            <a:r>
              <a:rPr lang="en-US" sz="2800" i="1" dirty="0" smtClean="0">
                <a:solidFill>
                  <a:srgbClr val="FFFFFF"/>
                </a:solidFill>
                <a:latin typeface="Arial" pitchFamily="34" charset="0"/>
                <a:ea typeface="ＭＳ Ｐゴシック"/>
                <a:cs typeface="ＭＳ Ｐゴシック"/>
              </a:rPr>
              <a:t>)</a:t>
            </a:r>
          </a:p>
          <a:p>
            <a:pPr eaLnBrk="0" hangingPunct="0">
              <a:spcAft>
                <a:spcPts val="1200"/>
              </a:spcAft>
            </a:pPr>
            <a:r>
              <a:rPr lang="en-US" sz="2800" i="1" dirty="0" smtClean="0">
                <a:solidFill>
                  <a:srgbClr val="FFFFFF"/>
                </a:solidFill>
                <a:latin typeface="Arial" pitchFamily="34" charset="0"/>
                <a:ea typeface="ＭＳ Ｐゴシック"/>
                <a:cs typeface="ＭＳ Ｐゴシック"/>
              </a:rPr>
              <a:t>	</a:t>
            </a:r>
            <a:r>
              <a:rPr lang="en-US" sz="2800" i="1" u="sng" dirty="0" smtClean="0">
                <a:solidFill>
                  <a:srgbClr val="FFFF00"/>
                </a:solidFill>
                <a:latin typeface="Arial" pitchFamily="34" charset="0"/>
                <a:ea typeface="ＭＳ Ｐゴシック"/>
                <a:cs typeface="ＭＳ Ｐゴシック"/>
              </a:rPr>
              <a:t>http</a:t>
            </a:r>
            <a:r>
              <a:rPr lang="en-US" sz="2800" i="1" u="sng" dirty="0">
                <a:solidFill>
                  <a:srgbClr val="FFFF00"/>
                </a:solidFill>
                <a:latin typeface="Arial" pitchFamily="34" charset="0"/>
                <a:ea typeface="ＭＳ Ｐゴシック"/>
                <a:cs typeface="ＭＳ Ｐゴシック"/>
              </a:rPr>
              <a:t>://</a:t>
            </a:r>
            <a:r>
              <a:rPr lang="en-US" sz="2800" i="1" u="sng" dirty="0" err="1">
                <a:solidFill>
                  <a:srgbClr val="FFFF00"/>
                </a:solidFill>
                <a:latin typeface="Arial" pitchFamily="34" charset="0"/>
                <a:ea typeface="ＭＳ Ｐゴシック"/>
                <a:cs typeface="ＭＳ Ｐゴシック"/>
              </a:rPr>
              <a:t>www.misac.org.uk</a:t>
            </a:r>
            <a:r>
              <a:rPr lang="en-US" sz="2800" i="1" u="sng" dirty="0">
                <a:solidFill>
                  <a:srgbClr val="FFFF00"/>
                </a:solidFill>
                <a:latin typeface="Arial" pitchFamily="34" charset="0"/>
                <a:ea typeface="ＭＳ Ｐゴシック"/>
                <a:cs typeface="ＭＳ Ｐゴシック"/>
              </a:rPr>
              <a:t>/</a:t>
            </a:r>
            <a:endParaRPr lang="en-US" sz="2800" i="1" u="sng" dirty="0" smtClean="0">
              <a:solidFill>
                <a:srgbClr val="FFFF00"/>
              </a:solidFill>
              <a:latin typeface="Arial" pitchFamily="34" charset="0"/>
              <a:ea typeface="ＭＳ Ｐゴシック"/>
              <a:cs typeface="ＭＳ Ｐゴシック"/>
            </a:endParaRPr>
          </a:p>
          <a:p>
            <a:pPr marL="361950" indent="-361950" eaLnBrk="0" hangingPunct="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i="1" dirty="0" smtClean="0">
                <a:solidFill>
                  <a:srgbClr val="FFFFFF"/>
                </a:solidFill>
                <a:latin typeface="Arial" pitchFamily="34" charset="0"/>
                <a:ea typeface="ＭＳ Ｐゴシック"/>
                <a:cs typeface="ＭＳ Ｐゴシック"/>
              </a:rPr>
              <a:t>Society for General Microbiology (SGM)</a:t>
            </a:r>
          </a:p>
          <a:p>
            <a:pPr eaLnBrk="0" hangingPunct="0">
              <a:spcAft>
                <a:spcPts val="1200"/>
              </a:spcAft>
            </a:pPr>
            <a:r>
              <a:rPr lang="en-US" sz="2800" i="1" dirty="0" smtClean="0">
                <a:solidFill>
                  <a:srgbClr val="FFFFFF"/>
                </a:solidFill>
                <a:latin typeface="Arial" pitchFamily="34" charset="0"/>
                <a:ea typeface="ＭＳ Ｐゴシック"/>
                <a:cs typeface="ＭＳ Ｐゴシック"/>
              </a:rPr>
              <a:t>	</a:t>
            </a:r>
            <a:r>
              <a:rPr lang="en-US" sz="2800" i="1" u="sng" dirty="0" smtClean="0">
                <a:solidFill>
                  <a:srgbClr val="FFFF00"/>
                </a:solidFill>
                <a:latin typeface="Arial" pitchFamily="34" charset="0"/>
                <a:ea typeface="ＭＳ Ｐゴシック"/>
                <a:cs typeface="ＭＳ Ｐゴシック"/>
              </a:rPr>
              <a:t>http</a:t>
            </a:r>
            <a:r>
              <a:rPr lang="en-US" sz="2800" i="1" u="sng" dirty="0">
                <a:solidFill>
                  <a:srgbClr val="FFFF00"/>
                </a:solidFill>
                <a:latin typeface="Arial" pitchFamily="34" charset="0"/>
                <a:ea typeface="ＭＳ Ｐゴシック"/>
                <a:cs typeface="ＭＳ Ｐゴシック"/>
              </a:rPr>
              <a:t>://</a:t>
            </a:r>
            <a:r>
              <a:rPr lang="en-US" sz="2800" i="1" u="sng" dirty="0" err="1">
                <a:solidFill>
                  <a:srgbClr val="FFFF00"/>
                </a:solidFill>
                <a:latin typeface="Arial" pitchFamily="34" charset="0"/>
                <a:ea typeface="ＭＳ Ｐゴシック"/>
                <a:cs typeface="ＭＳ Ｐゴシック"/>
              </a:rPr>
              <a:t>www.microbiologyonline.org.uk</a:t>
            </a:r>
            <a:r>
              <a:rPr lang="en-US" sz="2800" i="1" u="sng" dirty="0">
                <a:solidFill>
                  <a:srgbClr val="FFFF00"/>
                </a:solidFill>
                <a:latin typeface="Arial" pitchFamily="34" charset="0"/>
                <a:ea typeface="ＭＳ Ｐゴシック"/>
                <a:cs typeface="ＭＳ Ｐゴシック"/>
              </a:rPr>
              <a:t>/</a:t>
            </a:r>
            <a:endParaRPr lang="en-US" sz="2800" i="1" u="sng" dirty="0" smtClean="0">
              <a:solidFill>
                <a:srgbClr val="FFFF00"/>
              </a:solidFill>
              <a:latin typeface="Arial" pitchFamily="34" charset="0"/>
              <a:ea typeface="ＭＳ Ｐゴシック"/>
              <a:cs typeface="ＭＳ Ｐゴシック"/>
            </a:endParaRPr>
          </a:p>
          <a:p>
            <a:pPr marL="361950" indent="-361950" eaLnBrk="0" hangingPunct="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i="1" dirty="0" smtClean="0">
                <a:solidFill>
                  <a:srgbClr val="FFFFFF"/>
                </a:solidFill>
                <a:latin typeface="Arial" pitchFamily="34" charset="0"/>
                <a:ea typeface="ＭＳ Ｐゴシック"/>
                <a:cs typeface="ＭＳ Ｐゴシック"/>
              </a:rPr>
              <a:t>National Centre for Biotechnology Education (NCBE)</a:t>
            </a:r>
          </a:p>
          <a:p>
            <a:pPr eaLnBrk="0" hangingPunct="0">
              <a:spcAft>
                <a:spcPts val="1200"/>
              </a:spcAft>
            </a:pPr>
            <a:r>
              <a:rPr lang="en-US" sz="2800" i="1" dirty="0" smtClean="0">
                <a:solidFill>
                  <a:srgbClr val="FFFFFF"/>
                </a:solidFill>
                <a:latin typeface="Arial" pitchFamily="34" charset="0"/>
                <a:ea typeface="ＭＳ Ｐゴシック"/>
                <a:cs typeface="ＭＳ Ｐゴシック"/>
              </a:rPr>
              <a:t>	</a:t>
            </a:r>
            <a:r>
              <a:rPr lang="en-US" sz="2800" i="1" u="sng" dirty="0" smtClean="0">
                <a:solidFill>
                  <a:srgbClr val="FFFF00"/>
                </a:solidFill>
                <a:latin typeface="Arial" pitchFamily="34" charset="0"/>
                <a:ea typeface="ＭＳ Ｐゴシック"/>
                <a:cs typeface="ＭＳ Ｐゴシック"/>
              </a:rPr>
              <a:t>http</a:t>
            </a:r>
            <a:r>
              <a:rPr lang="en-US" sz="2800" i="1" u="sng" dirty="0">
                <a:solidFill>
                  <a:srgbClr val="FFFF00"/>
                </a:solidFill>
                <a:latin typeface="Arial" pitchFamily="34" charset="0"/>
                <a:ea typeface="ＭＳ Ｐゴシック"/>
                <a:cs typeface="ＭＳ Ｐゴシック"/>
              </a:rPr>
              <a:t>://</a:t>
            </a:r>
            <a:r>
              <a:rPr lang="en-US" sz="2800" i="1" u="sng" dirty="0" err="1">
                <a:solidFill>
                  <a:srgbClr val="FFFF00"/>
                </a:solidFill>
                <a:latin typeface="Arial" pitchFamily="34" charset="0"/>
                <a:ea typeface="ＭＳ Ｐゴシック"/>
                <a:cs typeface="ＭＳ Ｐゴシック"/>
              </a:rPr>
              <a:t>www.ncbe.reading.ac.uk</a:t>
            </a:r>
            <a:r>
              <a:rPr lang="en-US" sz="2800" i="1" u="sng" dirty="0">
                <a:solidFill>
                  <a:srgbClr val="FFFF00"/>
                </a:solidFill>
                <a:latin typeface="Arial" pitchFamily="34" charset="0"/>
                <a:ea typeface="ＭＳ Ｐゴシック"/>
                <a:cs typeface="ＭＳ Ｐゴシック"/>
              </a:rPr>
              <a:t>/</a:t>
            </a:r>
            <a:endParaRPr lang="en-US" sz="2800" i="1" u="sng" dirty="0" smtClean="0">
              <a:solidFill>
                <a:srgbClr val="FFFF00"/>
              </a:solidFill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695094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200494"/>
            <a:ext cx="9144000" cy="83409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GB" i="1" dirty="0" smtClean="0">
                <a:solidFill>
                  <a:srgbClr val="FFFFFF"/>
                </a:solidFill>
                <a:latin typeface="Helvetica" pitchFamily="34" charset="0"/>
              </a:rPr>
              <a:t>Nat 4: Exemplification of key areas</a:t>
            </a:r>
            <a:endParaRPr lang="en-GB" i="1" dirty="0">
              <a:solidFill>
                <a:srgbClr val="FFFFFF"/>
              </a:solidFill>
              <a:latin typeface="Helvetic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2429" y="1289341"/>
            <a:ext cx="8815451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spcAft>
                <a:spcPts val="1800"/>
              </a:spcAft>
              <a:buFont typeface="Arial"/>
              <a:buChar char="•"/>
            </a:pPr>
            <a:r>
              <a:rPr lang="en-US" sz="3200" i="1" dirty="0">
                <a:solidFill>
                  <a:srgbClr val="FFFFFF"/>
                </a:solidFill>
              </a:rPr>
              <a:t>Properties of microorganisms include rapid growth, diverse use of food source and wide range of </a:t>
            </a:r>
            <a:r>
              <a:rPr lang="en-US" sz="3200" i="1" dirty="0" smtClean="0">
                <a:solidFill>
                  <a:srgbClr val="FFFFFF"/>
                </a:solidFill>
              </a:rPr>
              <a:t>products.</a:t>
            </a:r>
          </a:p>
          <a:p>
            <a:pPr marL="571500" indent="-571500">
              <a:spcAft>
                <a:spcPts val="1800"/>
              </a:spcAft>
              <a:buFont typeface="Arial"/>
              <a:buChar char="•"/>
            </a:pPr>
            <a:r>
              <a:rPr lang="en-US" sz="3200" i="1" dirty="0" smtClean="0">
                <a:solidFill>
                  <a:srgbClr val="FFFFFF"/>
                </a:solidFill>
              </a:rPr>
              <a:t>Examples </a:t>
            </a:r>
            <a:r>
              <a:rPr lang="en-US" sz="3200" i="1" dirty="0">
                <a:solidFill>
                  <a:srgbClr val="FFFFFF"/>
                </a:solidFill>
              </a:rPr>
              <a:t>of how some cells work and are used in industrial processes. </a:t>
            </a:r>
          </a:p>
          <a:p>
            <a:pPr marL="571500" indent="-571500">
              <a:spcAft>
                <a:spcPts val="1800"/>
              </a:spcAft>
              <a:buFont typeface="Arial"/>
              <a:buChar char="•"/>
            </a:pPr>
            <a:r>
              <a:rPr lang="en-US" sz="3200" i="1" dirty="0">
                <a:solidFill>
                  <a:srgbClr val="FFFFFF"/>
                </a:solidFill>
              </a:rPr>
              <a:t>Yeast in baking and brewing.</a:t>
            </a:r>
            <a:br>
              <a:rPr lang="en-US" sz="3200" i="1" dirty="0">
                <a:solidFill>
                  <a:srgbClr val="FFFFFF"/>
                </a:solidFill>
              </a:rPr>
            </a:br>
            <a:r>
              <a:rPr lang="en-US" sz="3200" i="1" dirty="0">
                <a:solidFill>
                  <a:srgbClr val="FFFFFF"/>
                </a:solidFill>
              </a:rPr>
              <a:t>Bacteria for yoghurt and biofuels production. Production of cheese. </a:t>
            </a:r>
          </a:p>
        </p:txBody>
      </p:sp>
    </p:spTree>
    <p:extLst>
      <p:ext uri="{BB962C8B-B14F-4D97-AF65-F5344CB8AC3E}">
        <p14:creationId xmlns:p14="http://schemas.microsoft.com/office/powerpoint/2010/main" xmlns="" val="358113190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3-12 at 11.27.3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8" r="6398"/>
          <a:stretch/>
        </p:blipFill>
        <p:spPr>
          <a:xfrm>
            <a:off x="2096810" y="0"/>
            <a:ext cx="4887629" cy="637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033305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3-12 at 11.38.1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813" t="16874" r="32176" b="7668"/>
          <a:stretch/>
        </p:blipFill>
        <p:spPr>
          <a:xfrm>
            <a:off x="4695670" y="206755"/>
            <a:ext cx="4256371" cy="5574114"/>
          </a:xfrm>
          <a:prstGeom prst="rect">
            <a:avLst/>
          </a:prstGeom>
        </p:spPr>
      </p:pic>
      <p:pic>
        <p:nvPicPr>
          <p:cNvPr id="3" name="Picture 2" descr="Screen Shot 2013-03-12 at 11.37.3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974" t="17393" r="32337" b="7669"/>
          <a:stretch/>
        </p:blipFill>
        <p:spPr>
          <a:xfrm>
            <a:off x="191959" y="206755"/>
            <a:ext cx="4237915" cy="556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242789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3-12 at 11.45.5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136" t="12998" r="32661" b="8186"/>
          <a:stretch/>
        </p:blipFill>
        <p:spPr>
          <a:xfrm>
            <a:off x="2761294" y="898037"/>
            <a:ext cx="3735861" cy="52274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88745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FFFFFF"/>
                </a:solidFill>
              </a:rPr>
              <a:t>http://</a:t>
            </a:r>
            <a:r>
              <a:rPr lang="en-US" sz="2400" i="1" dirty="0" err="1">
                <a:solidFill>
                  <a:srgbClr val="FFFFFF"/>
                </a:solidFill>
              </a:rPr>
              <a:t>www.bbsrc.ac.uk</a:t>
            </a:r>
            <a:r>
              <a:rPr lang="en-US" sz="2400" i="1" dirty="0">
                <a:solidFill>
                  <a:srgbClr val="FFFFFF"/>
                </a:solidFill>
              </a:rPr>
              <a:t>/web/FILES/Resources/practical-biofuel-activities-</a:t>
            </a:r>
            <a:r>
              <a:rPr lang="en-US" sz="2400" i="1" dirty="0" err="1">
                <a:solidFill>
                  <a:srgbClr val="FFFFFF"/>
                </a:solidFill>
              </a:rPr>
              <a:t>complete.pdf</a:t>
            </a:r>
            <a:endParaRPr lang="en-US" sz="24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123847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12077" y="78893"/>
            <a:ext cx="4966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chemeClr val="bg1"/>
                </a:solidFill>
              </a:rPr>
              <a:t>Culturing human cells</a:t>
            </a:r>
            <a:endParaRPr lang="en-US" sz="3600" i="1" dirty="0">
              <a:solidFill>
                <a:schemeClr val="bg1"/>
              </a:solidFill>
            </a:endParaRPr>
          </a:p>
        </p:txBody>
      </p:sp>
      <p:pic>
        <p:nvPicPr>
          <p:cNvPr id="5" name="Picture 4" descr="Screen Shot 2013-10-27 at 18.55.4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032"/>
          <a:stretch/>
        </p:blipFill>
        <p:spPr>
          <a:xfrm>
            <a:off x="5120247" y="804582"/>
            <a:ext cx="3590459" cy="53979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82940"/>
            <a:ext cx="4966230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 smtClean="0">
                <a:solidFill>
                  <a:schemeClr val="bg1"/>
                </a:solidFill>
              </a:rPr>
              <a:t>HeLa</a:t>
            </a:r>
            <a:r>
              <a:rPr lang="en-US" sz="3600" i="1" dirty="0" smtClean="0">
                <a:solidFill>
                  <a:schemeClr val="bg1"/>
                </a:solidFill>
              </a:rPr>
              <a:t> cells</a:t>
            </a:r>
          </a:p>
          <a:p>
            <a:endParaRPr lang="en-US" sz="3600" i="1" dirty="0" smtClean="0">
              <a:solidFill>
                <a:schemeClr val="bg1"/>
              </a:solidFill>
            </a:endParaRPr>
          </a:p>
          <a:p>
            <a:pPr marL="571500" indent="-571500">
              <a:buFont typeface="Arial"/>
              <a:buChar char="•"/>
            </a:pPr>
            <a:r>
              <a:rPr lang="en-US" sz="3600" i="1" dirty="0" smtClean="0">
                <a:solidFill>
                  <a:schemeClr val="bg1"/>
                </a:solidFill>
              </a:rPr>
              <a:t>Science content</a:t>
            </a:r>
          </a:p>
          <a:p>
            <a:pPr marL="571500" indent="-571500">
              <a:buFont typeface="Arial"/>
              <a:buChar char="•"/>
            </a:pPr>
            <a:endParaRPr lang="en-US" sz="3600" i="1" dirty="0">
              <a:solidFill>
                <a:schemeClr val="bg1"/>
              </a:solidFill>
            </a:endParaRPr>
          </a:p>
          <a:p>
            <a:pPr marL="571500" indent="-571500">
              <a:buFont typeface="Arial"/>
              <a:buChar char="•"/>
            </a:pPr>
            <a:r>
              <a:rPr lang="en-US" sz="3600" i="1" dirty="0" smtClean="0">
                <a:solidFill>
                  <a:schemeClr val="bg1"/>
                </a:solidFill>
              </a:rPr>
              <a:t>Scientific method</a:t>
            </a:r>
          </a:p>
          <a:p>
            <a:pPr marL="571500" indent="-571500">
              <a:buFont typeface="Arial"/>
              <a:buChar char="•"/>
            </a:pPr>
            <a:endParaRPr lang="en-US" sz="3600" i="1" dirty="0" smtClean="0">
              <a:solidFill>
                <a:schemeClr val="bg1"/>
              </a:solidFill>
            </a:endParaRPr>
          </a:p>
          <a:p>
            <a:pPr marL="571500" indent="-571500">
              <a:buFont typeface="Arial"/>
              <a:buChar char="•"/>
            </a:pPr>
            <a:r>
              <a:rPr lang="en-US" sz="3600" i="1" dirty="0" smtClean="0">
                <a:solidFill>
                  <a:schemeClr val="bg1"/>
                </a:solidFill>
              </a:rPr>
              <a:t>Ethical issues</a:t>
            </a:r>
          </a:p>
          <a:p>
            <a:endParaRPr lang="en-US" sz="3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497544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9243" y="1123970"/>
            <a:ext cx="89033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i="1" u="sng" dirty="0" smtClean="0">
                <a:solidFill>
                  <a:srgbClr val="FFFFFF"/>
                </a:solidFill>
                <a:hlinkClick r:id="rId2"/>
              </a:rPr>
              <a:t>http</a:t>
            </a:r>
            <a:r>
              <a:rPr lang="en-GB" sz="2800" i="1" u="sng" dirty="0">
                <a:solidFill>
                  <a:srgbClr val="FFFFFF"/>
                </a:solidFill>
                <a:hlinkClick r:id="rId2"/>
              </a:rPr>
              <a:t>://archive.org/details/AdamCurtisTheWayofAllFlesh</a:t>
            </a:r>
            <a:r>
              <a:rPr lang="en-GB" sz="2800" i="1" dirty="0">
                <a:solidFill>
                  <a:srgbClr val="FFFFFF"/>
                </a:solidFill>
              </a:rPr>
              <a:t> </a:t>
            </a:r>
            <a:endParaRPr lang="en-US" sz="2800" i="1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0209" y="3105835"/>
            <a:ext cx="88487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i="1" u="sng" dirty="0">
                <a:hlinkClick r:id="rId3"/>
              </a:rPr>
              <a:t>http://www.bbc.co.uk/blogs/adamcurtis/posts/the_undead_henrietta_lacks_and</a:t>
            </a:r>
            <a:r>
              <a:rPr lang="en-GB" sz="28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10466974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4"/>
          <p:cNvSpPr txBox="1">
            <a:spLocks noChangeArrowheads="1"/>
          </p:cNvSpPr>
          <p:nvPr/>
        </p:nvSpPr>
        <p:spPr bwMode="auto">
          <a:xfrm>
            <a:off x="1396850" y="1128232"/>
            <a:ext cx="6354279" cy="337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en-GB" sz="3600" i="1" dirty="0" smtClean="0">
                <a:solidFill>
                  <a:srgbClr val="FFFFFF"/>
                </a:solidFill>
                <a:latin typeface="Arial" pitchFamily="34" charset="0"/>
                <a:ea typeface="ＭＳ Ｐゴシック"/>
                <a:cs typeface="ＭＳ Ｐゴシック"/>
                <a:hlinkClick r:id="rId3"/>
              </a:rPr>
              <a:t>Kath.Crawford@sserc.org.uk</a:t>
            </a:r>
            <a:endParaRPr lang="en-GB" sz="3600" i="1" dirty="0" smtClean="0">
              <a:solidFill>
                <a:srgbClr val="FFFFFF"/>
              </a:solidFill>
              <a:latin typeface="Arial" pitchFamily="34" charset="0"/>
              <a:ea typeface="ＭＳ Ｐゴシック"/>
              <a:cs typeface="ＭＳ Ｐゴシック"/>
            </a:endParaRPr>
          </a:p>
          <a:p>
            <a:pPr algn="ctr" eaLnBrk="0" hangingPunct="0">
              <a:lnSpc>
                <a:spcPct val="150000"/>
              </a:lnSpc>
            </a:pPr>
            <a:endParaRPr lang="en-GB" sz="3600" i="1" dirty="0" smtClean="0">
              <a:solidFill>
                <a:srgbClr val="FFFFFF"/>
              </a:solidFill>
              <a:latin typeface="Arial" pitchFamily="34" charset="0"/>
              <a:ea typeface="ＭＳ Ｐゴシック"/>
              <a:cs typeface="ＭＳ Ｐゴシック"/>
            </a:endParaRPr>
          </a:p>
          <a:p>
            <a:pPr algn="ctr" eaLnBrk="0" hangingPunct="0">
              <a:lnSpc>
                <a:spcPct val="150000"/>
              </a:lnSpc>
            </a:pPr>
            <a:r>
              <a:rPr lang="en-GB" sz="3600" i="1" dirty="0" smtClean="0">
                <a:solidFill>
                  <a:srgbClr val="FFFFFF"/>
                </a:solidFill>
                <a:latin typeface="Arial" pitchFamily="34" charset="0"/>
                <a:ea typeface="ＭＳ Ｐゴシック"/>
                <a:cs typeface="ＭＳ Ｐゴシック"/>
                <a:hlinkClick r:id="rId4"/>
              </a:rPr>
              <a:t>Lorraine.Bruce@sserc.org.uk</a:t>
            </a:r>
            <a:endParaRPr lang="en-GB" sz="3600" i="1" dirty="0" smtClean="0">
              <a:solidFill>
                <a:srgbClr val="FFFFFF"/>
              </a:solidFill>
              <a:latin typeface="Arial" pitchFamily="34" charset="0"/>
              <a:ea typeface="ＭＳ Ｐゴシック"/>
              <a:cs typeface="ＭＳ Ｐゴシック"/>
            </a:endParaRPr>
          </a:p>
          <a:p>
            <a:pPr algn="ctr" eaLnBrk="0" hangingPunct="0">
              <a:lnSpc>
                <a:spcPct val="150000"/>
              </a:lnSpc>
            </a:pPr>
            <a:endParaRPr lang="en-GB" sz="3600" i="1" dirty="0">
              <a:solidFill>
                <a:srgbClr val="FFFFFF"/>
              </a:solidFill>
              <a:latin typeface="Arial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12291" name="Picture 2" descr="Scotland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11627" y="95691"/>
            <a:ext cx="1047308" cy="1047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10-27 at 17.46.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95611"/>
            <a:ext cx="9144000" cy="41647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38939" y="149412"/>
            <a:ext cx="6006353" cy="107721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FFFF"/>
                </a:solidFill>
              </a:rPr>
              <a:t>Microbiological techniques:</a:t>
            </a:r>
          </a:p>
          <a:p>
            <a:pPr algn="ctr"/>
            <a:r>
              <a:rPr lang="en-US" sz="3200" i="1" dirty="0" err="1" smtClean="0">
                <a:solidFill>
                  <a:srgbClr val="FFFFFF"/>
                </a:solidFill>
              </a:rPr>
              <a:t>www.sserc.org.uk</a:t>
            </a:r>
            <a:endParaRPr lang="en-US" sz="32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461148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12077" y="228303"/>
            <a:ext cx="4966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chemeClr val="bg1"/>
                </a:solidFill>
              </a:rPr>
              <a:t>Cauliflower cloning</a:t>
            </a:r>
            <a:endParaRPr lang="en-US" sz="3600" i="1" dirty="0">
              <a:solidFill>
                <a:schemeClr val="bg1"/>
              </a:solidFill>
            </a:endParaRPr>
          </a:p>
        </p:txBody>
      </p:sp>
      <p:grpSp>
        <p:nvGrpSpPr>
          <p:cNvPr id="2" name="Group 10"/>
          <p:cNvGrpSpPr/>
          <p:nvPr/>
        </p:nvGrpSpPr>
        <p:grpSpPr>
          <a:xfrm>
            <a:off x="356615" y="1115567"/>
            <a:ext cx="3739897" cy="3419857"/>
            <a:chOff x="2670047" y="1133855"/>
            <a:chExt cx="3739897" cy="3419857"/>
          </a:xfrm>
        </p:grpSpPr>
        <p:grpSp>
          <p:nvGrpSpPr>
            <p:cNvPr id="3" name="Group 8"/>
            <p:cNvGrpSpPr/>
            <p:nvPr/>
          </p:nvGrpSpPr>
          <p:grpSpPr>
            <a:xfrm>
              <a:off x="2670047" y="1133855"/>
              <a:ext cx="3739897" cy="3419857"/>
              <a:chOff x="2450591" y="1508759"/>
              <a:chExt cx="3739897" cy="3419857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2450591" y="1508759"/>
                <a:ext cx="3739897" cy="3419857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/>
              <a:srcRect l="17223" t="7070" r="11948" b="37293"/>
              <a:stretch>
                <a:fillRect/>
              </a:stretch>
            </p:blipFill>
            <p:spPr>
              <a:xfrm>
                <a:off x="2706624" y="1810512"/>
                <a:ext cx="3273552" cy="2542032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142232" y="3017520"/>
              <a:ext cx="9235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SDICN</a:t>
              </a:r>
              <a:endParaRPr lang="en-GB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215384" y="2286000"/>
            <a:ext cx="4425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/>
            <a:r>
              <a:rPr lang="en-GB" sz="2400" i="1" dirty="0" smtClean="0">
                <a:solidFill>
                  <a:schemeClr val="bg1"/>
                </a:solidFill>
              </a:rPr>
              <a:t>1.</a:t>
            </a:r>
            <a:r>
              <a:rPr lang="en-GB" sz="2400" dirty="0" smtClean="0">
                <a:solidFill>
                  <a:schemeClr val="bg1"/>
                </a:solidFill>
              </a:rPr>
              <a:t> </a:t>
            </a:r>
            <a:r>
              <a:rPr lang="en-GB" sz="2400" i="1" dirty="0" smtClean="0">
                <a:solidFill>
                  <a:schemeClr val="bg1"/>
                </a:solidFill>
              </a:rPr>
              <a:t>Place forceps in a pot of sterilising solution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1856" y="5007864"/>
            <a:ext cx="8497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 smtClean="0">
                <a:solidFill>
                  <a:schemeClr val="bg1"/>
                </a:solidFill>
              </a:rPr>
              <a:t>SDICN = Sodium </a:t>
            </a:r>
            <a:r>
              <a:rPr lang="en-GB" sz="2000" i="1" dirty="0" err="1" smtClean="0">
                <a:solidFill>
                  <a:schemeClr val="bg1"/>
                </a:solidFill>
              </a:rPr>
              <a:t>Dichloroisocyanurate</a:t>
            </a:r>
            <a:r>
              <a:rPr lang="en-GB" sz="2000" i="1" dirty="0" smtClean="0">
                <a:solidFill>
                  <a:schemeClr val="bg1"/>
                </a:solidFill>
              </a:rPr>
              <a:t> (i.e. dissolved Milton tablet)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952503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36996" y="1916311"/>
            <a:ext cx="7187184" cy="1554480"/>
          </a:xfrm>
        </p:spPr>
        <p:txBody>
          <a:bodyPr/>
          <a:lstStyle/>
          <a:p>
            <a:r>
              <a:rPr lang="en-GB" i="1" dirty="0" smtClean="0">
                <a:solidFill>
                  <a:schemeClr val="bg1"/>
                </a:solidFill>
                <a:latin typeface="Arial"/>
                <a:cs typeface="Arial"/>
              </a:rPr>
              <a:t>What does aseptic technique mean?</a:t>
            </a:r>
            <a:endParaRPr lang="en-GB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8763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>
                <a:solidFill>
                  <a:schemeClr val="bg1"/>
                </a:solidFill>
                <a:latin typeface="Arial"/>
                <a:cs typeface="Arial"/>
              </a:rPr>
              <a:t>Aseptic technique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1325529"/>
            <a:ext cx="7772400" cy="4215301"/>
          </a:xfrm>
          <a:ln w="76200" cap="flat">
            <a:noFill/>
            <a:prstDash val="sysDot"/>
          </a:ln>
        </p:spPr>
        <p:txBody>
          <a:bodyPr/>
          <a:lstStyle/>
          <a:p>
            <a:pPr marL="446088" indent="-446088">
              <a:lnSpc>
                <a:spcPct val="130000"/>
              </a:lnSpc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lang="en-US" sz="3600" i="1" dirty="0" smtClean="0">
                <a:solidFill>
                  <a:srgbClr val="FFFFFF"/>
                </a:solidFill>
                <a:latin typeface="Arial"/>
                <a:cs typeface="Arial"/>
              </a:rPr>
              <a:t>a method of working which incorporates precautionary measures to prevent contamination</a:t>
            </a:r>
          </a:p>
          <a:p>
            <a:pPr marL="1435100" lvl="1" indent="-541338">
              <a:lnSpc>
                <a:spcPct val="130000"/>
              </a:lnSpc>
            </a:pPr>
            <a:r>
              <a:rPr lang="en-US" sz="3600" i="1" dirty="0" smtClean="0">
                <a:solidFill>
                  <a:srgbClr val="FFFFFF"/>
                </a:solidFill>
                <a:latin typeface="Arial"/>
                <a:cs typeface="Arial"/>
              </a:rPr>
              <a:t>disinfection </a:t>
            </a:r>
            <a:r>
              <a:rPr lang="en-US" sz="3600" i="1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lang="en-US" sz="3600" i="1" dirty="0" err="1" smtClean="0">
                <a:solidFill>
                  <a:srgbClr val="FFFFFF"/>
                </a:solidFill>
                <a:latin typeface="Arial"/>
                <a:cs typeface="Arial"/>
              </a:rPr>
              <a:t>sterilisation</a:t>
            </a:r>
            <a:endParaRPr lang="en-US" sz="3600" i="1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1435100" lvl="1" indent="-541338">
              <a:lnSpc>
                <a:spcPct val="130000"/>
              </a:lnSpc>
            </a:pPr>
            <a:r>
              <a:rPr lang="en-US" sz="3600" i="1" dirty="0" smtClean="0">
                <a:solidFill>
                  <a:srgbClr val="FFFFFF"/>
                </a:solidFill>
                <a:latin typeface="Arial"/>
                <a:cs typeface="Arial"/>
              </a:rPr>
              <a:t>flaming </a:t>
            </a:r>
            <a:r>
              <a:rPr lang="en-US" sz="3600" i="1" dirty="0">
                <a:solidFill>
                  <a:srgbClr val="FFFFFF"/>
                </a:solidFill>
                <a:latin typeface="Arial"/>
                <a:cs typeface="Arial"/>
              </a:rPr>
              <a:t>of equipment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</a:p>
          <a:p>
            <a:pPr>
              <a:lnSpc>
                <a:spcPct val="90000"/>
              </a:lnSpc>
            </a:pPr>
            <a:endParaRPr lang="en-GB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8763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gnette_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ackground_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Vignette_L</Template>
  <TotalTime>5615</TotalTime>
  <Words>1579</Words>
  <Application>Microsoft Office PowerPoint</Application>
  <PresentationFormat>On-screen Show (4:3)</PresentationFormat>
  <Paragraphs>374</Paragraphs>
  <Slides>57</Slides>
  <Notes>51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59" baseType="lpstr">
      <vt:lpstr>Vignette_L</vt:lpstr>
      <vt:lpstr>Background_L</vt:lpstr>
      <vt:lpstr>Slide 1</vt:lpstr>
      <vt:lpstr>Slide 2</vt:lpstr>
      <vt:lpstr>Slide 3</vt:lpstr>
      <vt:lpstr>Slide 4</vt:lpstr>
      <vt:lpstr>Slide 5</vt:lpstr>
      <vt:lpstr>Slide 6</vt:lpstr>
      <vt:lpstr>Slide 7</vt:lpstr>
      <vt:lpstr>What does aseptic technique mean?</vt:lpstr>
      <vt:lpstr>Aseptic technique</vt:lpstr>
      <vt:lpstr>Slide 10</vt:lpstr>
      <vt:lpstr>Slide 11</vt:lpstr>
      <vt:lpstr>Aseptic Technique - Good Working Practice</vt:lpstr>
      <vt:lpstr>Personal Protection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Media preparation 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Personal Protection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Crawford, Kath</dc:creator>
  <cp:lastModifiedBy>dob</cp:lastModifiedBy>
  <cp:revision>271</cp:revision>
  <dcterms:created xsi:type="dcterms:W3CDTF">2011-06-02T10:20:38Z</dcterms:created>
  <dcterms:modified xsi:type="dcterms:W3CDTF">2014-10-27T14:57:06Z</dcterms:modified>
</cp:coreProperties>
</file>